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</p:sldIdLst>
  <p:sldSz cx="7556500" cy="106807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65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74B3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74B3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74B3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1945" y="8717430"/>
            <a:ext cx="561260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74B3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kremlin.ru/acts/bank/48733" TargetMode="External"/><Relationship Id="rId5" Type="http://schemas.openxmlformats.org/officeDocument/2006/relationships/hyperlink" Target="http://publication.pravo.gov.ru/Document/View/0001202212260024" TargetMode="External"/><Relationship Id="rId4" Type="http://schemas.openxmlformats.org/officeDocument/2006/relationships/hyperlink" Target="http://publication.pravo.gov.ru/Document/View/000120221230002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government.ru/news/47333/" TargetMode="External"/><Relationship Id="rId4" Type="http://schemas.openxmlformats.org/officeDocument/2006/relationships/hyperlink" Target="http://www.consultant.ru/document/cons_doc_LAW_38006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npd.nalog.ru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s://npd.nalog.ru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xn--90aifddrld7a.xn--p1ai/centers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spbank.ru/credit/samozanyatye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corpmsp.ru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https://xn--l1agf.xn--p1ai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hyperlink" Target="https://trudvsem.ru/czn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mintrud.gov.ru/vozmozhnosti/maloobespechennym-grazhdam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ervice.mcx.ru/Home/Service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v2b.ru/documents/pismo-mintruda-rf-ot-5-avgusta-2022-goda-17-1-v-103/" TargetMode="External"/><Relationship Id="rId4" Type="http://schemas.openxmlformats.org/officeDocument/2006/relationships/hyperlink" Target="http://www.consultant.ru/document/cons_doc_LAW_28165/fa098053c64474d0bce6fdf7cf266b087965a09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market.evotor.ru/store/apps/3e5f9b62-c626-4fc1-866b-1bdf52977de3/?utm_source=linkmoab&amp;utm_content=%7bdevice_type%7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.evotor.ru/store/apps/82efd65d-f552-4688-9bc3-5f5534437eea/?utm_source=linkmoab&amp;utm_content=%7bdevice_type%7d" TargetMode="External"/><Relationship Id="rId5" Type="http://schemas.openxmlformats.org/officeDocument/2006/relationships/hyperlink" Target="https://market.evotor.ru/store/apps/e7e1a9af-d0ad-4dec-97ce-8b27805c145d/?utm_source=linkmoab&amp;utm_content=%7bdevice_type%7d" TargetMode="External"/><Relationship Id="rId4" Type="http://schemas.openxmlformats.org/officeDocument/2006/relationships/hyperlink" Target="http://publication.pravo.gov.ru/Document/View/00012022121900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314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Самозанятые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349250" y="8845550"/>
            <a:ext cx="6781800" cy="15081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субъектов малого,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среднего предпринимательства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 самозанятых граждан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2254250" y="387351"/>
            <a:ext cx="530225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           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Администрация Войсковицкого сельского поселения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    Гатчинского муниципального района Ленинградской области</a:t>
            </a:r>
            <a:endParaRPr lang="ru-RU" sz="1400" dirty="0">
              <a:solidFill>
                <a:srgbClr val="C00000"/>
              </a:solidFill>
            </a:endParaRPr>
          </a:p>
          <a:p>
            <a:endParaRPr lang="ru-RU" sz="1400" dirty="0"/>
          </a:p>
        </p:txBody>
      </p:sp>
      <p:sp useBgFill="1">
        <p:nvSpPr>
          <p:cNvPr id="6" name="TextBox 5"/>
          <p:cNvSpPr txBox="1"/>
          <p:nvPr/>
        </p:nvSpPr>
        <p:spPr>
          <a:xfrm flipV="1">
            <a:off x="2711450" y="996950"/>
            <a:ext cx="4648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31115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267200" y="9567850"/>
            <a:ext cx="1451610" cy="291465"/>
          </a:xfrm>
          <a:custGeom>
            <a:avLst/>
            <a:gdLst/>
            <a:ahLst/>
            <a:cxnLst/>
            <a:rect l="l" t="t" r="r" b="b"/>
            <a:pathLst>
              <a:path w="1451610" h="291465">
                <a:moveTo>
                  <a:pt x="13844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1384424" y="0"/>
                </a:lnTo>
                <a:lnTo>
                  <a:pt x="1421416" y="11202"/>
                </a:lnTo>
                <a:lnTo>
                  <a:pt x="1446024" y="41159"/>
                </a:lnTo>
                <a:lnTo>
                  <a:pt x="1451099" y="66675"/>
                </a:lnTo>
                <a:lnTo>
                  <a:pt x="1451099" y="224624"/>
                </a:lnTo>
                <a:lnTo>
                  <a:pt x="1445860" y="250577"/>
                </a:lnTo>
                <a:lnTo>
                  <a:pt x="1431571" y="271771"/>
                </a:lnTo>
                <a:lnTo>
                  <a:pt x="1410377" y="286060"/>
                </a:lnTo>
                <a:lnTo>
                  <a:pt x="13844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250" y="387351"/>
            <a:ext cx="6553200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Мораторий на проверки бизнеса продлили на 2023 год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Где подробности: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в постановлении Правительства № 2516 от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29.12.2022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Весной 2022 года правительство отменило большинство плановых проверок для бизнеса — до конца года. А под Новый год продлило этот мораторий на весь 2023 год — на тех же условиях. То есть в 2023 году плановых проверок почти не будет.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Плановые — это проверки, с которыми раз в три года приходят МЧС,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Роструд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другие госорганы. С плановыми проверками в 2022 году приходили только в компании, которые входят в категорию высокого или чрезвычайно высокого риска. К остальным могли прийти только с внеплановыми, и то в редких случаях — если есть угроза жизни людей, безопасности страны, опасность техногенной или природной катастрофы. Так будет и в 2023 году. 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Проверка не подкопается, если на терминале комплект сервисов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Эвотора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Можно подготовиться к чему-то одному или ко всем инспекциям сразу. Сервисы будут следить, чтобы с маркировкой,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КУДиР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отчётностью всё было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А вы — заниматься бизнесом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400" b="1" dirty="0" smtClean="0"/>
              <a:t>  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8.Продлили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эксперимент по упрощённой выдаче лицензий и разрешений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всех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Где подробности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постановление Правительства № 2402 от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23.12.2022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2021 года Правительство проводит эксперимент по оптимизации и автоматизации процессов разрешительной деятельности — разные ведомства выдают лицензии и разрешения в упрощённом порядке. Недавно этот эксперимент продлили до 1 сентября 2023 года.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именно проще, надо узнавать по месту — там, где выдают конкретную лицензию или разрешение. Что точно можно — подать заявку в электронном виде без большого количества документов. Нужный орган сам запросит сведения у коллег по системе межведомственного взаимодействия и сам проверит право на лицензию. В итоге разрешительные документы оформят быстрее. 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Всего в эксперименте участвуют 39 органов власти, включая Минтранс,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Минцифры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Минприроды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Роструд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Продлили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господдержку небольших книжных магазинов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владельцев книжных магазинов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Где подробности: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закон № 554-ФЗ от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28.12.2022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2022 году книжные магазины, которые продают книги для детей и юношества, торгуют учебной, просветительской и справочной литературой, считались социальным предпринимательством. Срок действия маркера «социальный» истекал в 2022 году, но его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продлили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до конца 2024 года.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Статус социального даёт магазину право на поддержку: финансовую, информационную, консультационную — от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госвласти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органов местного самоуправления.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267200" y="9567850"/>
            <a:ext cx="1451610" cy="291465"/>
          </a:xfrm>
          <a:custGeom>
            <a:avLst/>
            <a:gdLst/>
            <a:ahLst/>
            <a:cxnLst/>
            <a:rect l="l" t="t" r="r" b="b"/>
            <a:pathLst>
              <a:path w="1451610" h="291465">
                <a:moveTo>
                  <a:pt x="13844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1384424" y="0"/>
                </a:lnTo>
                <a:lnTo>
                  <a:pt x="1421416" y="11202"/>
                </a:lnTo>
                <a:lnTo>
                  <a:pt x="1446024" y="41159"/>
                </a:lnTo>
                <a:lnTo>
                  <a:pt x="1451099" y="66675"/>
                </a:lnTo>
                <a:lnTo>
                  <a:pt x="1451099" y="224624"/>
                </a:lnTo>
                <a:lnTo>
                  <a:pt x="1445860" y="250577"/>
                </a:lnTo>
                <a:lnTo>
                  <a:pt x="1431571" y="271771"/>
                </a:lnTo>
                <a:lnTo>
                  <a:pt x="1410377" y="286060"/>
                </a:lnTo>
                <a:lnTo>
                  <a:pt x="13844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50" y="387350"/>
            <a:ext cx="6553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10.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Продлили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действие субсидий за наём безработных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работодателей.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Где подробности: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постановление Правительства РФ № 362 от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13.03.2021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Работодатели могут получать субсидии, если берут на работу безработных — это правительственная программа, её продлили и на 2023 год. Но добавили много нового. Теперь выплачивать субсидии будет Социальный фонд России.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Субсидия — это частичная компенсация затрат работодателя на выплату заработной платы нанятым безработным. Её выделяют бизнесам, зарегистрированным до 2023 года, которые не получают ещё и субсидию для решения социальных вопросов.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субсидии рассчитывается как величина МРОТ (16 242 ₽), умноженная на фактическую численность трудоустроенных безработных. Чтобы деньги не попросили обратно, нужно сохранить занятость 100% трудоустроенных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маркировке медицинских изделий продлят до 31 августа 2023 года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производителей и импортёров медицинских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изделий.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Где подробности: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на сайте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Правительства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Эксперимент начали в феврале 2022 года и планировали закончить до конца февраля 2023. Но участники эксперимента помогли найти особенности оборота медицинских изделий, которые надо доработать законодательно. А потом докрутить под них информационную систему. Поэтому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дедлайн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сдвинули — до сентября 2023 года.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Эксперимент касается слуховых аппаратов, коронарных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обеззараживателей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воздуха, ортопедической обуви, компьютерных томографов и санитарно-гигиенических изделий, используемых при недержании.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267200" y="9567850"/>
            <a:ext cx="1451610" cy="291465"/>
          </a:xfrm>
          <a:custGeom>
            <a:avLst/>
            <a:gdLst/>
            <a:ahLst/>
            <a:cxnLst/>
            <a:rect l="l" t="t" r="r" b="b"/>
            <a:pathLst>
              <a:path w="1451610" h="291465">
                <a:moveTo>
                  <a:pt x="13844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1384424" y="0"/>
                </a:lnTo>
                <a:lnTo>
                  <a:pt x="1421416" y="11202"/>
                </a:lnTo>
                <a:lnTo>
                  <a:pt x="1446024" y="41159"/>
                </a:lnTo>
                <a:lnTo>
                  <a:pt x="1451099" y="66675"/>
                </a:lnTo>
                <a:lnTo>
                  <a:pt x="1451099" y="224624"/>
                </a:lnTo>
                <a:lnTo>
                  <a:pt x="1445860" y="250577"/>
                </a:lnTo>
                <a:lnTo>
                  <a:pt x="1431571" y="271771"/>
                </a:lnTo>
                <a:lnTo>
                  <a:pt x="1410377" y="286060"/>
                </a:lnTo>
                <a:lnTo>
                  <a:pt x="13844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850" y="3130550"/>
            <a:ext cx="617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Информационная поддержка субъектов малого, среднего предпринимательства и самозанятых граждан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650" y="899795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 Войсковицкого сельского поселения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1450" y="98361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3400" y="863325"/>
            <a:ext cx="3276600" cy="360045"/>
          </a:xfrm>
          <a:prstGeom prst="rect">
            <a:avLst/>
          </a:prstGeom>
          <a:solidFill>
            <a:srgbClr val="E74B36"/>
          </a:solidFill>
        </p:spPr>
        <p:txBody>
          <a:bodyPr vert="horz" wrap="square" lIns="0" tIns="37465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295"/>
              </a:spcBef>
            </a:pPr>
            <a:r>
              <a:rPr sz="1750" b="1" spc="10" dirty="0">
                <a:solidFill>
                  <a:srgbClr val="FFFFFF"/>
                </a:solidFill>
                <a:latin typeface="Tahoma"/>
                <a:cs typeface="Tahoma"/>
              </a:rPr>
              <a:t>Что</a:t>
            </a:r>
            <a:r>
              <a:rPr sz="175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Tahoma"/>
                <a:cs typeface="Tahoma"/>
              </a:rPr>
              <a:t>дает</a:t>
            </a:r>
            <a:r>
              <a:rPr sz="175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Tahoma"/>
                <a:cs typeface="Tahoma"/>
              </a:rPr>
              <a:t>самозанятость?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402" y="1589913"/>
            <a:ext cx="59118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ctr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704436"/>
                </a:solidFill>
                <a:latin typeface="Tahoma"/>
                <a:cs typeface="Tahoma"/>
              </a:rPr>
              <a:t>Это </a:t>
            </a:r>
            <a:r>
              <a:rPr sz="1400" b="1" spc="45" dirty="0">
                <a:solidFill>
                  <a:srgbClr val="704436"/>
                </a:solidFill>
                <a:latin typeface="Tahoma"/>
                <a:cs typeface="Tahoma"/>
              </a:rPr>
              <a:t>возможность </a:t>
            </a:r>
            <a:r>
              <a:rPr sz="1400" b="1" spc="55" dirty="0">
                <a:solidFill>
                  <a:srgbClr val="704436"/>
                </a:solidFill>
                <a:latin typeface="Tahoma"/>
                <a:cs typeface="Tahoma"/>
              </a:rPr>
              <a:t>вести </a:t>
            </a:r>
            <a:r>
              <a:rPr sz="1400" b="1" spc="60" dirty="0">
                <a:solidFill>
                  <a:srgbClr val="704436"/>
                </a:solidFill>
                <a:latin typeface="Tahoma"/>
                <a:cs typeface="Tahoma"/>
              </a:rPr>
              <a:t>свой </a:t>
            </a:r>
            <a:r>
              <a:rPr sz="1400" b="1" spc="65" dirty="0">
                <a:solidFill>
                  <a:srgbClr val="704436"/>
                </a:solidFill>
                <a:latin typeface="Tahoma"/>
                <a:cs typeface="Tahoma"/>
              </a:rPr>
              <a:t>бизнес </a:t>
            </a:r>
            <a:r>
              <a:rPr sz="1400" b="1" spc="20" dirty="0">
                <a:solidFill>
                  <a:srgbClr val="704436"/>
                </a:solidFill>
                <a:latin typeface="Tahoma"/>
                <a:cs typeface="Tahoma"/>
              </a:rPr>
              <a:t>легально, </a:t>
            </a:r>
            <a:r>
              <a:rPr sz="1400" b="1" spc="30" dirty="0">
                <a:solidFill>
                  <a:srgbClr val="704436"/>
                </a:solidFill>
                <a:latin typeface="Tahoma"/>
                <a:cs typeface="Tahoma"/>
              </a:rPr>
              <a:t>получать </a:t>
            </a:r>
            <a:r>
              <a:rPr sz="1400" b="1" spc="3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704436"/>
                </a:solidFill>
                <a:latin typeface="Tahoma"/>
                <a:cs typeface="Tahoma"/>
              </a:rPr>
              <a:t>подтвержденный</a:t>
            </a:r>
            <a:r>
              <a:rPr sz="1400" b="1" spc="-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704436"/>
                </a:solidFill>
                <a:latin typeface="Tahoma"/>
                <a:cs typeface="Tahoma"/>
              </a:rPr>
              <a:t>доход,</a:t>
            </a:r>
            <a:r>
              <a:rPr sz="1400" b="1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704436"/>
                </a:solidFill>
                <a:latin typeface="Tahoma"/>
                <a:cs typeface="Tahoma"/>
              </a:rPr>
              <a:t>открыто</a:t>
            </a:r>
            <a:r>
              <a:rPr sz="1400" b="1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704436"/>
                </a:solidFill>
                <a:latin typeface="Tahoma"/>
                <a:cs typeface="Tahoma"/>
              </a:rPr>
              <a:t>рекламировать</a:t>
            </a:r>
            <a:r>
              <a:rPr sz="1400" b="1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704436"/>
                </a:solidFill>
                <a:latin typeface="Tahoma"/>
                <a:cs typeface="Tahoma"/>
              </a:rPr>
              <a:t>свое</a:t>
            </a:r>
            <a:r>
              <a:rPr sz="1400" b="1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704436"/>
                </a:solidFill>
                <a:latin typeface="Tahoma"/>
                <a:cs typeface="Tahoma"/>
              </a:rPr>
              <a:t>дело, </a:t>
            </a:r>
            <a:r>
              <a:rPr sz="1400" b="1" spc="-39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704436"/>
                </a:solidFill>
                <a:latin typeface="Tahoma"/>
                <a:cs typeface="Tahoma"/>
              </a:rPr>
              <a:t>не </a:t>
            </a:r>
            <a:r>
              <a:rPr sz="1400" b="1" spc="45" dirty="0">
                <a:solidFill>
                  <a:srgbClr val="704436"/>
                </a:solidFill>
                <a:latin typeface="Tahoma"/>
                <a:cs typeface="Tahoma"/>
              </a:rPr>
              <a:t>боясь </a:t>
            </a:r>
            <a:r>
              <a:rPr sz="1400" b="1" spc="25" dirty="0">
                <a:solidFill>
                  <a:srgbClr val="704436"/>
                </a:solidFill>
                <a:latin typeface="Tahoma"/>
                <a:cs typeface="Tahoma"/>
              </a:rPr>
              <a:t>штрафов </a:t>
            </a:r>
            <a:r>
              <a:rPr sz="1400" b="1" spc="30" dirty="0">
                <a:solidFill>
                  <a:srgbClr val="704436"/>
                </a:solidFill>
                <a:latin typeface="Tahoma"/>
                <a:cs typeface="Tahoma"/>
              </a:rPr>
              <a:t>за </a:t>
            </a:r>
            <a:r>
              <a:rPr sz="1400" b="1" spc="40" dirty="0">
                <a:solidFill>
                  <a:srgbClr val="704436"/>
                </a:solidFill>
                <a:latin typeface="Tahoma"/>
                <a:cs typeface="Tahoma"/>
              </a:rPr>
              <a:t>незаконную </a:t>
            </a:r>
            <a:r>
              <a:rPr sz="1400" b="1" spc="50" dirty="0">
                <a:solidFill>
                  <a:srgbClr val="704436"/>
                </a:solidFill>
                <a:latin typeface="Tahoma"/>
                <a:cs typeface="Tahoma"/>
              </a:rPr>
              <a:t>предпринимательскую </a:t>
            </a:r>
            <a:r>
              <a:rPr sz="1400" b="1" spc="5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704436"/>
                </a:solidFill>
                <a:latin typeface="Tahoma"/>
                <a:cs typeface="Tahoma"/>
              </a:rPr>
              <a:t>деятельность.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175" y="2800095"/>
            <a:ext cx="6087110" cy="344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latin typeface="Verdana"/>
                <a:cs typeface="Verdana"/>
              </a:rPr>
              <a:t>Начать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применять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специальный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налоговый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режим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для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самозанятых</a:t>
            </a:r>
            <a:endParaRPr sz="1300">
              <a:latin typeface="Verdana"/>
              <a:cs typeface="Verdana"/>
            </a:endParaRPr>
          </a:p>
          <a:p>
            <a:pPr marL="12700" marR="45720" algn="just">
              <a:lnSpc>
                <a:spcPct val="100000"/>
              </a:lnSpc>
            </a:pPr>
            <a:r>
              <a:rPr sz="1300" spc="-180" dirty="0">
                <a:latin typeface="Verdana"/>
                <a:cs typeface="Verdana"/>
              </a:rPr>
              <a:t>–</a:t>
            </a:r>
            <a:r>
              <a:rPr sz="1300" spc="-175" dirty="0">
                <a:latin typeface="Verdana"/>
                <a:cs typeface="Verdana"/>
              </a:rPr>
              <a:t> </a:t>
            </a:r>
            <a:r>
              <a:rPr sz="1300" b="1" spc="-20" dirty="0">
                <a:latin typeface="Tahoma"/>
                <a:cs typeface="Tahoma"/>
              </a:rPr>
              <a:t>«Налог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20" dirty="0">
                <a:latin typeface="Tahoma"/>
                <a:cs typeface="Tahoma"/>
              </a:rPr>
              <a:t>на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b="1" spc="30" dirty="0">
                <a:latin typeface="Tahoma"/>
                <a:cs typeface="Tahoma"/>
              </a:rPr>
              <a:t>профессиональный</a:t>
            </a:r>
            <a:r>
              <a:rPr sz="1300" b="1" spc="35" dirty="0">
                <a:latin typeface="Tahoma"/>
                <a:cs typeface="Tahoma"/>
              </a:rPr>
              <a:t> </a:t>
            </a:r>
            <a:r>
              <a:rPr sz="1300" b="1" spc="-30" dirty="0">
                <a:latin typeface="Tahoma"/>
                <a:cs typeface="Tahoma"/>
              </a:rPr>
              <a:t>доход»</a:t>
            </a:r>
            <a:r>
              <a:rPr sz="1300" b="1" spc="-25" dirty="0">
                <a:latin typeface="Tahoma"/>
                <a:cs typeface="Tahoma"/>
              </a:rPr>
              <a:t> </a:t>
            </a:r>
            <a:r>
              <a:rPr sz="1300" b="1" spc="-20" dirty="0">
                <a:latin typeface="Tahoma"/>
                <a:cs typeface="Tahoma"/>
              </a:rPr>
              <a:t>(НПД)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spc="60" dirty="0">
                <a:latin typeface="Verdana"/>
                <a:cs typeface="Verdana"/>
              </a:rPr>
              <a:t>можно </a:t>
            </a:r>
            <a:r>
              <a:rPr sz="1300" spc="25" dirty="0">
                <a:latin typeface="Verdana"/>
                <a:cs typeface="Verdana"/>
              </a:rPr>
              <a:t>в </a:t>
            </a:r>
            <a:r>
              <a:rPr sz="1300" spc="60" dirty="0">
                <a:latin typeface="Verdana"/>
                <a:cs typeface="Verdana"/>
              </a:rPr>
              <a:t>любом </a:t>
            </a:r>
            <a:r>
              <a:rPr sz="1300" spc="6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регионе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России.</a:t>
            </a:r>
            <a:endParaRPr sz="1300">
              <a:latin typeface="Verdana"/>
              <a:cs typeface="Verdana"/>
            </a:endParaRPr>
          </a:p>
          <a:p>
            <a:pPr marL="12700" marR="6985">
              <a:lnSpc>
                <a:spcPct val="100000"/>
              </a:lnSpc>
              <a:spcBef>
                <a:spcPts val="1000"/>
              </a:spcBef>
              <a:tabLst>
                <a:tab pos="340360" algn="l"/>
                <a:tab pos="960119" algn="l"/>
                <a:tab pos="1100455" algn="l"/>
                <a:tab pos="1823085" algn="l"/>
                <a:tab pos="1952625" algn="l"/>
                <a:tab pos="2056130" algn="l"/>
                <a:tab pos="2249170" algn="l"/>
                <a:tab pos="2435225" algn="l"/>
                <a:tab pos="2463165" algn="l"/>
                <a:tab pos="2676525" algn="l"/>
                <a:tab pos="3001645" algn="l"/>
                <a:tab pos="3221990" algn="l"/>
                <a:tab pos="3409950" algn="l"/>
                <a:tab pos="3674745" algn="l"/>
                <a:tab pos="3787775" algn="l"/>
                <a:tab pos="3890010" algn="l"/>
                <a:tab pos="4222115" algn="l"/>
                <a:tab pos="4531360" algn="l"/>
                <a:tab pos="4869815" algn="l"/>
                <a:tab pos="5234305" algn="l"/>
                <a:tab pos="5292090" algn="l"/>
              </a:tabLst>
            </a:pPr>
            <a:r>
              <a:rPr sz="1300" spc="5" dirty="0">
                <a:latin typeface="Verdana"/>
                <a:cs typeface="Verdana"/>
              </a:rPr>
              <a:t>Скачайте</a:t>
            </a:r>
            <a:r>
              <a:rPr sz="1300" spc="8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мобильное</a:t>
            </a:r>
            <a:r>
              <a:rPr sz="1300" spc="9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приложение</a:t>
            </a:r>
            <a:r>
              <a:rPr sz="1300" spc="9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«Мой</a:t>
            </a:r>
            <a:r>
              <a:rPr sz="1300" spc="8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налог»</a:t>
            </a:r>
            <a:r>
              <a:rPr sz="1300" spc="9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на</a:t>
            </a:r>
            <a:r>
              <a:rPr sz="1300" spc="9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Android</a:t>
            </a:r>
            <a:r>
              <a:rPr sz="1300" spc="85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или</a:t>
            </a:r>
            <a:r>
              <a:rPr sz="1300" spc="90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iOS,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заранее	</a:t>
            </a:r>
            <a:r>
              <a:rPr sz="1300" spc="10" dirty="0">
                <a:latin typeface="Verdana"/>
                <a:cs typeface="Verdana"/>
              </a:rPr>
              <a:t>подготовьте		</a:t>
            </a:r>
            <a:r>
              <a:rPr sz="1300" spc="-5" dirty="0">
                <a:latin typeface="Verdana"/>
                <a:cs typeface="Verdana"/>
              </a:rPr>
              <a:t>паспорт,		</a:t>
            </a:r>
            <a:r>
              <a:rPr sz="1300" spc="55" dirty="0">
                <a:latin typeface="Verdana"/>
                <a:cs typeface="Verdana"/>
              </a:rPr>
              <a:t>или		</a:t>
            </a:r>
            <a:r>
              <a:rPr sz="1300" spc="45" dirty="0">
                <a:latin typeface="Verdana"/>
                <a:cs typeface="Verdana"/>
              </a:rPr>
              <a:t>пройдите	</a:t>
            </a:r>
            <a:r>
              <a:rPr sz="1300" spc="40" dirty="0">
                <a:latin typeface="Verdana"/>
                <a:cs typeface="Verdana"/>
              </a:rPr>
              <a:t>регистрацию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с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50" dirty="0">
                <a:latin typeface="Verdana"/>
                <a:cs typeface="Verdana"/>
              </a:rPr>
              <a:t>исп</a:t>
            </a:r>
            <a:r>
              <a:rPr sz="1300" spc="40" dirty="0">
                <a:latin typeface="Verdana"/>
                <a:cs typeface="Verdana"/>
              </a:rPr>
              <a:t>о</a:t>
            </a:r>
            <a:r>
              <a:rPr sz="1300" spc="15" dirty="0">
                <a:latin typeface="Verdana"/>
                <a:cs typeface="Verdana"/>
              </a:rPr>
              <a:t>л</a:t>
            </a:r>
            <a:r>
              <a:rPr sz="1300" dirty="0">
                <a:latin typeface="Verdana"/>
                <a:cs typeface="Verdana"/>
              </a:rPr>
              <a:t>ь</a:t>
            </a:r>
            <a:r>
              <a:rPr sz="1300" spc="45" dirty="0">
                <a:latin typeface="Verdana"/>
                <a:cs typeface="Verdana"/>
              </a:rPr>
              <a:t>зованием</a:t>
            </a:r>
            <a:r>
              <a:rPr sz="1300" dirty="0">
                <a:latin typeface="Verdana"/>
                <a:cs typeface="Verdana"/>
              </a:rPr>
              <a:t>			</a:t>
            </a:r>
            <a:r>
              <a:rPr sz="1300" spc="5" dirty="0">
                <a:latin typeface="Verdana"/>
                <a:cs typeface="Verdana"/>
              </a:rPr>
              <a:t>уч</a:t>
            </a:r>
            <a:r>
              <a:rPr sz="1300" spc="-25" dirty="0">
                <a:latin typeface="Verdana"/>
                <a:cs typeface="Verdana"/>
              </a:rPr>
              <a:t>е</a:t>
            </a:r>
            <a:r>
              <a:rPr sz="1300" dirty="0">
                <a:latin typeface="Verdana"/>
                <a:cs typeface="Verdana"/>
              </a:rPr>
              <a:t>тных	</a:t>
            </a:r>
            <a:r>
              <a:rPr sz="1300" spc="15" dirty="0">
                <a:latin typeface="Verdana"/>
                <a:cs typeface="Verdana"/>
              </a:rPr>
              <a:t>данных</a:t>
            </a:r>
            <a:r>
              <a:rPr sz="1300" dirty="0">
                <a:latin typeface="Verdana"/>
                <a:cs typeface="Verdana"/>
              </a:rPr>
              <a:t>			</a:t>
            </a:r>
            <a:r>
              <a:rPr sz="1300" spc="5" dirty="0">
                <a:latin typeface="Verdana"/>
                <a:cs typeface="Verdana"/>
              </a:rPr>
              <a:t>к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b="1" spc="30" dirty="0">
                <a:latin typeface="Tahoma"/>
                <a:cs typeface="Tahoma"/>
              </a:rPr>
              <a:t>личному</a:t>
            </a:r>
            <a:r>
              <a:rPr sz="1300" b="1" dirty="0">
                <a:latin typeface="Tahoma"/>
                <a:cs typeface="Tahoma"/>
              </a:rPr>
              <a:t>	к</a:t>
            </a:r>
            <a:r>
              <a:rPr sz="1300" b="1" spc="40" dirty="0">
                <a:latin typeface="Tahoma"/>
                <a:cs typeface="Tahoma"/>
              </a:rPr>
              <a:t>абин</a:t>
            </a:r>
            <a:r>
              <a:rPr sz="1300" b="1" spc="15" dirty="0">
                <a:latin typeface="Tahoma"/>
                <a:cs typeface="Tahoma"/>
              </a:rPr>
              <a:t>е</a:t>
            </a:r>
            <a:r>
              <a:rPr sz="1300" b="1" spc="-10" dirty="0">
                <a:latin typeface="Tahoma"/>
                <a:cs typeface="Tahoma"/>
              </a:rPr>
              <a:t>т</a:t>
            </a:r>
            <a:r>
              <a:rPr sz="1300" b="1" spc="10" dirty="0">
                <a:latin typeface="Tahoma"/>
                <a:cs typeface="Tahoma"/>
              </a:rPr>
              <a:t>у  налогоплательщика		</a:t>
            </a:r>
            <a:r>
              <a:rPr sz="1300" spc="55" dirty="0">
                <a:latin typeface="Verdana"/>
                <a:cs typeface="Verdana"/>
              </a:rPr>
              <a:t>или	</a:t>
            </a:r>
            <a:r>
              <a:rPr sz="1300" spc="45" dirty="0">
                <a:latin typeface="Verdana"/>
                <a:cs typeface="Verdana"/>
              </a:rPr>
              <a:t>с	</a:t>
            </a:r>
            <a:r>
              <a:rPr sz="1300" spc="55" dirty="0">
                <a:latin typeface="Verdana"/>
                <a:cs typeface="Verdana"/>
              </a:rPr>
              <a:t>помощью	</a:t>
            </a:r>
            <a:r>
              <a:rPr sz="1300" spc="20" dirty="0">
                <a:latin typeface="Verdana"/>
                <a:cs typeface="Verdana"/>
              </a:rPr>
              <a:t>учетной	</a:t>
            </a:r>
            <a:r>
              <a:rPr sz="1300" spc="40" dirty="0">
                <a:latin typeface="Verdana"/>
                <a:cs typeface="Verdana"/>
              </a:rPr>
              <a:t>записи		</a:t>
            </a:r>
            <a:r>
              <a:rPr sz="1300" spc="20" dirty="0">
                <a:latin typeface="Verdana"/>
                <a:cs typeface="Verdana"/>
              </a:rPr>
              <a:t>портала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государственных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услуг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РФ.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Также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для</a:t>
            </a:r>
            <a:r>
              <a:rPr sz="1300" spc="3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регистрации</a:t>
            </a:r>
            <a:r>
              <a:rPr sz="1300" spc="5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Вы</a:t>
            </a:r>
            <a:r>
              <a:rPr sz="1300" spc="5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можете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по</a:t>
            </a:r>
            <a:r>
              <a:rPr sz="1300" spc="25" dirty="0">
                <a:latin typeface="Verdana"/>
                <a:cs typeface="Verdana"/>
              </a:rPr>
              <a:t>с</a:t>
            </a:r>
            <a:r>
              <a:rPr sz="1300" spc="10" dirty="0">
                <a:latin typeface="Verdana"/>
                <a:cs typeface="Verdana"/>
              </a:rPr>
              <a:t>е</a:t>
            </a:r>
            <a:r>
              <a:rPr sz="1300" spc="15" dirty="0">
                <a:latin typeface="Verdana"/>
                <a:cs typeface="Verdana"/>
              </a:rPr>
              <a:t>тить</a:t>
            </a:r>
            <a:r>
              <a:rPr sz="1300" dirty="0">
                <a:latin typeface="Verdana"/>
                <a:cs typeface="Verdana"/>
              </a:rPr>
              <a:t>		</a:t>
            </a:r>
            <a:r>
              <a:rPr sz="1300" spc="50" dirty="0">
                <a:latin typeface="Verdana"/>
                <a:cs typeface="Verdana"/>
              </a:rPr>
              <a:t>б</a:t>
            </a:r>
            <a:r>
              <a:rPr sz="1300" spc="15" dirty="0">
                <a:latin typeface="Verdana"/>
                <a:cs typeface="Verdana"/>
              </a:rPr>
              <a:t>анк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55" dirty="0">
                <a:latin typeface="Verdana"/>
                <a:cs typeface="Verdana"/>
              </a:rPr>
              <a:t>или</a:t>
            </a:r>
            <a:r>
              <a:rPr sz="1300" dirty="0">
                <a:latin typeface="Verdana"/>
                <a:cs typeface="Verdana"/>
              </a:rPr>
              <a:t>			</a:t>
            </a:r>
            <a:r>
              <a:rPr sz="1300" spc="50" dirty="0">
                <a:latin typeface="Verdana"/>
                <a:cs typeface="Verdana"/>
              </a:rPr>
              <a:t>пройти</a:t>
            </a:r>
            <a:r>
              <a:rPr sz="1300" dirty="0">
                <a:latin typeface="Verdana"/>
                <a:cs typeface="Verdana"/>
              </a:rPr>
              <a:t>		</a:t>
            </a:r>
            <a:r>
              <a:rPr sz="1300" spc="50" dirty="0">
                <a:latin typeface="Verdana"/>
                <a:cs typeface="Verdana"/>
              </a:rPr>
              <a:t>реги</a:t>
            </a:r>
            <a:r>
              <a:rPr sz="1300" spc="35" dirty="0">
                <a:latin typeface="Verdana"/>
                <a:cs typeface="Verdana"/>
              </a:rPr>
              <a:t>ст</a:t>
            </a:r>
            <a:r>
              <a:rPr sz="1300" spc="30" dirty="0">
                <a:latin typeface="Verdana"/>
                <a:cs typeface="Verdana"/>
              </a:rPr>
              <a:t>р</a:t>
            </a:r>
            <a:r>
              <a:rPr sz="1300" spc="40" dirty="0">
                <a:latin typeface="Verdana"/>
                <a:cs typeface="Verdana"/>
              </a:rPr>
              <a:t>ацию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-33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в</a:t>
            </a:r>
            <a:r>
              <a:rPr sz="1300" dirty="0">
                <a:latin typeface="Verdana"/>
                <a:cs typeface="Verdana"/>
              </a:rPr>
              <a:t>		</a:t>
            </a:r>
            <a:r>
              <a:rPr sz="1300" spc="-10" dirty="0">
                <a:latin typeface="Verdana"/>
                <a:cs typeface="Verdana"/>
              </a:rPr>
              <a:t>к</a:t>
            </a:r>
            <a:r>
              <a:rPr sz="1300" spc="20" dirty="0">
                <a:latin typeface="Verdana"/>
                <a:cs typeface="Verdana"/>
              </a:rPr>
              <a:t>аче</a:t>
            </a:r>
            <a:r>
              <a:rPr sz="1300" spc="5" dirty="0">
                <a:latin typeface="Verdana"/>
                <a:cs typeface="Verdana"/>
              </a:rPr>
              <a:t>с</a:t>
            </a:r>
            <a:r>
              <a:rPr sz="1300" spc="15" dirty="0">
                <a:latin typeface="Verdana"/>
                <a:cs typeface="Verdana"/>
              </a:rPr>
              <a:t>тве  </a:t>
            </a:r>
            <a:r>
              <a:rPr sz="1300" spc="20" dirty="0">
                <a:latin typeface="Verdana"/>
                <a:cs typeface="Verdana"/>
              </a:rPr>
              <a:t>налогоплательщика</a:t>
            </a:r>
            <a:r>
              <a:rPr sz="1300" spc="90" dirty="0">
                <a:latin typeface="Verdana"/>
                <a:cs typeface="Verdana"/>
              </a:rPr>
              <a:t> </a:t>
            </a:r>
            <a:r>
              <a:rPr sz="1300" spc="80" dirty="0">
                <a:latin typeface="Verdana"/>
                <a:cs typeface="Verdana"/>
              </a:rPr>
              <a:t>НПД</a:t>
            </a:r>
            <a:r>
              <a:rPr sz="1300" spc="9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на</a:t>
            </a:r>
            <a:r>
              <a:rPr sz="1300" spc="95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Едином</a:t>
            </a:r>
            <a:r>
              <a:rPr sz="1300" spc="9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портале</a:t>
            </a:r>
            <a:r>
              <a:rPr sz="1300" spc="9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государственных</a:t>
            </a:r>
            <a:r>
              <a:rPr sz="1300" spc="90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или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муниципальных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услуг.</a:t>
            </a:r>
            <a:endParaRPr sz="1300">
              <a:latin typeface="Verdana"/>
              <a:cs typeface="Verdana"/>
            </a:endParaRPr>
          </a:p>
          <a:p>
            <a:pPr marL="12700" marR="20320" algn="just">
              <a:lnSpc>
                <a:spcPct val="100000"/>
              </a:lnSpc>
              <a:spcBef>
                <a:spcPts val="1000"/>
              </a:spcBef>
            </a:pPr>
            <a:r>
              <a:rPr sz="1300" b="1" spc="35" dirty="0">
                <a:latin typeface="Tahoma"/>
                <a:cs typeface="Tahoma"/>
              </a:rPr>
              <a:t>Специальный</a:t>
            </a:r>
            <a:r>
              <a:rPr sz="1300" b="1" spc="40" dirty="0">
                <a:latin typeface="Tahoma"/>
                <a:cs typeface="Tahoma"/>
              </a:rPr>
              <a:t> </a:t>
            </a:r>
            <a:r>
              <a:rPr sz="1300" b="1" spc="20" dirty="0">
                <a:latin typeface="Tahoma"/>
                <a:cs typeface="Tahoma"/>
              </a:rPr>
              <a:t>счет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b="1" spc="10" dirty="0">
                <a:latin typeface="Tahoma"/>
                <a:cs typeface="Tahoma"/>
              </a:rPr>
              <a:t>в</a:t>
            </a:r>
            <a:r>
              <a:rPr sz="1300" b="1" spc="15" dirty="0">
                <a:latin typeface="Tahoma"/>
                <a:cs typeface="Tahoma"/>
              </a:rPr>
              <a:t> </a:t>
            </a:r>
            <a:r>
              <a:rPr sz="1300" b="1" spc="25" dirty="0">
                <a:latin typeface="Tahoma"/>
                <a:cs typeface="Tahoma"/>
              </a:rPr>
              <a:t>банке</a:t>
            </a:r>
            <a:r>
              <a:rPr sz="1300" b="1" spc="30" dirty="0">
                <a:latin typeface="Tahoma"/>
                <a:cs typeface="Tahoma"/>
              </a:rPr>
              <a:t> </a:t>
            </a:r>
            <a:r>
              <a:rPr sz="1300" b="1" spc="10" dirty="0">
                <a:latin typeface="Tahoma"/>
                <a:cs typeface="Tahoma"/>
              </a:rPr>
              <a:t>открывать</a:t>
            </a:r>
            <a:r>
              <a:rPr sz="1300" b="1" spc="15" dirty="0">
                <a:latin typeface="Tahoma"/>
                <a:cs typeface="Tahoma"/>
              </a:rPr>
              <a:t> </a:t>
            </a:r>
            <a:r>
              <a:rPr sz="1300" b="1" spc="50" dirty="0">
                <a:latin typeface="Tahoma"/>
                <a:cs typeface="Tahoma"/>
              </a:rPr>
              <a:t>не</a:t>
            </a:r>
            <a:r>
              <a:rPr sz="1300" b="1" spc="55" dirty="0">
                <a:latin typeface="Tahoma"/>
                <a:cs typeface="Tahoma"/>
              </a:rPr>
              <a:t> </a:t>
            </a:r>
            <a:r>
              <a:rPr sz="1300" b="1" dirty="0">
                <a:latin typeface="Tahoma"/>
                <a:cs typeface="Tahoma"/>
              </a:rPr>
              <a:t>нужно,</a:t>
            </a:r>
            <a:r>
              <a:rPr sz="1300" b="1" spc="5" dirty="0">
                <a:latin typeface="Tahoma"/>
                <a:cs typeface="Tahoma"/>
              </a:rPr>
              <a:t> </a:t>
            </a:r>
            <a:r>
              <a:rPr sz="1300" b="1" spc="20" dirty="0">
                <a:latin typeface="Tahoma"/>
                <a:cs typeface="Tahoma"/>
              </a:rPr>
              <a:t>достаточно 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b="1" spc="20" dirty="0">
                <a:latin typeface="Tahoma"/>
                <a:cs typeface="Tahoma"/>
              </a:rPr>
              <a:t>личного </a:t>
            </a:r>
            <a:r>
              <a:rPr sz="1300" b="1" dirty="0">
                <a:latin typeface="Tahoma"/>
                <a:cs typeface="Tahoma"/>
              </a:rPr>
              <a:t>счета. </a:t>
            </a:r>
            <a:r>
              <a:rPr sz="1300" b="1" spc="60" dirty="0">
                <a:latin typeface="Tahoma"/>
                <a:cs typeface="Tahoma"/>
              </a:rPr>
              <a:t>Не </a:t>
            </a:r>
            <a:r>
              <a:rPr sz="1300" b="1" spc="20" dirty="0">
                <a:latin typeface="Tahoma"/>
                <a:cs typeface="Tahoma"/>
              </a:rPr>
              <a:t>стоит </a:t>
            </a:r>
            <a:r>
              <a:rPr sz="1300" b="1" spc="5" dirty="0">
                <a:latin typeface="Tahoma"/>
                <a:cs typeface="Tahoma"/>
              </a:rPr>
              <a:t>бояться, </a:t>
            </a:r>
            <a:r>
              <a:rPr sz="1300" b="1" spc="40" dirty="0">
                <a:latin typeface="Tahoma"/>
                <a:cs typeface="Tahoma"/>
              </a:rPr>
              <a:t>если </a:t>
            </a:r>
            <a:r>
              <a:rPr sz="1300" b="1" spc="20" dirty="0">
                <a:latin typeface="Tahoma"/>
                <a:cs typeface="Tahoma"/>
              </a:rPr>
              <a:t>на </a:t>
            </a:r>
            <a:r>
              <a:rPr sz="1300" b="1" spc="25" dirty="0">
                <a:latin typeface="Tahoma"/>
                <a:cs typeface="Tahoma"/>
              </a:rPr>
              <a:t>него </a:t>
            </a:r>
            <a:r>
              <a:rPr sz="1300" b="1" spc="10" dirty="0">
                <a:latin typeface="Tahoma"/>
                <a:cs typeface="Tahoma"/>
              </a:rPr>
              <a:t>же будут </a:t>
            </a:r>
            <a:r>
              <a:rPr sz="1300" b="1" spc="20" dirty="0">
                <a:latin typeface="Tahoma"/>
                <a:cs typeface="Tahoma"/>
              </a:rPr>
              <a:t>поступать 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b="1" spc="40" dirty="0">
                <a:latin typeface="Tahoma"/>
                <a:cs typeface="Tahoma"/>
              </a:rPr>
              <a:t>другие</a:t>
            </a:r>
            <a:r>
              <a:rPr sz="1300" b="1" spc="45" dirty="0">
                <a:latin typeface="Tahoma"/>
                <a:cs typeface="Tahoma"/>
              </a:rPr>
              <a:t> Ваши</a:t>
            </a:r>
            <a:r>
              <a:rPr sz="1300" b="1" spc="50" dirty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доходы</a:t>
            </a:r>
            <a:r>
              <a:rPr sz="1300" b="1" spc="10" dirty="0">
                <a:latin typeface="Tahoma"/>
                <a:cs typeface="Tahoma"/>
              </a:rPr>
              <a:t> </a:t>
            </a:r>
            <a:r>
              <a:rPr sz="1300" b="1" spc="-180" dirty="0">
                <a:latin typeface="Tahoma"/>
                <a:cs typeface="Tahoma"/>
              </a:rPr>
              <a:t>–</a:t>
            </a:r>
            <a:r>
              <a:rPr sz="1300" b="1" spc="-175" dirty="0">
                <a:latin typeface="Tahoma"/>
                <a:cs typeface="Tahoma"/>
              </a:rPr>
              <a:t> </a:t>
            </a:r>
            <a:r>
              <a:rPr sz="1300" b="1" spc="15" dirty="0">
                <a:latin typeface="Tahoma"/>
                <a:cs typeface="Tahoma"/>
              </a:rPr>
              <a:t>налог</a:t>
            </a:r>
            <a:r>
              <a:rPr sz="1300" b="1" spc="20" dirty="0">
                <a:latin typeface="Tahoma"/>
                <a:cs typeface="Tahoma"/>
              </a:rPr>
              <a:t> </a:t>
            </a:r>
            <a:r>
              <a:rPr sz="1300" b="1" spc="10" dirty="0">
                <a:latin typeface="Tahoma"/>
                <a:cs typeface="Tahoma"/>
              </a:rPr>
              <a:t>будет</a:t>
            </a:r>
            <a:r>
              <a:rPr sz="1300" b="1" spc="15" dirty="0">
                <a:latin typeface="Tahoma"/>
                <a:cs typeface="Tahoma"/>
              </a:rPr>
              <a:t> </a:t>
            </a:r>
            <a:r>
              <a:rPr sz="1300" b="1" spc="30" dirty="0">
                <a:latin typeface="Tahoma"/>
                <a:cs typeface="Tahoma"/>
              </a:rPr>
              <a:t>исчисляться</a:t>
            </a:r>
            <a:r>
              <a:rPr sz="1300" b="1" spc="35" dirty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только</a:t>
            </a:r>
            <a:r>
              <a:rPr sz="1300" b="1" spc="10" dirty="0">
                <a:latin typeface="Tahoma"/>
                <a:cs typeface="Tahoma"/>
              </a:rPr>
              <a:t> </a:t>
            </a:r>
            <a:r>
              <a:rPr sz="1300" b="1" spc="65" dirty="0">
                <a:latin typeface="Tahoma"/>
                <a:cs typeface="Tahoma"/>
              </a:rPr>
              <a:t>с  </a:t>
            </a:r>
            <a:r>
              <a:rPr sz="1300" b="1" spc="20" dirty="0">
                <a:latin typeface="Tahoma"/>
                <a:cs typeface="Tahoma"/>
              </a:rPr>
              <a:t>той 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b="1" spc="15" dirty="0">
                <a:latin typeface="Tahoma"/>
                <a:cs typeface="Tahoma"/>
              </a:rPr>
              <a:t>суммы,</a:t>
            </a:r>
            <a:r>
              <a:rPr sz="1300" b="1" spc="20" dirty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которую</a:t>
            </a:r>
            <a:r>
              <a:rPr sz="1300" b="1" spc="10" dirty="0">
                <a:latin typeface="Tahoma"/>
                <a:cs typeface="Tahoma"/>
              </a:rPr>
              <a:t> </a:t>
            </a:r>
            <a:r>
              <a:rPr sz="1300" b="1" spc="30" dirty="0">
                <a:latin typeface="Tahoma"/>
                <a:cs typeface="Tahoma"/>
              </a:rPr>
              <a:t>Вы</a:t>
            </a:r>
            <a:r>
              <a:rPr sz="1300" b="1" spc="35" dirty="0">
                <a:latin typeface="Tahoma"/>
                <a:cs typeface="Tahoma"/>
              </a:rPr>
              <a:t> </a:t>
            </a:r>
            <a:r>
              <a:rPr sz="1300" b="1" spc="10" dirty="0">
                <a:latin typeface="Tahoma"/>
                <a:cs typeface="Tahoma"/>
              </a:rPr>
              <a:t>заявляете</a:t>
            </a:r>
            <a:r>
              <a:rPr sz="1300" b="1" spc="15" dirty="0">
                <a:latin typeface="Tahoma"/>
                <a:cs typeface="Tahoma"/>
              </a:rPr>
              <a:t> </a:t>
            </a:r>
            <a:r>
              <a:rPr sz="1300" b="1" spc="10" dirty="0">
                <a:latin typeface="Tahoma"/>
                <a:cs typeface="Tahoma"/>
              </a:rPr>
              <a:t>в</a:t>
            </a:r>
            <a:r>
              <a:rPr sz="1300" b="1" spc="15" dirty="0">
                <a:latin typeface="Tahoma"/>
                <a:cs typeface="Tahoma"/>
              </a:rPr>
              <a:t> </a:t>
            </a:r>
            <a:r>
              <a:rPr sz="1300" b="1" spc="20" dirty="0">
                <a:latin typeface="Tahoma"/>
                <a:cs typeface="Tahoma"/>
              </a:rPr>
              <a:t>качестве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b="1" spc="30" dirty="0">
                <a:latin typeface="Tahoma"/>
                <a:cs typeface="Tahoma"/>
              </a:rPr>
              <a:t>профессионального </a:t>
            </a:r>
            <a:r>
              <a:rPr sz="1300" b="1" spc="35" dirty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дохода</a:t>
            </a:r>
            <a:r>
              <a:rPr sz="1300" b="1" spc="-25" dirty="0">
                <a:latin typeface="Tahoma"/>
                <a:cs typeface="Tahoma"/>
              </a:rPr>
              <a:t> </a:t>
            </a:r>
            <a:r>
              <a:rPr sz="1300" b="1" spc="10" dirty="0">
                <a:latin typeface="Tahoma"/>
                <a:cs typeface="Tahoma"/>
              </a:rPr>
              <a:t>в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b="1" spc="40" dirty="0">
                <a:latin typeface="Tahoma"/>
                <a:cs typeface="Tahoma"/>
              </a:rPr>
              <a:t>приложении</a:t>
            </a:r>
            <a:r>
              <a:rPr sz="1300" b="1" spc="-25" dirty="0">
                <a:latin typeface="Tahoma"/>
                <a:cs typeface="Tahoma"/>
              </a:rPr>
              <a:t> </a:t>
            </a:r>
            <a:r>
              <a:rPr sz="1300" b="1" spc="-10" dirty="0">
                <a:latin typeface="Tahoma"/>
                <a:cs typeface="Tahoma"/>
              </a:rPr>
              <a:t>«Мой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b="1" spc="-25" dirty="0">
                <a:latin typeface="Tahoma"/>
                <a:cs typeface="Tahoma"/>
              </a:rPr>
              <a:t>налог» </a:t>
            </a:r>
            <a:r>
              <a:rPr sz="1300" b="1" spc="60" dirty="0">
                <a:latin typeface="Tahoma"/>
                <a:cs typeface="Tahoma"/>
              </a:rPr>
              <a:t>при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b="1" spc="35" dirty="0">
                <a:latin typeface="Tahoma"/>
                <a:cs typeface="Tahoma"/>
              </a:rPr>
              <a:t>формировании</a:t>
            </a:r>
            <a:r>
              <a:rPr sz="1300" b="1" spc="-25" dirty="0">
                <a:latin typeface="Tahoma"/>
                <a:cs typeface="Tahoma"/>
              </a:rPr>
              <a:t> </a:t>
            </a:r>
            <a:r>
              <a:rPr sz="1300" b="1" dirty="0">
                <a:latin typeface="Tahoma"/>
                <a:cs typeface="Tahoma"/>
              </a:rPr>
              <a:t>чеков.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175" y="6548904"/>
            <a:ext cx="6073775" cy="206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00"/>
              </a:spcBef>
            </a:pPr>
            <a:r>
              <a:rPr sz="1500" b="1" spc="40" dirty="0">
                <a:solidFill>
                  <a:srgbClr val="E74B36"/>
                </a:solidFill>
                <a:latin typeface="Georgia"/>
                <a:cs typeface="Georgia"/>
              </a:rPr>
              <a:t>основное</a:t>
            </a:r>
            <a:r>
              <a:rPr sz="1500" b="1" spc="30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spc="40" dirty="0">
                <a:solidFill>
                  <a:srgbClr val="E74B36"/>
                </a:solidFill>
                <a:latin typeface="Georgia"/>
                <a:cs typeface="Georgia"/>
              </a:rPr>
              <a:t>законодательство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428115" algn="l"/>
                <a:tab pos="2106295" algn="l"/>
                <a:tab pos="2466975" algn="l"/>
                <a:tab pos="3397250" algn="l"/>
                <a:tab pos="3772535" algn="l"/>
                <a:tab pos="4567555" algn="l"/>
                <a:tab pos="4967605" algn="l"/>
              </a:tabLst>
            </a:pPr>
            <a:r>
              <a:rPr sz="1300" spc="100" dirty="0">
                <a:latin typeface="Verdana"/>
                <a:cs typeface="Verdana"/>
              </a:rPr>
              <a:t>Ф</a:t>
            </a:r>
            <a:r>
              <a:rPr sz="1300" spc="60" dirty="0">
                <a:latin typeface="Verdana"/>
                <a:cs typeface="Verdana"/>
              </a:rPr>
              <a:t>еде</a:t>
            </a:r>
            <a:r>
              <a:rPr sz="1300" spc="50" dirty="0">
                <a:latin typeface="Verdana"/>
                <a:cs typeface="Verdana"/>
              </a:rPr>
              <a:t>р</a:t>
            </a:r>
            <a:r>
              <a:rPr sz="1300" spc="25" dirty="0">
                <a:latin typeface="Verdana"/>
                <a:cs typeface="Verdana"/>
              </a:rPr>
              <a:t>альный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5" dirty="0">
                <a:latin typeface="Verdana"/>
                <a:cs typeface="Verdana"/>
              </a:rPr>
              <a:t>за</a:t>
            </a:r>
            <a:r>
              <a:rPr sz="1300" spc="-20" dirty="0">
                <a:latin typeface="Verdana"/>
                <a:cs typeface="Verdana"/>
              </a:rPr>
              <a:t>к</a:t>
            </a:r>
            <a:r>
              <a:rPr sz="1300" spc="50" dirty="0">
                <a:latin typeface="Verdana"/>
                <a:cs typeface="Verdana"/>
              </a:rPr>
              <a:t>он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15" dirty="0">
                <a:latin typeface="Verdana"/>
                <a:cs typeface="Verdana"/>
              </a:rPr>
              <a:t>о</a:t>
            </a:r>
            <a:r>
              <a:rPr sz="1300" spc="-5" dirty="0">
                <a:latin typeface="Verdana"/>
                <a:cs typeface="Verdana"/>
              </a:rPr>
              <a:t>т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-90" dirty="0">
                <a:latin typeface="Verdana"/>
                <a:cs typeface="Verdana"/>
              </a:rPr>
              <a:t>2</a:t>
            </a:r>
            <a:r>
              <a:rPr sz="1300" spc="-120" dirty="0">
                <a:latin typeface="Verdana"/>
                <a:cs typeface="Verdana"/>
              </a:rPr>
              <a:t>7</a:t>
            </a:r>
            <a:r>
              <a:rPr sz="1300" spc="-200" dirty="0">
                <a:latin typeface="Verdana"/>
                <a:cs typeface="Verdana"/>
              </a:rPr>
              <a:t>.</a:t>
            </a:r>
            <a:r>
              <a:rPr sz="1300" spc="-340" dirty="0">
                <a:latin typeface="Verdana"/>
                <a:cs typeface="Verdana"/>
              </a:rPr>
              <a:t>11</a:t>
            </a:r>
            <a:r>
              <a:rPr sz="1300" spc="-185" dirty="0">
                <a:latin typeface="Verdana"/>
                <a:cs typeface="Verdana"/>
              </a:rPr>
              <a:t>.</a:t>
            </a:r>
            <a:r>
              <a:rPr sz="1300" spc="-90" dirty="0">
                <a:latin typeface="Verdana"/>
                <a:cs typeface="Verdana"/>
              </a:rPr>
              <a:t>2</a:t>
            </a:r>
            <a:r>
              <a:rPr sz="1300" spc="-100" dirty="0">
                <a:latin typeface="Verdana"/>
                <a:cs typeface="Verdana"/>
              </a:rPr>
              <a:t>018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40" dirty="0">
                <a:latin typeface="Verdana"/>
                <a:cs typeface="Verdana"/>
              </a:rPr>
              <a:t>№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35" dirty="0">
                <a:latin typeface="Verdana"/>
                <a:cs typeface="Verdana"/>
              </a:rPr>
              <a:t>4</a:t>
            </a:r>
            <a:r>
              <a:rPr sz="1300" spc="-85" dirty="0">
                <a:latin typeface="Verdana"/>
                <a:cs typeface="Verdana"/>
              </a:rPr>
              <a:t>2</a:t>
            </a:r>
            <a:r>
              <a:rPr sz="1300" spc="-95" dirty="0">
                <a:latin typeface="Verdana"/>
                <a:cs typeface="Verdana"/>
              </a:rPr>
              <a:t>2</a:t>
            </a:r>
            <a:r>
              <a:rPr sz="1300" spc="-90" dirty="0">
                <a:latin typeface="Verdana"/>
                <a:cs typeface="Verdana"/>
              </a:rPr>
              <a:t>-</a:t>
            </a:r>
            <a:r>
              <a:rPr sz="1300" spc="105" dirty="0">
                <a:latin typeface="Verdana"/>
                <a:cs typeface="Verdana"/>
              </a:rPr>
              <a:t>Ф</a:t>
            </a:r>
            <a:r>
              <a:rPr sz="1300" spc="30" dirty="0">
                <a:latin typeface="Verdana"/>
                <a:cs typeface="Verdana"/>
              </a:rPr>
              <a:t>З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-55" dirty="0">
                <a:latin typeface="Verdana"/>
                <a:cs typeface="Verdana"/>
              </a:rPr>
              <a:t>«О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spc="45" dirty="0">
                <a:latin typeface="Verdana"/>
                <a:cs typeface="Verdana"/>
              </a:rPr>
              <a:t>пров</a:t>
            </a:r>
            <a:r>
              <a:rPr sz="1300" spc="30" dirty="0">
                <a:latin typeface="Verdana"/>
                <a:cs typeface="Verdana"/>
              </a:rPr>
              <a:t>е</a:t>
            </a:r>
            <a:r>
              <a:rPr sz="1300" spc="50" dirty="0">
                <a:latin typeface="Verdana"/>
                <a:cs typeface="Verdana"/>
              </a:rPr>
              <a:t>дении  </a:t>
            </a:r>
            <a:r>
              <a:rPr sz="1300" spc="40" dirty="0">
                <a:latin typeface="Verdana"/>
                <a:cs typeface="Verdana"/>
              </a:rPr>
              <a:t>эксперимента</a:t>
            </a:r>
            <a:r>
              <a:rPr sz="1300" spc="14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по</a:t>
            </a:r>
            <a:r>
              <a:rPr sz="1300" spc="14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установлению</a:t>
            </a:r>
            <a:r>
              <a:rPr sz="1300" spc="14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специального</a:t>
            </a:r>
            <a:r>
              <a:rPr sz="1300" spc="14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налогового</a:t>
            </a:r>
            <a:r>
              <a:rPr sz="1300" spc="140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режима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Verdana"/>
                <a:cs typeface="Verdana"/>
              </a:rPr>
              <a:t>«Налог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на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профе</a:t>
            </a:r>
            <a:r>
              <a:rPr sz="1300" spc="15" dirty="0">
                <a:latin typeface="Verdana"/>
                <a:cs typeface="Verdana"/>
              </a:rPr>
              <a:t>с</a:t>
            </a:r>
            <a:r>
              <a:rPr sz="1300" spc="35" dirty="0">
                <a:latin typeface="Verdana"/>
                <a:cs typeface="Verdana"/>
              </a:rPr>
              <a:t>сиональный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д</a:t>
            </a:r>
            <a:r>
              <a:rPr sz="1300" spc="20" dirty="0">
                <a:latin typeface="Verdana"/>
                <a:cs typeface="Verdana"/>
              </a:rPr>
              <a:t>о</a:t>
            </a:r>
            <a:r>
              <a:rPr sz="1300" spc="-95" dirty="0">
                <a:latin typeface="Verdana"/>
                <a:cs typeface="Verdana"/>
              </a:rPr>
              <a:t>х</a:t>
            </a:r>
            <a:r>
              <a:rPr sz="1300" spc="30" dirty="0">
                <a:latin typeface="Verdana"/>
                <a:cs typeface="Verdana"/>
              </a:rPr>
              <a:t>о</a:t>
            </a:r>
            <a:r>
              <a:rPr sz="1300" spc="-65" dirty="0">
                <a:latin typeface="Verdana"/>
                <a:cs typeface="Verdana"/>
              </a:rPr>
              <a:t>д»</a:t>
            </a:r>
            <a:endParaRPr sz="1300">
              <a:latin typeface="Verdana"/>
              <a:cs typeface="Verdana"/>
            </a:endParaRPr>
          </a:p>
          <a:p>
            <a:pPr marL="12700" marR="11430">
              <a:lnSpc>
                <a:spcPct val="100000"/>
              </a:lnSpc>
              <a:spcBef>
                <a:spcPts val="1000"/>
              </a:spcBef>
            </a:pPr>
            <a:r>
              <a:rPr sz="1300" spc="45" dirty="0">
                <a:latin typeface="Verdana"/>
                <a:cs typeface="Verdana"/>
              </a:rPr>
              <a:t>Федеральный</a:t>
            </a:r>
            <a:r>
              <a:rPr sz="1300" spc="7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закон</a:t>
            </a:r>
            <a:r>
              <a:rPr sz="1300" spc="8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от</a:t>
            </a:r>
            <a:r>
              <a:rPr sz="1300" spc="80" dirty="0">
                <a:latin typeface="Verdana"/>
                <a:cs typeface="Verdana"/>
              </a:rPr>
              <a:t> </a:t>
            </a:r>
            <a:r>
              <a:rPr sz="1300" spc="-60" dirty="0">
                <a:latin typeface="Verdana"/>
                <a:cs typeface="Verdana"/>
              </a:rPr>
              <a:t>24.07.2007</a:t>
            </a:r>
            <a:r>
              <a:rPr sz="1300" spc="80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№</a:t>
            </a:r>
            <a:r>
              <a:rPr sz="1300" spc="8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209-ФЗ</a:t>
            </a:r>
            <a:r>
              <a:rPr sz="1300" spc="80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«О</a:t>
            </a:r>
            <a:r>
              <a:rPr sz="1300" spc="7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развитии</a:t>
            </a:r>
            <a:r>
              <a:rPr sz="1300" spc="8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малого</a:t>
            </a:r>
            <a:r>
              <a:rPr sz="1300" spc="8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и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среднего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предпринимательства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в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Российской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Федерации»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300" spc="65" dirty="0">
                <a:latin typeface="Verdana"/>
                <a:cs typeface="Verdana"/>
              </a:rPr>
              <a:t>При</a:t>
            </a:r>
            <a:r>
              <a:rPr sz="1300" spc="40" dirty="0">
                <a:latin typeface="Verdana"/>
                <a:cs typeface="Verdana"/>
              </a:rPr>
              <a:t>к</a:t>
            </a:r>
            <a:r>
              <a:rPr sz="1300" spc="-35" dirty="0">
                <a:latin typeface="Verdana"/>
                <a:cs typeface="Verdana"/>
              </a:rPr>
              <a:t>а</a:t>
            </a:r>
            <a:r>
              <a:rPr sz="1300" spc="25" dirty="0">
                <a:latin typeface="Verdana"/>
                <a:cs typeface="Verdana"/>
              </a:rPr>
              <a:t>з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95" dirty="0">
                <a:latin typeface="Verdana"/>
                <a:cs typeface="Verdana"/>
              </a:rPr>
              <a:t>Ми</a:t>
            </a:r>
            <a:r>
              <a:rPr sz="1300" spc="70" dirty="0">
                <a:latin typeface="Verdana"/>
                <a:cs typeface="Verdana"/>
              </a:rPr>
              <a:t>н</a:t>
            </a:r>
            <a:r>
              <a:rPr sz="1300" spc="20" dirty="0">
                <a:latin typeface="Verdana"/>
                <a:cs typeface="Verdana"/>
              </a:rPr>
              <a:t>э</a:t>
            </a:r>
            <a:r>
              <a:rPr sz="1300" spc="-5" dirty="0">
                <a:latin typeface="Verdana"/>
                <a:cs typeface="Verdana"/>
              </a:rPr>
              <a:t>к</a:t>
            </a:r>
            <a:r>
              <a:rPr sz="1300" spc="70" dirty="0">
                <a:latin typeface="Verdana"/>
                <a:cs typeface="Verdana"/>
              </a:rPr>
              <a:t>оном</a:t>
            </a:r>
            <a:r>
              <a:rPr sz="1300" spc="60" dirty="0">
                <a:latin typeface="Verdana"/>
                <a:cs typeface="Verdana"/>
              </a:rPr>
              <a:t>р</a:t>
            </a:r>
            <a:r>
              <a:rPr sz="1300" spc="-35" dirty="0">
                <a:latin typeface="Verdana"/>
                <a:cs typeface="Verdana"/>
              </a:rPr>
              <a:t>а</a:t>
            </a:r>
            <a:r>
              <a:rPr sz="1300" spc="30" dirty="0">
                <a:latin typeface="Verdana"/>
                <a:cs typeface="Verdana"/>
              </a:rPr>
              <a:t>звития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125" dirty="0">
                <a:latin typeface="Verdana"/>
                <a:cs typeface="Verdana"/>
              </a:rPr>
              <a:t>Р</a:t>
            </a:r>
            <a:r>
              <a:rPr sz="1300" spc="45" dirty="0">
                <a:latin typeface="Verdana"/>
                <a:cs typeface="Verdana"/>
              </a:rPr>
              <a:t>о</a:t>
            </a:r>
            <a:r>
              <a:rPr sz="1300" spc="25" dirty="0">
                <a:latin typeface="Verdana"/>
                <a:cs typeface="Verdana"/>
              </a:rPr>
              <a:t>с</a:t>
            </a:r>
            <a:r>
              <a:rPr sz="1300" spc="60" dirty="0">
                <a:latin typeface="Verdana"/>
                <a:cs typeface="Verdana"/>
              </a:rPr>
              <a:t>сии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о</a:t>
            </a:r>
            <a:r>
              <a:rPr sz="1300" spc="-5" dirty="0">
                <a:latin typeface="Verdana"/>
                <a:cs typeface="Verdana"/>
              </a:rPr>
              <a:t>т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90" dirty="0">
                <a:latin typeface="Verdana"/>
                <a:cs typeface="Verdana"/>
              </a:rPr>
              <a:t>2</a:t>
            </a:r>
            <a:r>
              <a:rPr sz="1300" spc="-15" dirty="0">
                <a:latin typeface="Verdana"/>
                <a:cs typeface="Verdana"/>
              </a:rPr>
              <a:t>6</a:t>
            </a:r>
            <a:r>
              <a:rPr sz="1300" spc="-200" dirty="0">
                <a:latin typeface="Verdana"/>
                <a:cs typeface="Verdana"/>
              </a:rPr>
              <a:t>.</a:t>
            </a:r>
            <a:r>
              <a:rPr sz="1300" spc="25" dirty="0">
                <a:latin typeface="Verdana"/>
                <a:cs typeface="Verdana"/>
              </a:rPr>
              <a:t>0</a:t>
            </a:r>
            <a:r>
              <a:rPr sz="1300" spc="-170" dirty="0">
                <a:latin typeface="Verdana"/>
                <a:cs typeface="Verdana"/>
              </a:rPr>
              <a:t>3</a:t>
            </a:r>
            <a:r>
              <a:rPr sz="1300" spc="-85" dirty="0">
                <a:latin typeface="Verdana"/>
                <a:cs typeface="Verdana"/>
              </a:rPr>
              <a:t>.</a:t>
            </a:r>
            <a:r>
              <a:rPr sz="1300" spc="-90" dirty="0">
                <a:latin typeface="Verdana"/>
                <a:cs typeface="Verdana"/>
              </a:rPr>
              <a:t>2</a:t>
            </a:r>
            <a:r>
              <a:rPr sz="1300" spc="-130" dirty="0">
                <a:latin typeface="Verdana"/>
                <a:cs typeface="Verdana"/>
              </a:rPr>
              <a:t>021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№</a:t>
            </a:r>
            <a:r>
              <a:rPr sz="1300" spc="-155" dirty="0">
                <a:latin typeface="Verdana"/>
                <a:cs typeface="Verdana"/>
              </a:rPr>
              <a:t>1</a:t>
            </a:r>
            <a:r>
              <a:rPr sz="1300" spc="-160" dirty="0">
                <a:latin typeface="Verdana"/>
                <a:cs typeface="Verdana"/>
              </a:rPr>
              <a:t>4</a:t>
            </a:r>
            <a:r>
              <a:rPr sz="1300" spc="-85" dirty="0">
                <a:latin typeface="Verdana"/>
                <a:cs typeface="Verdana"/>
              </a:rPr>
              <a:t>2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2673" y="9072374"/>
            <a:ext cx="989825" cy="9898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567225" y="9415450"/>
            <a:ext cx="1671955" cy="291465"/>
          </a:xfrm>
          <a:custGeom>
            <a:avLst/>
            <a:gdLst/>
            <a:ahLst/>
            <a:cxnLst/>
            <a:rect l="l" t="t" r="r" b="b"/>
            <a:pathLst>
              <a:path w="1671954" h="291465">
                <a:moveTo>
                  <a:pt x="16049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1604924" y="0"/>
                </a:lnTo>
                <a:lnTo>
                  <a:pt x="1641916" y="11202"/>
                </a:lnTo>
                <a:lnTo>
                  <a:pt x="1666524" y="41159"/>
                </a:lnTo>
                <a:lnTo>
                  <a:pt x="1671599" y="66675"/>
                </a:lnTo>
                <a:lnTo>
                  <a:pt x="1671599" y="224624"/>
                </a:lnTo>
                <a:lnTo>
                  <a:pt x="1666360" y="250577"/>
                </a:lnTo>
                <a:lnTo>
                  <a:pt x="1652071" y="271771"/>
                </a:lnTo>
                <a:lnTo>
                  <a:pt x="1630877" y="286060"/>
                </a:lnTo>
                <a:lnTo>
                  <a:pt x="16049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73485" y="9467120"/>
            <a:ext cx="859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1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3"/>
              </a:rPr>
              <a:t>npd.nalog.ru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7650" y="9621025"/>
            <a:ext cx="145124" cy="167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9170" y="5203785"/>
            <a:ext cx="135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65" dirty="0">
                <a:solidFill>
                  <a:srgbClr val="CD9B6A"/>
                </a:solidFill>
                <a:latin typeface="Tahoma"/>
                <a:cs typeface="Tahoma"/>
              </a:rPr>
              <a:t>!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724" y="7230599"/>
            <a:ext cx="92399" cy="923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724" y="7947400"/>
            <a:ext cx="92399" cy="923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724" y="8468049"/>
            <a:ext cx="92399" cy="92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175" y="6864574"/>
            <a:ext cx="6101715" cy="315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9535" marR="5080" indent="-1322070">
              <a:lnSpc>
                <a:spcPct val="100000"/>
              </a:lnSpc>
              <a:spcBef>
                <a:spcPts val="100"/>
              </a:spcBef>
            </a:pPr>
            <a:r>
              <a:rPr sz="950" b="1" spc="55" dirty="0">
                <a:solidFill>
                  <a:srgbClr val="E74B36"/>
                </a:solidFill>
                <a:latin typeface="Tahoma"/>
                <a:cs typeface="Tahoma"/>
              </a:rPr>
              <a:t>ФНС</a:t>
            </a:r>
            <a:r>
              <a:rPr sz="950" b="1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50" dirty="0">
                <a:solidFill>
                  <a:srgbClr val="E74B36"/>
                </a:solidFill>
                <a:latin typeface="Tahoma"/>
                <a:cs typeface="Tahoma"/>
              </a:rPr>
              <a:t>России</a:t>
            </a:r>
            <a:r>
              <a:rPr sz="950" b="1" spc="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E74B36"/>
                </a:solidFill>
                <a:latin typeface="Tahoma"/>
                <a:cs typeface="Tahoma"/>
              </a:rPr>
              <a:t>отвечает</a:t>
            </a:r>
            <a:r>
              <a:rPr sz="950" b="1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20" dirty="0">
                <a:solidFill>
                  <a:srgbClr val="E74B36"/>
                </a:solidFill>
                <a:latin typeface="Tahoma"/>
                <a:cs typeface="Tahoma"/>
              </a:rPr>
              <a:t>за</a:t>
            </a:r>
            <a:r>
              <a:rPr sz="950" b="1" spc="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35" dirty="0">
                <a:solidFill>
                  <a:srgbClr val="E74B36"/>
                </a:solidFill>
                <a:latin typeface="Tahoma"/>
                <a:cs typeface="Tahoma"/>
              </a:rPr>
              <a:t>начисление</a:t>
            </a:r>
            <a:r>
              <a:rPr sz="950" b="1" spc="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55" dirty="0">
                <a:solidFill>
                  <a:srgbClr val="E74B36"/>
                </a:solidFill>
                <a:latin typeface="Tahoma"/>
                <a:cs typeface="Tahoma"/>
              </a:rPr>
              <a:t>и</a:t>
            </a:r>
            <a:r>
              <a:rPr sz="950" b="1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45" dirty="0">
                <a:solidFill>
                  <a:srgbClr val="E74B36"/>
                </a:solidFill>
                <a:latin typeface="Tahoma"/>
                <a:cs typeface="Tahoma"/>
              </a:rPr>
              <a:t>списание</a:t>
            </a:r>
            <a:r>
              <a:rPr sz="950" b="1" spc="5" dirty="0">
                <a:solidFill>
                  <a:srgbClr val="E74B36"/>
                </a:solidFill>
                <a:latin typeface="Tahoma"/>
                <a:cs typeface="Tahoma"/>
              </a:rPr>
              <a:t> налога,</a:t>
            </a:r>
            <a:r>
              <a:rPr sz="950" b="1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30" dirty="0">
                <a:solidFill>
                  <a:srgbClr val="E74B36"/>
                </a:solidFill>
                <a:latin typeface="Tahoma"/>
                <a:cs typeface="Tahoma"/>
              </a:rPr>
              <a:t>использование</a:t>
            </a:r>
            <a:r>
              <a:rPr sz="950" b="1" spc="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E74B36"/>
                </a:solidFill>
                <a:latin typeface="Tahoma"/>
                <a:cs typeface="Tahoma"/>
              </a:rPr>
              <a:t>налогового</a:t>
            </a:r>
            <a:r>
              <a:rPr sz="950" b="1" spc="-4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30" dirty="0">
                <a:solidFill>
                  <a:srgbClr val="E74B36"/>
                </a:solidFill>
                <a:latin typeface="Tahoma"/>
                <a:cs typeface="Tahoma"/>
              </a:rPr>
              <a:t>бонуса </a:t>
            </a:r>
            <a:r>
              <a:rPr sz="950" b="1" spc="-26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55" dirty="0">
                <a:solidFill>
                  <a:srgbClr val="E74B36"/>
                </a:solidFill>
                <a:latin typeface="Tahoma"/>
                <a:cs typeface="Tahoma"/>
              </a:rPr>
              <a:t>и</a:t>
            </a:r>
            <a:r>
              <a:rPr sz="950" b="1" spc="-1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40" dirty="0">
                <a:solidFill>
                  <a:srgbClr val="E74B36"/>
                </a:solidFill>
                <a:latin typeface="Tahoma"/>
                <a:cs typeface="Tahoma"/>
              </a:rPr>
              <a:t>другие</a:t>
            </a:r>
            <a:r>
              <a:rPr sz="95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25" dirty="0">
                <a:solidFill>
                  <a:srgbClr val="E74B36"/>
                </a:solidFill>
                <a:latin typeface="Tahoma"/>
                <a:cs typeface="Tahoma"/>
              </a:rPr>
              <a:t>вопросы,</a:t>
            </a:r>
            <a:r>
              <a:rPr sz="95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30" dirty="0">
                <a:solidFill>
                  <a:srgbClr val="E74B36"/>
                </a:solidFill>
                <a:latin typeface="Tahoma"/>
                <a:cs typeface="Tahoma"/>
              </a:rPr>
              <a:t>связанные</a:t>
            </a:r>
            <a:r>
              <a:rPr sz="95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60" dirty="0">
                <a:solidFill>
                  <a:srgbClr val="E74B36"/>
                </a:solidFill>
                <a:latin typeface="Tahoma"/>
                <a:cs typeface="Tahoma"/>
              </a:rPr>
              <a:t>с</a:t>
            </a:r>
            <a:r>
              <a:rPr sz="95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45" dirty="0">
                <a:solidFill>
                  <a:srgbClr val="E74B36"/>
                </a:solidFill>
                <a:latin typeface="Tahoma"/>
                <a:cs typeface="Tahoma"/>
              </a:rPr>
              <a:t>применением</a:t>
            </a:r>
            <a:r>
              <a:rPr sz="95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50" dirty="0">
                <a:solidFill>
                  <a:srgbClr val="E74B36"/>
                </a:solidFill>
                <a:latin typeface="Tahoma"/>
                <a:cs typeface="Tahoma"/>
              </a:rPr>
              <a:t>НПД</a:t>
            </a:r>
            <a:endParaRPr sz="950">
              <a:latin typeface="Tahoma"/>
              <a:cs typeface="Tahoma"/>
            </a:endParaRPr>
          </a:p>
          <a:p>
            <a:pPr marL="12700" marR="30480" algn="just">
              <a:lnSpc>
                <a:spcPct val="100000"/>
              </a:lnSpc>
              <a:spcBef>
                <a:spcPts val="800"/>
              </a:spcBef>
            </a:pPr>
            <a:r>
              <a:rPr sz="950" b="1" spc="50" dirty="0">
                <a:latin typeface="Tahoma"/>
                <a:cs typeface="Tahoma"/>
              </a:rPr>
              <a:t>При</a:t>
            </a:r>
            <a:r>
              <a:rPr sz="950" b="1" spc="5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расчетах</a:t>
            </a:r>
            <a:r>
              <a:rPr sz="950" b="1" spc="10" dirty="0">
                <a:latin typeface="Tahoma"/>
                <a:cs typeface="Tahoma"/>
              </a:rPr>
              <a:t> </a:t>
            </a:r>
            <a:r>
              <a:rPr sz="950" b="1" spc="60" dirty="0">
                <a:latin typeface="Tahoma"/>
                <a:cs typeface="Tahoma"/>
              </a:rPr>
              <a:t>с</a:t>
            </a:r>
            <a:r>
              <a:rPr sz="950" b="1" spc="10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покупателем</a:t>
            </a:r>
            <a:r>
              <a:rPr sz="950" b="1" spc="5" dirty="0">
                <a:latin typeface="Tahoma"/>
                <a:cs typeface="Tahoma"/>
              </a:rPr>
              <a:t> (клиентом)</a:t>
            </a:r>
            <a:r>
              <a:rPr sz="950" b="1" spc="-20" dirty="0">
                <a:latin typeface="Tahoma"/>
                <a:cs typeface="Tahoma"/>
              </a:rPr>
              <a:t> </a:t>
            </a:r>
            <a:r>
              <a:rPr sz="950" spc="15" dirty="0">
                <a:latin typeface="Verdana"/>
                <a:cs typeface="Verdana"/>
              </a:rPr>
              <a:t>на</a:t>
            </a:r>
            <a:r>
              <a:rPr sz="950" spc="-65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полученный</a:t>
            </a:r>
            <a:r>
              <a:rPr sz="950" spc="-6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профессиональный</a:t>
            </a:r>
            <a:r>
              <a:rPr sz="950" spc="-6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доход</a:t>
            </a:r>
            <a:r>
              <a:rPr sz="950" spc="-60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помощью </a:t>
            </a:r>
            <a:r>
              <a:rPr sz="950" spc="-32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мобильного приложения </a:t>
            </a:r>
            <a:r>
              <a:rPr sz="950" spc="15" dirty="0">
                <a:latin typeface="Verdana"/>
                <a:cs typeface="Verdana"/>
              </a:rPr>
              <a:t>«Мой </a:t>
            </a:r>
            <a:r>
              <a:rPr sz="950" spc="-10" dirty="0">
                <a:latin typeface="Verdana"/>
                <a:cs typeface="Verdana"/>
              </a:rPr>
              <a:t>налог» </a:t>
            </a:r>
            <a:r>
              <a:rPr sz="950" spc="30" dirty="0">
                <a:latin typeface="Verdana"/>
                <a:cs typeface="Verdana"/>
              </a:rPr>
              <a:t>необходимо </a:t>
            </a:r>
            <a:r>
              <a:rPr sz="950" spc="25" dirty="0">
                <a:latin typeface="Verdana"/>
                <a:cs typeface="Verdana"/>
              </a:rPr>
              <a:t>сформировать </a:t>
            </a:r>
            <a:r>
              <a:rPr sz="950" spc="-25" dirty="0">
                <a:latin typeface="Verdana"/>
                <a:cs typeface="Verdana"/>
              </a:rPr>
              <a:t>чек. </a:t>
            </a:r>
            <a:r>
              <a:rPr sz="950" spc="-5" dirty="0">
                <a:latin typeface="Verdana"/>
                <a:cs typeface="Verdana"/>
              </a:rPr>
              <a:t>Это </a:t>
            </a:r>
            <a:r>
              <a:rPr sz="950" spc="5" dirty="0">
                <a:latin typeface="Verdana"/>
                <a:cs typeface="Verdana"/>
              </a:rPr>
              <a:t>делается </a:t>
            </a:r>
            <a:r>
              <a:rPr sz="950" spc="20" dirty="0">
                <a:latin typeface="Verdana"/>
                <a:cs typeface="Verdana"/>
              </a:rPr>
              <a:t>путем </a:t>
            </a:r>
            <a:r>
              <a:rPr sz="950" spc="25" dirty="0">
                <a:latin typeface="Verdana"/>
                <a:cs typeface="Verdana"/>
              </a:rPr>
              <a:t> добавления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новой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продажи.</a:t>
            </a:r>
            <a:endParaRPr sz="950">
              <a:latin typeface="Verdana"/>
              <a:cs typeface="Verdana"/>
            </a:endParaRPr>
          </a:p>
          <a:p>
            <a:pPr marL="12700" marR="44450" algn="just">
              <a:lnSpc>
                <a:spcPct val="100000"/>
              </a:lnSpc>
              <a:spcBef>
                <a:spcPts val="800"/>
              </a:spcBef>
            </a:pPr>
            <a:r>
              <a:rPr sz="950" b="1" spc="30" dirty="0">
                <a:latin typeface="Tahoma"/>
                <a:cs typeface="Tahoma"/>
              </a:rPr>
              <a:t>Информация </a:t>
            </a:r>
            <a:r>
              <a:rPr sz="950" b="1" spc="35" dirty="0">
                <a:latin typeface="Tahoma"/>
                <a:cs typeface="Tahoma"/>
              </a:rPr>
              <a:t>о </a:t>
            </a:r>
            <a:r>
              <a:rPr sz="950" b="1" spc="30" dirty="0">
                <a:latin typeface="Tahoma"/>
                <a:cs typeface="Tahoma"/>
              </a:rPr>
              <a:t>полученном </a:t>
            </a:r>
            <a:r>
              <a:rPr sz="950" b="1" spc="25" dirty="0">
                <a:latin typeface="Tahoma"/>
                <a:cs typeface="Tahoma"/>
              </a:rPr>
              <a:t>доходе </a:t>
            </a:r>
            <a:r>
              <a:rPr sz="950" b="1" spc="30" dirty="0">
                <a:latin typeface="Tahoma"/>
                <a:cs typeface="Tahoma"/>
              </a:rPr>
              <a:t>автоматически передается </a:t>
            </a:r>
            <a:r>
              <a:rPr sz="950" b="1" spc="10" dirty="0">
                <a:latin typeface="Tahoma"/>
                <a:cs typeface="Tahoma"/>
              </a:rPr>
              <a:t>в </a:t>
            </a:r>
            <a:r>
              <a:rPr sz="950" b="1" spc="20" dirty="0">
                <a:latin typeface="Tahoma"/>
                <a:cs typeface="Tahoma"/>
              </a:rPr>
              <a:t>налоговый </a:t>
            </a:r>
            <a:r>
              <a:rPr sz="950" b="1" spc="30" dirty="0">
                <a:latin typeface="Tahoma"/>
                <a:cs typeface="Tahoma"/>
              </a:rPr>
              <a:t>орган </a:t>
            </a:r>
            <a:r>
              <a:rPr sz="950" spc="25" dirty="0">
                <a:latin typeface="Verdana"/>
                <a:cs typeface="Verdana"/>
              </a:rPr>
              <a:t>через </a:t>
            </a:r>
            <a:r>
              <a:rPr sz="950" spc="3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мобильное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приложение</a:t>
            </a:r>
            <a:endParaRPr sz="950">
              <a:latin typeface="Verdana"/>
              <a:cs typeface="Verdana"/>
            </a:endParaRPr>
          </a:p>
          <a:p>
            <a:pPr marL="12700" marR="24765" algn="just">
              <a:lnSpc>
                <a:spcPct val="100000"/>
              </a:lnSpc>
              <a:spcBef>
                <a:spcPts val="800"/>
              </a:spcBef>
            </a:pPr>
            <a:r>
              <a:rPr sz="950" spc="20" dirty="0">
                <a:latin typeface="Verdana"/>
                <a:cs typeface="Verdana"/>
              </a:rPr>
              <a:t>Налоговый</a:t>
            </a:r>
            <a:r>
              <a:rPr sz="950" spc="-1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орган</a:t>
            </a:r>
            <a:r>
              <a:rPr sz="950" spc="-1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самостоятельно</a:t>
            </a:r>
            <a:r>
              <a:rPr sz="950" spc="-1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рассчитает</a:t>
            </a:r>
            <a:r>
              <a:rPr sz="950" spc="-15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сумму</a:t>
            </a:r>
            <a:r>
              <a:rPr sz="950" spc="-15" dirty="0">
                <a:latin typeface="Verdana"/>
                <a:cs typeface="Verdana"/>
              </a:rPr>
              <a:t> </a:t>
            </a:r>
            <a:r>
              <a:rPr sz="950" spc="-10" dirty="0">
                <a:latin typeface="Verdana"/>
                <a:cs typeface="Verdana"/>
              </a:rPr>
              <a:t>налога, </a:t>
            </a:r>
            <a:r>
              <a:rPr sz="950" spc="20" dirty="0">
                <a:latin typeface="Verdana"/>
                <a:cs typeface="Verdana"/>
              </a:rPr>
              <a:t>подлежащую</a:t>
            </a:r>
            <a:r>
              <a:rPr sz="950" spc="-15" dirty="0">
                <a:latin typeface="Verdana"/>
                <a:cs typeface="Verdana"/>
              </a:rPr>
              <a:t> уплате,</a:t>
            </a:r>
            <a:r>
              <a:rPr sz="950" spc="-1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и</a:t>
            </a:r>
            <a:r>
              <a:rPr sz="950" spc="-1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уведомит </a:t>
            </a:r>
            <a:r>
              <a:rPr sz="950" spc="-32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Вас через </a:t>
            </a:r>
            <a:r>
              <a:rPr sz="950" spc="35" dirty="0">
                <a:latin typeface="Verdana"/>
                <a:cs typeface="Verdana"/>
              </a:rPr>
              <a:t>мобильное приложение </a:t>
            </a:r>
            <a:r>
              <a:rPr sz="950" spc="15" dirty="0">
                <a:latin typeface="Verdana"/>
                <a:cs typeface="Verdana"/>
              </a:rPr>
              <a:t>«Мой </a:t>
            </a:r>
            <a:r>
              <a:rPr sz="950" spc="-10" dirty="0">
                <a:latin typeface="Verdana"/>
                <a:cs typeface="Verdana"/>
              </a:rPr>
              <a:t>налог» </a:t>
            </a:r>
            <a:r>
              <a:rPr sz="950" spc="35" dirty="0">
                <a:latin typeface="Verdana"/>
                <a:cs typeface="Verdana"/>
              </a:rPr>
              <a:t>до </a:t>
            </a:r>
            <a:r>
              <a:rPr sz="950" spc="-160" dirty="0">
                <a:latin typeface="Verdana"/>
                <a:cs typeface="Verdana"/>
              </a:rPr>
              <a:t>12</a:t>
            </a:r>
            <a:r>
              <a:rPr sz="950" spc="15" dirty="0">
                <a:latin typeface="Verdana"/>
                <a:cs typeface="Verdana"/>
              </a:rPr>
              <a:t> числа </a:t>
            </a:r>
            <a:r>
              <a:rPr sz="950" spc="20" dirty="0">
                <a:latin typeface="Verdana"/>
                <a:cs typeface="Verdana"/>
              </a:rPr>
              <a:t>следующего </a:t>
            </a:r>
            <a:r>
              <a:rPr sz="950" spc="5" dirty="0">
                <a:latin typeface="Verdana"/>
                <a:cs typeface="Verdana"/>
              </a:rPr>
              <a:t>месяца. </a:t>
            </a:r>
            <a:r>
              <a:rPr sz="950" spc="10" dirty="0">
                <a:latin typeface="Verdana"/>
                <a:cs typeface="Verdana"/>
              </a:rPr>
              <a:t>Оплату </a:t>
            </a:r>
            <a:r>
              <a:rPr sz="950" spc="1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налога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нужно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осуществить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до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30" dirty="0">
                <a:latin typeface="Verdana"/>
                <a:cs typeface="Verdana"/>
              </a:rPr>
              <a:t>28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10" dirty="0">
                <a:latin typeface="Verdana"/>
                <a:cs typeface="Verdana"/>
              </a:rPr>
              <a:t>числа.</a:t>
            </a:r>
            <a:endParaRPr sz="9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950" spc="-45" dirty="0">
                <a:latin typeface="Verdana"/>
                <a:cs typeface="Verdana"/>
              </a:rPr>
              <a:t>Т</a:t>
            </a:r>
            <a:r>
              <a:rPr sz="950" spc="10" dirty="0">
                <a:latin typeface="Verdana"/>
                <a:cs typeface="Verdana"/>
              </a:rPr>
              <a:t>ак</a:t>
            </a:r>
            <a:r>
              <a:rPr sz="950" spc="-5" dirty="0">
                <a:latin typeface="Verdana"/>
                <a:cs typeface="Verdana"/>
              </a:rPr>
              <a:t>ж</a:t>
            </a:r>
            <a:r>
              <a:rPr sz="950" spc="30" dirty="0">
                <a:latin typeface="Verdana"/>
                <a:cs typeface="Verdana"/>
              </a:rPr>
              <a:t>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Вы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65" dirty="0">
                <a:latin typeface="Verdana"/>
                <a:cs typeface="Verdana"/>
              </a:rPr>
              <a:t>м</a:t>
            </a:r>
            <a:r>
              <a:rPr sz="950" spc="40" dirty="0">
                <a:latin typeface="Verdana"/>
                <a:cs typeface="Verdana"/>
              </a:rPr>
              <a:t>о</a:t>
            </a:r>
            <a:r>
              <a:rPr sz="950" spc="25" dirty="0">
                <a:latin typeface="Verdana"/>
                <a:cs typeface="Verdana"/>
              </a:rPr>
              <a:t>ж</a:t>
            </a:r>
            <a:r>
              <a:rPr sz="950" spc="5" dirty="0">
                <a:latin typeface="Verdana"/>
                <a:cs typeface="Verdana"/>
              </a:rPr>
              <a:t>е</a:t>
            </a:r>
            <a:r>
              <a:rPr sz="950" spc="-30" dirty="0">
                <a:latin typeface="Verdana"/>
                <a:cs typeface="Verdana"/>
              </a:rPr>
              <a:t>т</a:t>
            </a:r>
            <a:r>
              <a:rPr sz="950" spc="30" dirty="0">
                <a:latin typeface="Verdana"/>
                <a:cs typeface="Verdana"/>
              </a:rPr>
              <a:t>е</a:t>
            </a:r>
            <a:r>
              <a:rPr sz="950" spc="-90" dirty="0">
                <a:latin typeface="Verdana"/>
                <a:cs typeface="Verdana"/>
              </a:rPr>
              <a:t> </a:t>
            </a:r>
            <a:r>
              <a:rPr sz="950" b="1" spc="25" dirty="0">
                <a:latin typeface="Tahoma"/>
                <a:cs typeface="Tahoma"/>
              </a:rPr>
              <a:t>оплатить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налог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любым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50" dirty="0">
                <a:latin typeface="Tahoma"/>
                <a:cs typeface="Tahoma"/>
              </a:rPr>
              <a:t>и</a:t>
            </a:r>
            <a:r>
              <a:rPr sz="950" b="1" spc="35" dirty="0">
                <a:latin typeface="Tahoma"/>
                <a:cs typeface="Tahoma"/>
              </a:rPr>
              <a:t>з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50" dirty="0">
                <a:latin typeface="Tahoma"/>
                <a:cs typeface="Tahoma"/>
              </a:rPr>
              <a:t>спо</a:t>
            </a:r>
            <a:r>
              <a:rPr sz="950" b="1" spc="30" dirty="0">
                <a:latin typeface="Tahoma"/>
                <a:cs typeface="Tahoma"/>
              </a:rPr>
              <a:t>с</a:t>
            </a:r>
            <a:r>
              <a:rPr sz="950" b="1" spc="5" dirty="0">
                <a:latin typeface="Tahoma"/>
                <a:cs typeface="Tahoma"/>
              </a:rPr>
              <a:t>обов:</a:t>
            </a:r>
            <a:endParaRPr sz="950">
              <a:latin typeface="Tahoma"/>
              <a:cs typeface="Tahoma"/>
            </a:endParaRPr>
          </a:p>
          <a:p>
            <a:pPr marL="205104" indent="-193040">
              <a:lnSpc>
                <a:spcPct val="100000"/>
              </a:lnSpc>
              <a:spcBef>
                <a:spcPts val="800"/>
              </a:spcBef>
              <a:buFont typeface="Tahoma"/>
              <a:buAutoNum type="arabicPeriod"/>
              <a:tabLst>
                <a:tab pos="205740" algn="l"/>
              </a:tabLst>
            </a:pPr>
            <a:r>
              <a:rPr sz="950" spc="25" dirty="0">
                <a:latin typeface="Verdana"/>
                <a:cs typeface="Verdana"/>
              </a:rPr>
              <a:t>Через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мобильное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приложение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Вашего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банка</a:t>
            </a:r>
            <a:endParaRPr sz="950">
              <a:latin typeface="Verdana"/>
              <a:cs typeface="Verdana"/>
            </a:endParaRPr>
          </a:p>
          <a:p>
            <a:pPr marL="229870" indent="-217804">
              <a:lnSpc>
                <a:spcPct val="100000"/>
              </a:lnSpc>
              <a:spcBef>
                <a:spcPts val="800"/>
              </a:spcBef>
              <a:buFont typeface="Tahoma"/>
              <a:buAutoNum type="arabicPeriod"/>
              <a:tabLst>
                <a:tab pos="230504" algn="l"/>
              </a:tabLst>
            </a:pPr>
            <a:r>
              <a:rPr sz="950" spc="25" dirty="0">
                <a:latin typeface="Verdana"/>
                <a:cs typeface="Verdana"/>
              </a:rPr>
              <a:t>Через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портал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государственных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услуг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00" dirty="0">
                <a:latin typeface="Verdana"/>
                <a:cs typeface="Verdana"/>
              </a:rPr>
              <a:t>РФ</a:t>
            </a:r>
            <a:endParaRPr sz="950">
              <a:latin typeface="Verdana"/>
              <a:cs typeface="Verdana"/>
            </a:endParaRPr>
          </a:p>
          <a:p>
            <a:pPr marL="228600" indent="-216535">
              <a:lnSpc>
                <a:spcPct val="100000"/>
              </a:lnSpc>
              <a:spcBef>
                <a:spcPts val="800"/>
              </a:spcBef>
              <a:buFont typeface="Tahoma"/>
              <a:buAutoNum type="arabicPeriod"/>
              <a:tabLst>
                <a:tab pos="229235" algn="l"/>
              </a:tabLst>
            </a:pPr>
            <a:r>
              <a:rPr sz="950" spc="25" dirty="0">
                <a:latin typeface="Verdana"/>
                <a:cs typeface="Verdana"/>
              </a:rPr>
              <a:t>Через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любой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-15" dirty="0">
                <a:latin typeface="Verdana"/>
                <a:cs typeface="Verdana"/>
              </a:rPr>
              <a:t>банк,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банкомат,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платежный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терминал</a:t>
            </a:r>
            <a:endParaRPr sz="950">
              <a:latin typeface="Verdana"/>
              <a:cs typeface="Verdana"/>
            </a:endParaRPr>
          </a:p>
          <a:p>
            <a:pPr marL="239395" marR="1789430" indent="-227329">
              <a:lnSpc>
                <a:spcPct val="100000"/>
              </a:lnSpc>
              <a:spcBef>
                <a:spcPts val="800"/>
              </a:spcBef>
              <a:buFont typeface="Tahoma"/>
              <a:buAutoNum type="arabicPeriod"/>
              <a:tabLst>
                <a:tab pos="244475" algn="l"/>
              </a:tabLst>
            </a:pPr>
            <a:r>
              <a:rPr sz="950" spc="25" dirty="0">
                <a:latin typeface="Verdana"/>
                <a:cs typeface="Verdana"/>
              </a:rPr>
              <a:t>Через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поручение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банку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или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оператору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электронных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площадок </a:t>
            </a:r>
            <a:r>
              <a:rPr sz="950" spc="-32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на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уплату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налога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от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Вашего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имени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6686" y="5980336"/>
            <a:ext cx="744519" cy="7445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67200" y="6291250"/>
            <a:ext cx="2101850" cy="373380"/>
            <a:chOff x="4267200" y="6291250"/>
            <a:chExt cx="2101850" cy="373380"/>
          </a:xfrm>
        </p:grpSpPr>
        <p:sp>
          <p:nvSpPr>
            <p:cNvPr id="5" name="object 5"/>
            <p:cNvSpPr/>
            <p:nvPr/>
          </p:nvSpPr>
          <p:spPr>
            <a:xfrm>
              <a:off x="4267200" y="6291250"/>
              <a:ext cx="1962785" cy="291465"/>
            </a:xfrm>
            <a:custGeom>
              <a:avLst/>
              <a:gdLst/>
              <a:ahLst/>
              <a:cxnLst/>
              <a:rect l="l" t="t" r="r" b="b"/>
              <a:pathLst>
                <a:path w="1962785" h="291465">
                  <a:moveTo>
                    <a:pt x="1895624" y="291299"/>
                  </a:moveTo>
                  <a:lnTo>
                    <a:pt x="66675" y="291299"/>
                  </a:lnTo>
                  <a:lnTo>
                    <a:pt x="40722" y="286060"/>
                  </a:lnTo>
                  <a:lnTo>
                    <a:pt x="19528" y="271771"/>
                  </a:lnTo>
                  <a:lnTo>
                    <a:pt x="5239" y="250577"/>
                  </a:lnTo>
                  <a:lnTo>
                    <a:pt x="0" y="224624"/>
                  </a:lnTo>
                  <a:lnTo>
                    <a:pt x="0" y="66675"/>
                  </a:lnTo>
                  <a:lnTo>
                    <a:pt x="5239" y="40722"/>
                  </a:lnTo>
                  <a:lnTo>
                    <a:pt x="19528" y="19528"/>
                  </a:lnTo>
                  <a:lnTo>
                    <a:pt x="40722" y="5239"/>
                  </a:lnTo>
                  <a:lnTo>
                    <a:pt x="66675" y="0"/>
                  </a:lnTo>
                  <a:lnTo>
                    <a:pt x="1895624" y="0"/>
                  </a:lnTo>
                  <a:lnTo>
                    <a:pt x="1932616" y="11202"/>
                  </a:lnTo>
                  <a:lnTo>
                    <a:pt x="1957224" y="41159"/>
                  </a:lnTo>
                  <a:lnTo>
                    <a:pt x="1962299" y="66675"/>
                  </a:lnTo>
                  <a:lnTo>
                    <a:pt x="1962299" y="224624"/>
                  </a:lnTo>
                  <a:lnTo>
                    <a:pt x="1957060" y="250577"/>
                  </a:lnTo>
                  <a:lnTo>
                    <a:pt x="1942771" y="271771"/>
                  </a:lnTo>
                  <a:lnTo>
                    <a:pt x="1921577" y="286060"/>
                  </a:lnTo>
                  <a:lnTo>
                    <a:pt x="1895624" y="291299"/>
                  </a:lnTo>
                  <a:close/>
                </a:path>
              </a:pathLst>
            </a:custGeom>
            <a:solidFill>
              <a:srgbClr val="F4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2646" y="6393720"/>
              <a:ext cx="88900" cy="88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3850" y="6496826"/>
              <a:ext cx="145124" cy="1674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5175" y="605304"/>
            <a:ext cx="6089015" cy="591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500" b="1" spc="30" dirty="0">
                <a:solidFill>
                  <a:srgbClr val="E74B36"/>
                </a:solidFill>
                <a:latin typeface="Georgia"/>
                <a:cs typeface="Georgia"/>
              </a:rPr>
              <a:t>основные</a:t>
            </a:r>
            <a:r>
              <a:rPr sz="1500" b="1" spc="25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spc="35" dirty="0">
                <a:solidFill>
                  <a:srgbClr val="E74B36"/>
                </a:solidFill>
                <a:latin typeface="Georgia"/>
                <a:cs typeface="Georgia"/>
              </a:rPr>
              <a:t>условия</a:t>
            </a:r>
            <a:endParaRPr sz="1500">
              <a:latin typeface="Georgia"/>
              <a:cs typeface="Georgia"/>
            </a:endParaRPr>
          </a:p>
          <a:p>
            <a:pPr marL="4445" algn="ctr">
              <a:lnSpc>
                <a:spcPct val="100000"/>
              </a:lnSpc>
              <a:spcBef>
                <a:spcPts val="10"/>
              </a:spcBef>
            </a:pPr>
            <a:r>
              <a:rPr sz="1200" b="1" spc="15" dirty="0">
                <a:solidFill>
                  <a:srgbClr val="704436"/>
                </a:solidFill>
                <a:latin typeface="Tahoma"/>
                <a:cs typeface="Tahoma"/>
              </a:rPr>
              <a:t>(Федеральная</a:t>
            </a:r>
            <a:r>
              <a:rPr sz="1200" b="1" spc="-4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704436"/>
                </a:solidFill>
                <a:latin typeface="Tahoma"/>
                <a:cs typeface="Tahoma"/>
              </a:rPr>
              <a:t>налоговая</a:t>
            </a:r>
            <a:r>
              <a:rPr sz="1200" b="1" spc="-3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704436"/>
                </a:solidFill>
                <a:latin typeface="Tahoma"/>
                <a:cs typeface="Tahoma"/>
              </a:rPr>
              <a:t>служба)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950" b="1" spc="15" dirty="0">
                <a:latin typeface="Tahoma"/>
                <a:cs typeface="Tahoma"/>
              </a:rPr>
              <a:t>4</a:t>
            </a:r>
            <a:r>
              <a:rPr sz="950" b="1" spc="-310" dirty="0">
                <a:latin typeface="Tahoma"/>
                <a:cs typeface="Tahoma"/>
              </a:rPr>
              <a:t>%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55" dirty="0">
                <a:latin typeface="Tahoma"/>
                <a:cs typeface="Tahoma"/>
              </a:rPr>
              <a:t>с</a:t>
            </a:r>
            <a:r>
              <a:rPr sz="950" b="1" spc="15" dirty="0">
                <a:latin typeface="Tahoma"/>
                <a:cs typeface="Tahoma"/>
              </a:rPr>
              <a:t>тав</a:t>
            </a:r>
            <a:r>
              <a:rPr sz="950" b="1" spc="5" dirty="0">
                <a:latin typeface="Tahoma"/>
                <a:cs typeface="Tahoma"/>
              </a:rPr>
              <a:t>к</a:t>
            </a:r>
            <a:r>
              <a:rPr sz="950" b="1" spc="-25" dirty="0">
                <a:latin typeface="Tahoma"/>
                <a:cs typeface="Tahoma"/>
              </a:rPr>
              <a:t>а,</a:t>
            </a:r>
            <a:r>
              <a:rPr sz="950" b="1" spc="-30" dirty="0">
                <a:latin typeface="Tahoma"/>
                <a:cs typeface="Tahoma"/>
              </a:rPr>
              <a:t> </a:t>
            </a:r>
            <a:r>
              <a:rPr sz="950" spc="30" dirty="0">
                <a:latin typeface="Verdana"/>
                <a:cs typeface="Verdana"/>
              </a:rPr>
              <a:t>е</a:t>
            </a:r>
            <a:r>
              <a:rPr sz="950" spc="10" dirty="0">
                <a:latin typeface="Verdana"/>
                <a:cs typeface="Verdana"/>
              </a:rPr>
              <a:t>с</a:t>
            </a:r>
            <a:r>
              <a:rPr sz="950" spc="35" dirty="0">
                <a:latin typeface="Verdana"/>
                <a:cs typeface="Verdana"/>
              </a:rPr>
              <a:t>ли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5" dirty="0">
                <a:latin typeface="Verdana"/>
                <a:cs typeface="Verdana"/>
              </a:rPr>
              <a:t>р</a:t>
            </a:r>
            <a:r>
              <a:rPr sz="950" spc="20" dirty="0">
                <a:latin typeface="Verdana"/>
                <a:cs typeface="Verdana"/>
              </a:rPr>
              <a:t>аб</a:t>
            </a:r>
            <a:r>
              <a:rPr sz="950" dirty="0">
                <a:latin typeface="Verdana"/>
                <a:cs typeface="Verdana"/>
              </a:rPr>
              <a:t>о</a:t>
            </a:r>
            <a:r>
              <a:rPr sz="950" spc="5" dirty="0">
                <a:latin typeface="Verdana"/>
                <a:cs typeface="Verdana"/>
              </a:rPr>
              <a:t>та</a:t>
            </a:r>
            <a:r>
              <a:rPr sz="950" spc="-20" dirty="0">
                <a:latin typeface="Verdana"/>
                <a:cs typeface="Verdana"/>
              </a:rPr>
              <a:t>е</a:t>
            </a:r>
            <a:r>
              <a:rPr sz="950" spc="-30" dirty="0">
                <a:latin typeface="Verdana"/>
                <a:cs typeface="Verdana"/>
              </a:rPr>
              <a:t>т</a:t>
            </a:r>
            <a:r>
              <a:rPr sz="950" spc="30" dirty="0">
                <a:latin typeface="Verdana"/>
                <a:cs typeface="Verdana"/>
              </a:rPr>
              <a:t>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с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ф</a:t>
            </a:r>
            <a:r>
              <a:rPr sz="950" spc="-5" dirty="0">
                <a:latin typeface="Verdana"/>
                <a:cs typeface="Verdana"/>
              </a:rPr>
              <a:t>и</a:t>
            </a:r>
            <a:r>
              <a:rPr sz="950" spc="35" dirty="0">
                <a:latin typeface="Verdana"/>
                <a:cs typeface="Verdana"/>
              </a:rPr>
              <a:t>зическими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лицами</a:t>
            </a:r>
            <a:endParaRPr sz="9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950" b="1" spc="-20" dirty="0">
                <a:latin typeface="Tahoma"/>
                <a:cs typeface="Tahoma"/>
              </a:rPr>
              <a:t>6</a:t>
            </a:r>
            <a:r>
              <a:rPr sz="950" b="1" spc="-310" dirty="0">
                <a:latin typeface="Tahoma"/>
                <a:cs typeface="Tahoma"/>
              </a:rPr>
              <a:t>%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55" dirty="0">
                <a:latin typeface="Tahoma"/>
                <a:cs typeface="Tahoma"/>
              </a:rPr>
              <a:t>с</a:t>
            </a:r>
            <a:r>
              <a:rPr sz="950" b="1" spc="15" dirty="0">
                <a:latin typeface="Tahoma"/>
                <a:cs typeface="Tahoma"/>
              </a:rPr>
              <a:t>тав</a:t>
            </a:r>
            <a:r>
              <a:rPr sz="950" b="1" spc="5" dirty="0">
                <a:latin typeface="Tahoma"/>
                <a:cs typeface="Tahoma"/>
              </a:rPr>
              <a:t>к</a:t>
            </a:r>
            <a:r>
              <a:rPr sz="950" b="1" spc="-25" dirty="0">
                <a:latin typeface="Tahoma"/>
                <a:cs typeface="Tahoma"/>
              </a:rPr>
              <a:t>а,</a:t>
            </a:r>
            <a:r>
              <a:rPr sz="950" b="1" spc="-35" dirty="0">
                <a:latin typeface="Tahoma"/>
                <a:cs typeface="Tahoma"/>
              </a:rPr>
              <a:t> </a:t>
            </a:r>
            <a:r>
              <a:rPr sz="950" spc="30" dirty="0">
                <a:latin typeface="Verdana"/>
                <a:cs typeface="Verdana"/>
              </a:rPr>
              <a:t>е</a:t>
            </a:r>
            <a:r>
              <a:rPr sz="950" spc="10" dirty="0">
                <a:latin typeface="Verdana"/>
                <a:cs typeface="Verdana"/>
              </a:rPr>
              <a:t>с</a:t>
            </a:r>
            <a:r>
              <a:rPr sz="950" spc="35" dirty="0">
                <a:latin typeface="Verdana"/>
                <a:cs typeface="Verdana"/>
              </a:rPr>
              <a:t>ли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Ваши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клиенты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130" dirty="0">
                <a:latin typeface="Verdana"/>
                <a:cs typeface="Verdana"/>
              </a:rPr>
              <a:t>–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юридические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лица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или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индивид</a:t>
            </a:r>
            <a:r>
              <a:rPr sz="950" spc="10" dirty="0">
                <a:latin typeface="Verdana"/>
                <a:cs typeface="Verdana"/>
              </a:rPr>
              <a:t>у</a:t>
            </a:r>
            <a:r>
              <a:rPr sz="950" spc="15" dirty="0">
                <a:latin typeface="Verdana"/>
                <a:cs typeface="Verdana"/>
              </a:rPr>
              <a:t>альные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пр</a:t>
            </a:r>
            <a:r>
              <a:rPr sz="950" spc="30" dirty="0">
                <a:latin typeface="Verdana"/>
                <a:cs typeface="Verdana"/>
              </a:rPr>
              <a:t>е</a:t>
            </a:r>
            <a:r>
              <a:rPr sz="950" spc="40" dirty="0">
                <a:latin typeface="Verdana"/>
                <a:cs typeface="Verdana"/>
              </a:rPr>
              <a:t>дпринима</a:t>
            </a:r>
            <a:r>
              <a:rPr sz="950" spc="5" dirty="0">
                <a:latin typeface="Verdana"/>
                <a:cs typeface="Verdana"/>
              </a:rPr>
              <a:t>т</a:t>
            </a:r>
            <a:r>
              <a:rPr sz="950" spc="20" dirty="0">
                <a:latin typeface="Verdana"/>
                <a:cs typeface="Verdana"/>
              </a:rPr>
              <a:t>е</a:t>
            </a:r>
            <a:r>
              <a:rPr sz="950" spc="35" dirty="0">
                <a:latin typeface="Verdana"/>
                <a:cs typeface="Verdana"/>
              </a:rPr>
              <a:t>ли</a:t>
            </a:r>
            <a:endParaRPr sz="950">
              <a:latin typeface="Verdana"/>
              <a:cs typeface="Verdana"/>
            </a:endParaRPr>
          </a:p>
          <a:p>
            <a:pPr marL="12700" marR="2804160">
              <a:lnSpc>
                <a:spcPct val="170200"/>
              </a:lnSpc>
            </a:pPr>
            <a:r>
              <a:rPr sz="950" b="1" spc="25" dirty="0">
                <a:latin typeface="Tahoma"/>
                <a:cs typeface="Tahoma"/>
              </a:rPr>
              <a:t>Ставки</a:t>
            </a:r>
            <a:r>
              <a:rPr sz="950" b="1" spc="-30" dirty="0">
                <a:latin typeface="Tahoma"/>
                <a:cs typeface="Tahoma"/>
              </a:rPr>
              <a:t> </a:t>
            </a:r>
            <a:r>
              <a:rPr sz="950" spc="35" dirty="0">
                <a:latin typeface="Verdana"/>
                <a:cs typeface="Verdana"/>
              </a:rPr>
              <a:t>не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увеличиваются</a:t>
            </a:r>
            <a:r>
              <a:rPr sz="950" spc="-90" dirty="0">
                <a:latin typeface="Verdana"/>
                <a:cs typeface="Verdana"/>
              </a:rPr>
              <a:t> </a:t>
            </a:r>
            <a:r>
              <a:rPr sz="950" b="1" spc="40" dirty="0">
                <a:latin typeface="Tahoma"/>
                <a:cs typeface="Tahoma"/>
              </a:rPr>
              <a:t>до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-140" dirty="0">
                <a:latin typeface="Tahoma"/>
                <a:cs typeface="Tahoma"/>
              </a:rPr>
              <a:t>31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декабря</a:t>
            </a:r>
            <a:r>
              <a:rPr sz="950" b="1" spc="-5" dirty="0">
                <a:latin typeface="Tahoma"/>
                <a:cs typeface="Tahoma"/>
              </a:rPr>
              <a:t> </a:t>
            </a:r>
            <a:r>
              <a:rPr sz="950" b="1" spc="-10" dirty="0">
                <a:latin typeface="Tahoma"/>
                <a:cs typeface="Tahoma"/>
              </a:rPr>
              <a:t>2028 </a:t>
            </a:r>
            <a:r>
              <a:rPr sz="950" b="1" spc="15" dirty="0">
                <a:latin typeface="Tahoma"/>
                <a:cs typeface="Tahoma"/>
              </a:rPr>
              <a:t>года </a:t>
            </a:r>
            <a:r>
              <a:rPr sz="950" b="1" spc="-265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Ма</a:t>
            </a:r>
            <a:r>
              <a:rPr sz="950" b="1" spc="10" dirty="0">
                <a:latin typeface="Tahoma"/>
                <a:cs typeface="Tahoma"/>
              </a:rPr>
              <a:t>к</a:t>
            </a:r>
            <a:r>
              <a:rPr sz="950" b="1" spc="25" dirty="0">
                <a:latin typeface="Tahoma"/>
                <a:cs typeface="Tahoma"/>
              </a:rPr>
              <a:t>симальных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д</a:t>
            </a:r>
            <a:r>
              <a:rPr sz="950" b="1" spc="20" dirty="0">
                <a:latin typeface="Tahoma"/>
                <a:cs typeface="Tahoma"/>
              </a:rPr>
              <a:t>о</a:t>
            </a:r>
            <a:r>
              <a:rPr sz="950" b="1" spc="-35" dirty="0">
                <a:latin typeface="Tahoma"/>
                <a:cs typeface="Tahoma"/>
              </a:rPr>
              <a:t>х</a:t>
            </a:r>
            <a:r>
              <a:rPr sz="950" b="1" spc="25" dirty="0">
                <a:latin typeface="Tahoma"/>
                <a:cs typeface="Tahoma"/>
              </a:rPr>
              <a:t>о</a:t>
            </a:r>
            <a:r>
              <a:rPr sz="950" b="1" spc="50" dirty="0">
                <a:latin typeface="Tahoma"/>
                <a:cs typeface="Tahoma"/>
              </a:rPr>
              <a:t>д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10" dirty="0">
                <a:latin typeface="Tahoma"/>
                <a:cs typeface="Tahoma"/>
              </a:rPr>
              <a:t>в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-15" dirty="0">
                <a:latin typeface="Tahoma"/>
                <a:cs typeface="Tahoma"/>
              </a:rPr>
              <a:t>г</a:t>
            </a:r>
            <a:r>
              <a:rPr sz="950" b="1" spc="25" dirty="0">
                <a:latin typeface="Tahoma"/>
                <a:cs typeface="Tahoma"/>
              </a:rPr>
              <a:t>о</a:t>
            </a:r>
            <a:r>
              <a:rPr sz="950" b="1" spc="50" dirty="0">
                <a:latin typeface="Tahoma"/>
                <a:cs typeface="Tahoma"/>
              </a:rPr>
              <a:t>д</a:t>
            </a:r>
            <a:r>
              <a:rPr sz="950" b="1" spc="-40" dirty="0">
                <a:latin typeface="Tahoma"/>
                <a:cs typeface="Tahoma"/>
              </a:rPr>
              <a:t> </a:t>
            </a:r>
            <a:r>
              <a:rPr sz="950" spc="-130" dirty="0">
                <a:latin typeface="Verdana"/>
                <a:cs typeface="Verdana"/>
              </a:rPr>
              <a:t>–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55" dirty="0">
                <a:latin typeface="Verdana"/>
                <a:cs typeface="Verdana"/>
              </a:rPr>
              <a:t>2</a:t>
            </a:r>
            <a:r>
              <a:rPr sz="950" spc="-140" dirty="0">
                <a:latin typeface="Verdana"/>
                <a:cs typeface="Verdana"/>
              </a:rPr>
              <a:t>,</a:t>
            </a:r>
            <a:r>
              <a:rPr sz="950" spc="30" dirty="0">
                <a:latin typeface="Verdana"/>
                <a:cs typeface="Verdana"/>
              </a:rPr>
              <a:t>4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млн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р</a:t>
            </a:r>
            <a:r>
              <a:rPr sz="950" spc="-30" dirty="0">
                <a:latin typeface="Verdana"/>
                <a:cs typeface="Verdana"/>
              </a:rPr>
              <a:t>у</a:t>
            </a:r>
            <a:r>
              <a:rPr sz="950" spc="40" dirty="0">
                <a:latin typeface="Verdana"/>
                <a:cs typeface="Verdana"/>
              </a:rPr>
              <a:t>б</a:t>
            </a:r>
            <a:r>
              <a:rPr sz="950" spc="30" dirty="0">
                <a:latin typeface="Verdana"/>
                <a:cs typeface="Verdana"/>
              </a:rPr>
              <a:t>лей</a:t>
            </a: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950" b="1" spc="20" dirty="0">
                <a:latin typeface="Tahoma"/>
                <a:cs typeface="Tahoma"/>
              </a:rPr>
              <a:t>Облагается</a:t>
            </a:r>
            <a:r>
              <a:rPr sz="950" b="1" spc="125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налогом</a:t>
            </a:r>
            <a:r>
              <a:rPr sz="950" b="1" spc="125" dirty="0">
                <a:latin typeface="Tahoma"/>
                <a:cs typeface="Tahoma"/>
              </a:rPr>
              <a:t> </a:t>
            </a:r>
            <a:r>
              <a:rPr sz="950" b="1" spc="15" dirty="0">
                <a:latin typeface="Tahoma"/>
                <a:cs typeface="Tahoma"/>
              </a:rPr>
              <a:t>только</a:t>
            </a:r>
            <a:r>
              <a:rPr sz="950" b="1" spc="125" dirty="0">
                <a:latin typeface="Tahoma"/>
                <a:cs typeface="Tahoma"/>
              </a:rPr>
              <a:t> </a:t>
            </a:r>
            <a:r>
              <a:rPr sz="950" b="1" spc="5" dirty="0">
                <a:latin typeface="Tahoma"/>
                <a:cs typeface="Tahoma"/>
              </a:rPr>
              <a:t>тот</a:t>
            </a:r>
            <a:r>
              <a:rPr sz="950" b="1" spc="130" dirty="0">
                <a:latin typeface="Tahoma"/>
                <a:cs typeface="Tahoma"/>
              </a:rPr>
              <a:t> </a:t>
            </a:r>
            <a:r>
              <a:rPr sz="950" b="1" spc="10" dirty="0">
                <a:latin typeface="Tahoma"/>
                <a:cs typeface="Tahoma"/>
              </a:rPr>
              <a:t>доход,</a:t>
            </a:r>
            <a:r>
              <a:rPr sz="950" b="1" spc="125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который</a:t>
            </a:r>
            <a:r>
              <a:rPr sz="950" b="1" spc="125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Вы</a:t>
            </a:r>
            <a:r>
              <a:rPr sz="950" b="1" spc="130" dirty="0">
                <a:latin typeface="Tahoma"/>
                <a:cs typeface="Tahoma"/>
              </a:rPr>
              <a:t> </a:t>
            </a:r>
            <a:r>
              <a:rPr sz="950" b="1" spc="15" dirty="0">
                <a:latin typeface="Tahoma"/>
                <a:cs typeface="Tahoma"/>
              </a:rPr>
              <a:t>отражаете</a:t>
            </a:r>
            <a:r>
              <a:rPr sz="950" b="1" spc="125" dirty="0">
                <a:latin typeface="Tahoma"/>
                <a:cs typeface="Tahoma"/>
              </a:rPr>
              <a:t> </a:t>
            </a:r>
            <a:r>
              <a:rPr sz="950" b="1" spc="10" dirty="0">
                <a:latin typeface="Tahoma"/>
                <a:cs typeface="Tahoma"/>
              </a:rPr>
              <a:t>в</a:t>
            </a:r>
            <a:r>
              <a:rPr sz="950" b="1" spc="125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мобильном</a:t>
            </a:r>
            <a:r>
              <a:rPr sz="950" b="1" spc="130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приложении</a:t>
            </a:r>
            <a:endParaRPr sz="9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950" b="1" spc="5" dirty="0">
                <a:latin typeface="Tahoma"/>
                <a:cs typeface="Tahoma"/>
              </a:rPr>
              <a:t>«Мой</a:t>
            </a:r>
            <a:r>
              <a:rPr sz="950" b="1" spc="-5" dirty="0">
                <a:latin typeface="Tahoma"/>
                <a:cs typeface="Tahoma"/>
              </a:rPr>
              <a:t> </a:t>
            </a:r>
            <a:r>
              <a:rPr sz="950" b="1" spc="-15" dirty="0">
                <a:latin typeface="Tahoma"/>
                <a:cs typeface="Tahoma"/>
              </a:rPr>
              <a:t>налог».</a:t>
            </a:r>
            <a:r>
              <a:rPr sz="950" b="1" spc="-25" dirty="0">
                <a:latin typeface="Tahoma"/>
                <a:cs typeface="Tahoma"/>
              </a:rPr>
              <a:t> </a:t>
            </a:r>
            <a:r>
              <a:rPr sz="950" spc="25" dirty="0">
                <a:latin typeface="Verdana"/>
                <a:cs typeface="Verdana"/>
              </a:rPr>
              <a:t>Если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Вы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решили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сделать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перерыв,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то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налог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начисляться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не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-30" dirty="0">
                <a:latin typeface="Verdana"/>
                <a:cs typeface="Verdana"/>
              </a:rPr>
              <a:t>будет.</a:t>
            </a: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950" b="1" spc="30" dirty="0">
                <a:latin typeface="Tahoma"/>
                <a:cs typeface="Tahoma"/>
              </a:rPr>
              <a:t>Нет</a:t>
            </a:r>
            <a:r>
              <a:rPr sz="950" b="1" spc="-25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налоговой</a:t>
            </a:r>
            <a:r>
              <a:rPr sz="950" b="1" spc="-25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декларации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950" b="1" spc="20" dirty="0">
                <a:latin typeface="Tahoma"/>
                <a:cs typeface="Tahoma"/>
              </a:rPr>
              <a:t>Отсутствует</a:t>
            </a:r>
            <a:r>
              <a:rPr sz="950" b="1" spc="105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обязанность</a:t>
            </a:r>
            <a:r>
              <a:rPr sz="950" b="1" spc="105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по</a:t>
            </a:r>
            <a:r>
              <a:rPr sz="950" b="1" spc="105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уплате</a:t>
            </a:r>
            <a:r>
              <a:rPr sz="950" b="1" spc="110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фиксированных</a:t>
            </a:r>
            <a:r>
              <a:rPr sz="950" b="1" spc="105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взносов</a:t>
            </a:r>
            <a:r>
              <a:rPr sz="950" b="1" spc="105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на</a:t>
            </a:r>
            <a:r>
              <a:rPr sz="950" b="1" spc="105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пенсионное</a:t>
            </a:r>
            <a:r>
              <a:rPr sz="950" b="1" spc="110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страхование.</a:t>
            </a:r>
            <a:endParaRPr sz="9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950" spc="40" dirty="0">
                <a:latin typeface="Verdana"/>
                <a:cs typeface="Verdana"/>
              </a:rPr>
              <a:t>Пенсионное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страхование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осуществляется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добровольном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порядке</a:t>
            </a:r>
            <a:endParaRPr sz="950">
              <a:latin typeface="Verdana"/>
              <a:cs typeface="Verdana"/>
            </a:endParaRPr>
          </a:p>
          <a:p>
            <a:pPr marL="12700" marR="17145" algn="just">
              <a:lnSpc>
                <a:spcPct val="100000"/>
              </a:lnSpc>
              <a:spcBef>
                <a:spcPts val="800"/>
              </a:spcBef>
            </a:pPr>
            <a:r>
              <a:rPr sz="950" spc="15" dirty="0">
                <a:latin typeface="Verdana"/>
                <a:cs typeface="Verdana"/>
              </a:rPr>
              <a:t>Предоставляется </a:t>
            </a:r>
            <a:r>
              <a:rPr sz="950" b="1" spc="20" dirty="0">
                <a:latin typeface="Tahoma"/>
                <a:cs typeface="Tahoma"/>
              </a:rPr>
              <a:t>налоговый </a:t>
            </a:r>
            <a:r>
              <a:rPr sz="950" b="1" spc="15" dirty="0">
                <a:latin typeface="Tahoma"/>
                <a:cs typeface="Tahoma"/>
              </a:rPr>
              <a:t>вычет </a:t>
            </a:r>
            <a:r>
              <a:rPr sz="950" b="1" spc="-130" dirty="0">
                <a:latin typeface="Tahoma"/>
                <a:cs typeface="Tahoma"/>
              </a:rPr>
              <a:t>–</a:t>
            </a:r>
            <a:r>
              <a:rPr sz="950" b="1" spc="-125" dirty="0">
                <a:latin typeface="Tahoma"/>
                <a:cs typeface="Tahoma"/>
              </a:rPr>
              <a:t> </a:t>
            </a:r>
            <a:r>
              <a:rPr sz="950" b="1" spc="-100" dirty="0">
                <a:latin typeface="Tahoma"/>
                <a:cs typeface="Tahoma"/>
              </a:rPr>
              <a:t>10</a:t>
            </a:r>
            <a:r>
              <a:rPr sz="950" b="1" spc="-95" dirty="0">
                <a:latin typeface="Tahoma"/>
                <a:cs typeface="Tahoma"/>
              </a:rPr>
              <a:t> </a:t>
            </a:r>
            <a:r>
              <a:rPr sz="950" b="1" spc="10" dirty="0">
                <a:latin typeface="Tahoma"/>
                <a:cs typeface="Tahoma"/>
              </a:rPr>
              <a:t>тыс. </a:t>
            </a:r>
            <a:r>
              <a:rPr sz="950" b="1" spc="25" dirty="0">
                <a:latin typeface="Tahoma"/>
                <a:cs typeface="Tahoma"/>
              </a:rPr>
              <a:t>рублей. </a:t>
            </a:r>
            <a:r>
              <a:rPr sz="950" spc="55" dirty="0">
                <a:latin typeface="Verdana"/>
                <a:cs typeface="Verdana"/>
              </a:rPr>
              <a:t>В </a:t>
            </a:r>
            <a:r>
              <a:rPr sz="950" spc="40" dirty="0">
                <a:latin typeface="Verdana"/>
                <a:cs typeface="Verdana"/>
              </a:rPr>
              <a:t>личном </a:t>
            </a:r>
            <a:r>
              <a:rPr sz="950" spc="15" dirty="0">
                <a:latin typeface="Verdana"/>
                <a:cs typeface="Verdana"/>
              </a:rPr>
              <a:t>кабинете «Мой </a:t>
            </a:r>
            <a:r>
              <a:rPr sz="950" spc="-10" dirty="0">
                <a:latin typeface="Verdana"/>
                <a:cs typeface="Verdana"/>
              </a:rPr>
              <a:t>налог» </a:t>
            </a:r>
            <a:r>
              <a:rPr sz="950" spc="35" dirty="0">
                <a:latin typeface="Verdana"/>
                <a:cs typeface="Verdana"/>
              </a:rPr>
              <a:t>Вы </a:t>
            </a:r>
            <a:r>
              <a:rPr sz="950" spc="4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можете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увидеть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свой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бонус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на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уплату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-10" dirty="0">
                <a:latin typeface="Verdana"/>
                <a:cs typeface="Verdana"/>
              </a:rPr>
              <a:t>налога,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он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составляет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-114" dirty="0">
                <a:latin typeface="Verdana"/>
                <a:cs typeface="Verdana"/>
              </a:rPr>
              <a:t>10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000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рублей.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Бонус</a:t>
            </a:r>
            <a:r>
              <a:rPr sz="950" spc="-3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(налоговый </a:t>
            </a:r>
            <a:r>
              <a:rPr sz="950" spc="-320" dirty="0">
                <a:latin typeface="Verdana"/>
                <a:cs typeface="Verdana"/>
              </a:rPr>
              <a:t> </a:t>
            </a:r>
            <a:r>
              <a:rPr sz="950" spc="-15" dirty="0">
                <a:latin typeface="Verdana"/>
                <a:cs typeface="Verdana"/>
              </a:rPr>
              <a:t>вычет) </a:t>
            </a:r>
            <a:r>
              <a:rPr sz="950" spc="20" dirty="0">
                <a:latin typeface="Verdana"/>
                <a:cs typeface="Verdana"/>
              </a:rPr>
              <a:t>каждый </a:t>
            </a:r>
            <a:r>
              <a:rPr sz="950" spc="35" dirty="0">
                <a:latin typeface="Verdana"/>
                <a:cs typeface="Verdana"/>
              </a:rPr>
              <a:t>месяц </a:t>
            </a:r>
            <a:r>
              <a:rPr sz="950" spc="20" dirty="0">
                <a:latin typeface="Verdana"/>
                <a:cs typeface="Verdana"/>
              </a:rPr>
              <a:t>автоматически уменьшает </a:t>
            </a:r>
            <a:r>
              <a:rPr sz="950" spc="35" dirty="0">
                <a:latin typeface="Verdana"/>
                <a:cs typeface="Verdana"/>
              </a:rPr>
              <a:t>сумму </a:t>
            </a:r>
            <a:r>
              <a:rPr sz="950" spc="25" dirty="0">
                <a:latin typeface="Verdana"/>
                <a:cs typeface="Verdana"/>
              </a:rPr>
              <a:t>исчисленного </a:t>
            </a:r>
            <a:r>
              <a:rPr sz="950" spc="-10" dirty="0">
                <a:latin typeface="Verdana"/>
                <a:cs typeface="Verdana"/>
              </a:rPr>
              <a:t>налога. </a:t>
            </a:r>
            <a:r>
              <a:rPr sz="950" spc="20" dirty="0">
                <a:latin typeface="Verdana"/>
                <a:cs typeface="Verdana"/>
              </a:rPr>
              <a:t>Пока бонус </a:t>
            </a:r>
            <a:r>
              <a:rPr sz="950" spc="35" dirty="0">
                <a:latin typeface="Verdana"/>
                <a:cs typeface="Verdana"/>
              </a:rPr>
              <a:t>не </a:t>
            </a:r>
            <a:r>
              <a:rPr sz="950" spc="-32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израсходован, </a:t>
            </a:r>
            <a:r>
              <a:rPr sz="950" spc="10" dirty="0">
                <a:latin typeface="Verdana"/>
                <a:cs typeface="Verdana"/>
              </a:rPr>
              <a:t>фактически </a:t>
            </a:r>
            <a:r>
              <a:rPr sz="950" dirty="0">
                <a:latin typeface="Verdana"/>
                <a:cs typeface="Verdana"/>
              </a:rPr>
              <a:t>ставка </a:t>
            </a:r>
            <a:r>
              <a:rPr sz="950" spc="10" dirty="0">
                <a:latin typeface="Verdana"/>
                <a:cs typeface="Verdana"/>
              </a:rPr>
              <a:t>налога </a:t>
            </a:r>
            <a:r>
              <a:rPr sz="950" spc="20" dirty="0">
                <a:latin typeface="Verdana"/>
                <a:cs typeface="Verdana"/>
              </a:rPr>
              <a:t>для </a:t>
            </a:r>
            <a:r>
              <a:rPr sz="950" spc="25" dirty="0">
                <a:latin typeface="Verdana"/>
                <a:cs typeface="Verdana"/>
              </a:rPr>
              <a:t>Вас </a:t>
            </a:r>
            <a:r>
              <a:rPr sz="950" dirty="0">
                <a:latin typeface="Verdana"/>
                <a:cs typeface="Verdana"/>
              </a:rPr>
              <a:t>будет </a:t>
            </a:r>
            <a:r>
              <a:rPr sz="950" spc="10" dirty="0">
                <a:latin typeface="Verdana"/>
                <a:cs typeface="Verdana"/>
              </a:rPr>
              <a:t>составлять </a:t>
            </a:r>
            <a:r>
              <a:rPr sz="950" spc="-150" dirty="0">
                <a:latin typeface="Verdana"/>
                <a:cs typeface="Verdana"/>
              </a:rPr>
              <a:t>3%</a:t>
            </a:r>
            <a:r>
              <a:rPr sz="950" spc="-145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и </a:t>
            </a:r>
            <a:r>
              <a:rPr sz="950" spc="-110" dirty="0">
                <a:latin typeface="Verdana"/>
                <a:cs typeface="Verdana"/>
              </a:rPr>
              <a:t>4% </a:t>
            </a:r>
            <a:r>
              <a:rPr sz="950" spc="5" dirty="0">
                <a:latin typeface="Verdana"/>
                <a:cs typeface="Verdana"/>
              </a:rPr>
              <a:t>(вместо </a:t>
            </a:r>
            <a:r>
              <a:rPr sz="950" spc="-110" dirty="0">
                <a:latin typeface="Verdana"/>
                <a:cs typeface="Verdana"/>
              </a:rPr>
              <a:t>4% </a:t>
            </a:r>
            <a:r>
              <a:rPr sz="950" spc="50" dirty="0">
                <a:latin typeface="Verdana"/>
                <a:cs typeface="Verdana"/>
              </a:rPr>
              <a:t>и </a:t>
            </a:r>
            <a:r>
              <a:rPr sz="950" spc="-130" dirty="0">
                <a:latin typeface="Verdana"/>
                <a:cs typeface="Verdana"/>
              </a:rPr>
              <a:t>6% </a:t>
            </a:r>
            <a:r>
              <a:rPr sz="950" spc="-125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соответственно),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зависимости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от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кого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был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получен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доход</a:t>
            </a: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950" spc="10" dirty="0">
                <a:latin typeface="Verdana"/>
                <a:cs typeface="Verdana"/>
              </a:rPr>
              <a:t>Есть</a:t>
            </a:r>
            <a:r>
              <a:rPr sz="950" spc="20" dirty="0">
                <a:latin typeface="Verdana"/>
                <a:cs typeface="Verdana"/>
              </a:rPr>
              <a:t> </a:t>
            </a:r>
            <a:r>
              <a:rPr sz="950" b="1" spc="30" dirty="0">
                <a:latin typeface="Tahoma"/>
                <a:cs typeface="Tahoma"/>
              </a:rPr>
              <a:t>возможность</a:t>
            </a:r>
            <a:r>
              <a:rPr sz="950" b="1" spc="90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совмещать</a:t>
            </a:r>
            <a:r>
              <a:rPr sz="950" b="1" spc="90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деятельность</a:t>
            </a:r>
            <a:r>
              <a:rPr sz="950" b="1" spc="95" dirty="0">
                <a:latin typeface="Tahoma"/>
                <a:cs typeface="Tahoma"/>
              </a:rPr>
              <a:t> </a:t>
            </a:r>
            <a:r>
              <a:rPr sz="950" b="1" spc="10" dirty="0">
                <a:latin typeface="Tahoma"/>
                <a:cs typeface="Tahoma"/>
              </a:rPr>
              <a:t>в</a:t>
            </a:r>
            <a:r>
              <a:rPr sz="950" b="1" spc="90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качестве</a:t>
            </a:r>
            <a:r>
              <a:rPr sz="950" b="1" spc="90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самозанятого</a:t>
            </a:r>
            <a:r>
              <a:rPr sz="950" b="1" spc="95" dirty="0">
                <a:latin typeface="Tahoma"/>
                <a:cs typeface="Tahoma"/>
              </a:rPr>
              <a:t> </a:t>
            </a:r>
            <a:r>
              <a:rPr sz="950" b="1" spc="60" dirty="0">
                <a:latin typeface="Tahoma"/>
                <a:cs typeface="Tahoma"/>
              </a:rPr>
              <a:t>с</a:t>
            </a:r>
            <a:r>
              <a:rPr sz="950" b="1" spc="90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основной</a:t>
            </a:r>
            <a:r>
              <a:rPr sz="950" b="1" spc="95" dirty="0">
                <a:latin typeface="Tahoma"/>
                <a:cs typeface="Tahoma"/>
              </a:rPr>
              <a:t> </a:t>
            </a:r>
            <a:r>
              <a:rPr sz="950" b="1" spc="15" dirty="0">
                <a:latin typeface="Tahoma"/>
                <a:cs typeface="Tahoma"/>
              </a:rPr>
              <a:t>работой.</a:t>
            </a:r>
            <a:endParaRPr sz="9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950" spc="10" dirty="0">
                <a:latin typeface="Verdana"/>
                <a:cs typeface="Verdana"/>
              </a:rPr>
              <a:t>Зарплата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не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учитывается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при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расчете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-10" dirty="0">
                <a:latin typeface="Verdana"/>
                <a:cs typeface="Verdana"/>
              </a:rPr>
              <a:t>налога.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Трудовой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стаж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по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месту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работы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не</a:t>
            </a:r>
            <a:r>
              <a:rPr sz="950" spc="-11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прерывается</a:t>
            </a: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950" b="1" spc="20" dirty="0">
                <a:latin typeface="Tahoma"/>
                <a:cs typeface="Tahoma"/>
              </a:rPr>
              <a:t>Отказаться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10" dirty="0">
                <a:latin typeface="Tahoma"/>
                <a:cs typeface="Tahoma"/>
              </a:rPr>
              <a:t>от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45" dirty="0">
                <a:latin typeface="Tahoma"/>
                <a:cs typeface="Tahoma"/>
              </a:rPr>
              <a:t>применения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50" dirty="0">
                <a:latin typeface="Tahoma"/>
                <a:cs typeface="Tahoma"/>
              </a:rPr>
              <a:t>НПД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можно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10" dirty="0">
                <a:latin typeface="Tahoma"/>
                <a:cs typeface="Tahoma"/>
              </a:rPr>
              <a:t>в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любой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момент</a:t>
            </a:r>
            <a:endParaRPr sz="9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950" spc="30" dirty="0">
                <a:latin typeface="Verdana"/>
                <a:cs typeface="Verdana"/>
              </a:rPr>
              <a:t>Взаимодействие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с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налоговыми</a:t>
            </a:r>
            <a:r>
              <a:rPr sz="950" spc="-6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органами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проходит</a:t>
            </a:r>
            <a:r>
              <a:rPr sz="950" spc="-95" dirty="0">
                <a:latin typeface="Verdana"/>
                <a:cs typeface="Verdana"/>
              </a:rPr>
              <a:t> </a:t>
            </a:r>
            <a:r>
              <a:rPr sz="950" b="1" spc="10" dirty="0">
                <a:latin typeface="Tahoma"/>
                <a:cs typeface="Tahoma"/>
              </a:rPr>
              <a:t>в</a:t>
            </a:r>
            <a:r>
              <a:rPr sz="950" b="1" spc="5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дистанционном</a:t>
            </a:r>
            <a:r>
              <a:rPr sz="950" b="1" spc="5" dirty="0">
                <a:latin typeface="Tahoma"/>
                <a:cs typeface="Tahoma"/>
              </a:rPr>
              <a:t> </a:t>
            </a:r>
            <a:r>
              <a:rPr sz="950" b="1" spc="45" dirty="0">
                <a:latin typeface="Tahoma"/>
                <a:cs typeface="Tahoma"/>
              </a:rPr>
              <a:t>режиме</a:t>
            </a:r>
            <a:endParaRPr sz="950">
              <a:latin typeface="Tahoma"/>
              <a:cs typeface="Tahoma"/>
            </a:endParaRPr>
          </a:p>
          <a:p>
            <a:pPr marL="12700" marR="12065" algn="just">
              <a:lnSpc>
                <a:spcPct val="100000"/>
              </a:lnSpc>
              <a:spcBef>
                <a:spcPts val="800"/>
              </a:spcBef>
            </a:pPr>
            <a:r>
              <a:rPr sz="950" spc="30" dirty="0">
                <a:latin typeface="Verdana"/>
                <a:cs typeface="Verdana"/>
              </a:rPr>
              <a:t>Эксперимент </a:t>
            </a:r>
            <a:r>
              <a:rPr sz="950" spc="35" dirty="0">
                <a:latin typeface="Verdana"/>
                <a:cs typeface="Verdana"/>
              </a:rPr>
              <a:t>по </a:t>
            </a:r>
            <a:r>
              <a:rPr sz="950" spc="20" dirty="0">
                <a:latin typeface="Verdana"/>
                <a:cs typeface="Verdana"/>
              </a:rPr>
              <a:t>установлению </a:t>
            </a:r>
            <a:r>
              <a:rPr sz="950" spc="25" dirty="0">
                <a:latin typeface="Verdana"/>
                <a:cs typeface="Verdana"/>
              </a:rPr>
              <a:t>специального </a:t>
            </a:r>
            <a:r>
              <a:rPr sz="950" spc="15" dirty="0">
                <a:latin typeface="Verdana"/>
                <a:cs typeface="Verdana"/>
              </a:rPr>
              <a:t>налогового </a:t>
            </a:r>
            <a:r>
              <a:rPr sz="950" spc="40" dirty="0">
                <a:latin typeface="Verdana"/>
                <a:cs typeface="Verdana"/>
              </a:rPr>
              <a:t>режима </a:t>
            </a:r>
            <a:r>
              <a:rPr sz="950" spc="20" dirty="0">
                <a:latin typeface="Verdana"/>
                <a:cs typeface="Verdana"/>
              </a:rPr>
              <a:t>для </a:t>
            </a:r>
            <a:r>
              <a:rPr sz="950" spc="15" dirty="0">
                <a:latin typeface="Verdana"/>
                <a:cs typeface="Verdana"/>
              </a:rPr>
              <a:t>самозанятых </a:t>
            </a:r>
            <a:r>
              <a:rPr sz="950" spc="25" dirty="0">
                <a:latin typeface="Verdana"/>
                <a:cs typeface="Verdana"/>
              </a:rPr>
              <a:t>граждан </a:t>
            </a:r>
            <a:r>
              <a:rPr sz="950" spc="-32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проводится</a:t>
            </a:r>
            <a:r>
              <a:rPr sz="950" spc="-95" dirty="0">
                <a:latin typeface="Verdana"/>
                <a:cs typeface="Verdana"/>
              </a:rPr>
              <a:t> </a:t>
            </a:r>
            <a:r>
              <a:rPr sz="950" b="1" spc="20" dirty="0">
                <a:latin typeface="Tahoma"/>
                <a:cs typeface="Tahoma"/>
              </a:rPr>
              <a:t>на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территории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всех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субъектов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65" dirty="0">
                <a:latin typeface="Tahoma"/>
                <a:cs typeface="Tahoma"/>
              </a:rPr>
              <a:t>РФ</a:t>
            </a:r>
            <a:endParaRPr sz="9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800"/>
              </a:spcBef>
            </a:pPr>
            <a:r>
              <a:rPr sz="950" spc="55" dirty="0">
                <a:latin typeface="Verdana"/>
                <a:cs typeface="Verdana"/>
              </a:rPr>
              <a:t>НПД</a:t>
            </a:r>
            <a:r>
              <a:rPr sz="950" spc="6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могут</a:t>
            </a:r>
            <a:r>
              <a:rPr sz="950" spc="25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применять</a:t>
            </a:r>
            <a:r>
              <a:rPr sz="950" spc="4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не</a:t>
            </a:r>
            <a:r>
              <a:rPr sz="950" spc="4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только</a:t>
            </a:r>
            <a:r>
              <a:rPr sz="950" spc="1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граждане</a:t>
            </a:r>
            <a:r>
              <a:rPr sz="950" spc="3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России,</a:t>
            </a:r>
            <a:r>
              <a:rPr sz="950" spc="2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2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том</a:t>
            </a:r>
            <a:r>
              <a:rPr sz="950" spc="35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числе</a:t>
            </a:r>
            <a:r>
              <a:rPr sz="950" spc="25" dirty="0">
                <a:latin typeface="Verdana"/>
                <a:cs typeface="Verdana"/>
              </a:rPr>
              <a:t> индивидуальные </a:t>
            </a:r>
            <a:r>
              <a:rPr sz="950" spc="3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предприниматели,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15" dirty="0">
                <a:latin typeface="Verdana"/>
                <a:cs typeface="Verdana"/>
              </a:rPr>
              <a:t>а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также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граждане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из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стран,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входящих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Евразийский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экономический</a:t>
            </a:r>
            <a:r>
              <a:rPr sz="950" spc="-125" dirty="0">
                <a:latin typeface="Verdana"/>
                <a:cs typeface="Verdana"/>
              </a:rPr>
              <a:t> </a:t>
            </a:r>
            <a:r>
              <a:rPr sz="950" spc="-25" dirty="0">
                <a:latin typeface="Verdana"/>
                <a:cs typeface="Verdana"/>
              </a:rPr>
              <a:t>союз: </a:t>
            </a:r>
            <a:r>
              <a:rPr sz="950" spc="-32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Беларуси,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Армении,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Казахстана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Киргизии,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граждане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Украины</a:t>
            </a:r>
            <a:endParaRPr sz="9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 marL="765175">
              <a:lnSpc>
                <a:spcPct val="100000"/>
              </a:lnSpc>
              <a:spcBef>
                <a:spcPts val="770"/>
              </a:spcBef>
            </a:pPr>
            <a:r>
              <a:rPr sz="950" b="1" spc="10" dirty="0">
                <a:solidFill>
                  <a:srgbClr val="E74B36"/>
                </a:solidFill>
                <a:latin typeface="Tahoma"/>
                <a:cs typeface="Tahoma"/>
              </a:rPr>
              <a:t>Куда</a:t>
            </a:r>
            <a:r>
              <a:rPr sz="950" b="1" spc="-4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30" dirty="0">
                <a:solidFill>
                  <a:srgbClr val="E74B36"/>
                </a:solidFill>
                <a:latin typeface="Tahoma"/>
                <a:cs typeface="Tahoma"/>
              </a:rPr>
              <a:t>обратиться?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ahoma"/>
              <a:cs typeface="Tahoma"/>
            </a:endParaRPr>
          </a:p>
          <a:p>
            <a:pPr marL="3935729">
              <a:lnSpc>
                <a:spcPct val="100000"/>
              </a:lnSpc>
              <a:spcBef>
                <a:spcPts val="5"/>
              </a:spcBef>
            </a:pPr>
            <a:r>
              <a:rPr sz="1000" b="1" u="sng" spc="-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5"/>
              </a:rPr>
              <a:t>npd.nalog.ru/</a:t>
            </a:r>
            <a:r>
              <a:rPr sz="1000" b="1" u="sng" spc="38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000" b="1" u="sng" spc="2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5"/>
              </a:rPr>
              <a:t>questions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8417" y="6291250"/>
            <a:ext cx="1881869" cy="291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1259049"/>
            <a:ext cx="92399" cy="923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24" y="1504625"/>
            <a:ext cx="92399" cy="923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24" y="1995775"/>
            <a:ext cx="92399" cy="923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1750199"/>
            <a:ext cx="92399" cy="923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2241350"/>
            <a:ext cx="92399" cy="923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2632249"/>
            <a:ext cx="92399" cy="923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2880049"/>
            <a:ext cx="92399" cy="923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3268724"/>
            <a:ext cx="92399" cy="923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4093800"/>
            <a:ext cx="92399" cy="923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4489350"/>
            <a:ext cx="92399" cy="923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4739925"/>
            <a:ext cx="92399" cy="923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24" y="4982149"/>
            <a:ext cx="92399" cy="923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24" y="5371950"/>
            <a:ext cx="92399" cy="923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7306999"/>
            <a:ext cx="92399" cy="923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24" y="7838799"/>
            <a:ext cx="92399" cy="9239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24" y="8233799"/>
            <a:ext cx="92399" cy="9239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8773800"/>
            <a:ext cx="92399" cy="92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3400" y="877775"/>
            <a:ext cx="3276600" cy="360045"/>
          </a:xfrm>
          <a:prstGeom prst="rect">
            <a:avLst/>
          </a:prstGeom>
          <a:solidFill>
            <a:srgbClr val="E74B36"/>
          </a:solidFill>
        </p:spPr>
        <p:txBody>
          <a:bodyPr vert="horz" wrap="square" lIns="0" tIns="374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295"/>
              </a:spcBef>
            </a:pPr>
            <a:r>
              <a:rPr sz="1750" b="1" spc="40" dirty="0">
                <a:solidFill>
                  <a:srgbClr val="FFFFFF"/>
                </a:solidFill>
                <a:latin typeface="Tahoma"/>
                <a:cs typeface="Tahoma"/>
              </a:rPr>
              <a:t>Поддержка</a:t>
            </a:r>
            <a:r>
              <a:rPr sz="175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Tahoma"/>
                <a:cs typeface="Tahoma"/>
              </a:rPr>
              <a:t>самозанятых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168" y="1437500"/>
            <a:ext cx="5934075" cy="155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225425" indent="-1270" algn="ctr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solidFill>
                  <a:srgbClr val="704436"/>
                </a:solidFill>
                <a:latin typeface="Tahoma"/>
                <a:cs typeface="Tahoma"/>
              </a:rPr>
              <a:t>Самозанятые </a:t>
            </a:r>
            <a:r>
              <a:rPr sz="1400" b="1" spc="45" dirty="0">
                <a:solidFill>
                  <a:srgbClr val="704436"/>
                </a:solidFill>
                <a:latin typeface="Tahoma"/>
                <a:cs typeface="Tahoma"/>
              </a:rPr>
              <a:t>могут </a:t>
            </a:r>
            <a:r>
              <a:rPr sz="1400" b="1" spc="35" dirty="0">
                <a:solidFill>
                  <a:srgbClr val="704436"/>
                </a:solidFill>
                <a:latin typeface="Tahoma"/>
                <a:cs typeface="Tahoma"/>
              </a:rPr>
              <a:t>пользоваться </a:t>
            </a:r>
            <a:r>
              <a:rPr sz="1400" b="1" spc="65" dirty="0">
                <a:solidFill>
                  <a:srgbClr val="704436"/>
                </a:solidFill>
                <a:latin typeface="Tahoma"/>
                <a:cs typeface="Tahoma"/>
              </a:rPr>
              <a:t>мерами </a:t>
            </a:r>
            <a:r>
              <a:rPr sz="1400" b="1" spc="45" dirty="0">
                <a:solidFill>
                  <a:srgbClr val="704436"/>
                </a:solidFill>
                <a:latin typeface="Tahoma"/>
                <a:cs typeface="Tahoma"/>
              </a:rPr>
              <a:t>поддержки, </a:t>
            </a:r>
            <a:r>
              <a:rPr sz="1400" b="1" spc="5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704436"/>
                </a:solidFill>
                <a:latin typeface="Tahoma"/>
                <a:cs typeface="Tahoma"/>
              </a:rPr>
              <a:t>которые</a:t>
            </a:r>
            <a:r>
              <a:rPr sz="1400" b="1" spc="-1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704436"/>
                </a:solidFill>
                <a:latin typeface="Tahoma"/>
                <a:cs typeface="Tahoma"/>
              </a:rPr>
              <a:t>раньше</a:t>
            </a:r>
            <a:r>
              <a:rPr sz="1400" b="1" spc="-1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704436"/>
                </a:solidFill>
                <a:latin typeface="Tahoma"/>
                <a:cs typeface="Tahoma"/>
              </a:rPr>
              <a:t>были</a:t>
            </a:r>
            <a:r>
              <a:rPr sz="1400" b="1" spc="-1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704436"/>
                </a:solidFill>
                <a:latin typeface="Tahoma"/>
                <a:cs typeface="Tahoma"/>
              </a:rPr>
              <a:t>доступны</a:t>
            </a:r>
            <a:r>
              <a:rPr sz="1400" b="1" spc="-1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704436"/>
                </a:solidFill>
                <a:latin typeface="Tahoma"/>
                <a:cs typeface="Tahoma"/>
              </a:rPr>
              <a:t>только</a:t>
            </a:r>
            <a:r>
              <a:rPr sz="1400" b="1" spc="-1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704436"/>
                </a:solidFill>
                <a:latin typeface="Tahoma"/>
                <a:cs typeface="Tahoma"/>
              </a:rPr>
              <a:t>субъектам</a:t>
            </a:r>
            <a:r>
              <a:rPr sz="1400" b="1" spc="-1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400" b="1" spc="80" dirty="0">
                <a:solidFill>
                  <a:srgbClr val="704436"/>
                </a:solidFill>
                <a:latin typeface="Tahoma"/>
                <a:cs typeface="Tahoma"/>
              </a:rPr>
              <a:t>МСП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475"/>
              </a:spcBef>
            </a:pPr>
            <a:r>
              <a:rPr sz="1700" b="1" spc="65" dirty="0">
                <a:solidFill>
                  <a:srgbClr val="E74B36"/>
                </a:solidFill>
                <a:latin typeface="Tahoma"/>
                <a:cs typeface="Tahoma"/>
              </a:rPr>
              <a:t>Центры</a:t>
            </a:r>
            <a:r>
              <a:rPr sz="1700" b="1" spc="-3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700" b="1" spc="10" dirty="0">
                <a:solidFill>
                  <a:srgbClr val="E74B36"/>
                </a:solidFill>
                <a:latin typeface="Tahoma"/>
                <a:cs typeface="Tahoma"/>
              </a:rPr>
              <a:t>«Мой</a:t>
            </a:r>
            <a:r>
              <a:rPr sz="1700" b="1" spc="-3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700" b="1" spc="35" dirty="0">
                <a:solidFill>
                  <a:srgbClr val="E74B36"/>
                </a:solidFill>
                <a:latin typeface="Tahoma"/>
                <a:cs typeface="Tahoma"/>
              </a:rPr>
              <a:t>бизнес»</a:t>
            </a:r>
            <a:endParaRPr sz="17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1540"/>
              </a:spcBef>
            </a:pPr>
            <a:r>
              <a:rPr sz="1000" b="1" spc="55" dirty="0">
                <a:solidFill>
                  <a:srgbClr val="704436"/>
                </a:solidFill>
                <a:latin typeface="Tahoma"/>
                <a:cs typeface="Tahoma"/>
              </a:rPr>
              <a:t>В</a:t>
            </a:r>
            <a:r>
              <a:rPr sz="1000" b="1" spc="-1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704436"/>
                </a:solidFill>
                <a:latin typeface="Tahoma"/>
                <a:cs typeface="Tahoma"/>
              </a:rPr>
              <a:t>Центрах</a:t>
            </a:r>
            <a:r>
              <a:rPr sz="1000" b="1" spc="-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5" dirty="0">
                <a:solidFill>
                  <a:srgbClr val="704436"/>
                </a:solidFill>
                <a:latin typeface="Tahoma"/>
                <a:cs typeface="Tahoma"/>
              </a:rPr>
              <a:t>«Мой</a:t>
            </a:r>
            <a:r>
              <a:rPr sz="1000" b="1" spc="-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704436"/>
                </a:solidFill>
                <a:latin typeface="Tahoma"/>
                <a:cs typeface="Tahoma"/>
              </a:rPr>
              <a:t>бизнес»</a:t>
            </a:r>
            <a:r>
              <a:rPr sz="1000" b="1" spc="-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704436"/>
                </a:solidFill>
                <a:latin typeface="Tahoma"/>
                <a:cs typeface="Tahoma"/>
              </a:rPr>
              <a:t>Вы</a:t>
            </a:r>
            <a:r>
              <a:rPr sz="1000" b="1" spc="-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704436"/>
                </a:solidFill>
                <a:latin typeface="Tahoma"/>
                <a:cs typeface="Tahoma"/>
              </a:rPr>
              <a:t>можете</a:t>
            </a:r>
            <a:r>
              <a:rPr sz="1000" b="1" spc="-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704436"/>
                </a:solidFill>
                <a:latin typeface="Tahoma"/>
                <a:cs typeface="Tahoma"/>
              </a:rPr>
              <a:t>получить</a:t>
            </a:r>
            <a:r>
              <a:rPr sz="1000" b="1" spc="-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704436"/>
                </a:solidFill>
                <a:latin typeface="Tahoma"/>
                <a:cs typeface="Tahoma"/>
              </a:rPr>
              <a:t>консультации</a:t>
            </a:r>
            <a:r>
              <a:rPr sz="1000" b="1" spc="-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704436"/>
                </a:solidFill>
                <a:latin typeface="Tahoma"/>
                <a:cs typeface="Tahoma"/>
              </a:rPr>
              <a:t>по</a:t>
            </a:r>
            <a:r>
              <a:rPr sz="1000" b="1" spc="-1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40" dirty="0">
                <a:solidFill>
                  <a:srgbClr val="704436"/>
                </a:solidFill>
                <a:latin typeface="Tahoma"/>
                <a:cs typeface="Tahoma"/>
              </a:rPr>
              <a:t>всем</a:t>
            </a:r>
            <a:r>
              <a:rPr sz="1000" b="1" spc="-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704436"/>
                </a:solidFill>
                <a:latin typeface="Tahoma"/>
                <a:cs typeface="Tahoma"/>
              </a:rPr>
              <a:t>существующим </a:t>
            </a:r>
            <a:r>
              <a:rPr sz="1000" b="1" spc="-27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45" dirty="0">
                <a:solidFill>
                  <a:srgbClr val="704436"/>
                </a:solidFill>
                <a:latin typeface="Tahoma"/>
                <a:cs typeface="Tahoma"/>
              </a:rPr>
              <a:t>мерам </a:t>
            </a:r>
            <a:r>
              <a:rPr sz="1000" b="1" spc="30" dirty="0">
                <a:solidFill>
                  <a:srgbClr val="704436"/>
                </a:solidFill>
                <a:latin typeface="Tahoma"/>
                <a:cs typeface="Tahoma"/>
              </a:rPr>
              <a:t>поддержки, </a:t>
            </a:r>
            <a:r>
              <a:rPr sz="1000" b="1" spc="5" dirty="0">
                <a:solidFill>
                  <a:srgbClr val="704436"/>
                </a:solidFill>
                <a:latin typeface="Tahoma"/>
                <a:cs typeface="Tahoma"/>
              </a:rPr>
              <a:t>а </a:t>
            </a:r>
            <a:r>
              <a:rPr sz="1000" b="1" spc="20" dirty="0">
                <a:solidFill>
                  <a:srgbClr val="704436"/>
                </a:solidFill>
                <a:latin typeface="Tahoma"/>
                <a:cs typeface="Tahoma"/>
              </a:rPr>
              <a:t>также </a:t>
            </a:r>
            <a:r>
              <a:rPr sz="1000" b="1" spc="25" dirty="0">
                <a:solidFill>
                  <a:srgbClr val="704436"/>
                </a:solidFill>
                <a:latin typeface="Tahoma"/>
                <a:cs typeface="Tahoma"/>
              </a:rPr>
              <a:t>консультации </a:t>
            </a:r>
            <a:r>
              <a:rPr sz="1000" b="1" spc="35" dirty="0">
                <a:solidFill>
                  <a:srgbClr val="704436"/>
                </a:solidFill>
                <a:latin typeface="Tahoma"/>
                <a:cs typeface="Tahoma"/>
              </a:rPr>
              <a:t>по вопросам </a:t>
            </a:r>
            <a:r>
              <a:rPr sz="1000" b="1" spc="40" dirty="0">
                <a:solidFill>
                  <a:srgbClr val="704436"/>
                </a:solidFill>
                <a:latin typeface="Tahoma"/>
                <a:cs typeface="Tahoma"/>
              </a:rPr>
              <a:t>ведения </a:t>
            </a:r>
            <a:r>
              <a:rPr sz="1000" b="1" spc="35" dirty="0">
                <a:solidFill>
                  <a:srgbClr val="704436"/>
                </a:solidFill>
                <a:latin typeface="Tahoma"/>
                <a:cs typeface="Tahoma"/>
              </a:rPr>
              <a:t>собственного </a:t>
            </a:r>
            <a:r>
              <a:rPr sz="1000" b="1" spc="10" dirty="0">
                <a:solidFill>
                  <a:srgbClr val="704436"/>
                </a:solidFill>
                <a:latin typeface="Tahoma"/>
                <a:cs typeface="Tahoma"/>
              </a:rPr>
              <a:t>дела, </a:t>
            </a:r>
            <a:r>
              <a:rPr sz="1000" b="1" spc="1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704436"/>
                </a:solidFill>
                <a:latin typeface="Tahoma"/>
                <a:cs typeface="Tahoma"/>
              </a:rPr>
              <a:t>финансового</a:t>
            </a:r>
            <a:r>
              <a:rPr sz="1000" b="1" spc="-15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704436"/>
                </a:solidFill>
                <a:latin typeface="Tahoma"/>
                <a:cs typeface="Tahoma"/>
              </a:rPr>
              <a:t>планирования,</a:t>
            </a:r>
            <a:r>
              <a:rPr sz="1000" b="1" spc="-1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704436"/>
                </a:solidFill>
                <a:latin typeface="Tahoma"/>
                <a:cs typeface="Tahoma"/>
              </a:rPr>
              <a:t>правового</a:t>
            </a:r>
            <a:r>
              <a:rPr sz="1000" b="1" spc="-10" dirty="0">
                <a:solidFill>
                  <a:srgbClr val="704436"/>
                </a:solidFill>
                <a:latin typeface="Tahoma"/>
                <a:cs typeface="Tahoma"/>
              </a:rPr>
              <a:t> </a:t>
            </a:r>
            <a:r>
              <a:rPr sz="1000" b="1" spc="40" dirty="0">
                <a:solidFill>
                  <a:srgbClr val="704436"/>
                </a:solidFill>
                <a:latin typeface="Tahoma"/>
                <a:cs typeface="Tahoma"/>
              </a:rPr>
              <a:t>обеспечения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712" y="3223052"/>
            <a:ext cx="914344" cy="95409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357099" y="3624250"/>
            <a:ext cx="1882139" cy="291465"/>
          </a:xfrm>
          <a:custGeom>
            <a:avLst/>
            <a:gdLst/>
            <a:ahLst/>
            <a:cxnLst/>
            <a:rect l="l" t="t" r="r" b="b"/>
            <a:pathLst>
              <a:path w="1882139" h="291464">
                <a:moveTo>
                  <a:pt x="18149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1814924" y="0"/>
                </a:lnTo>
                <a:lnTo>
                  <a:pt x="1851916" y="11202"/>
                </a:lnTo>
                <a:lnTo>
                  <a:pt x="1876524" y="41159"/>
                </a:lnTo>
                <a:lnTo>
                  <a:pt x="1881599" y="66675"/>
                </a:lnTo>
                <a:lnTo>
                  <a:pt x="1881599" y="224624"/>
                </a:lnTo>
                <a:lnTo>
                  <a:pt x="1876360" y="250577"/>
                </a:lnTo>
                <a:lnTo>
                  <a:pt x="1862071" y="271771"/>
                </a:lnTo>
                <a:lnTo>
                  <a:pt x="1840877" y="286060"/>
                </a:lnTo>
                <a:lnTo>
                  <a:pt x="18149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5405" y="3675920"/>
            <a:ext cx="1545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1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3"/>
              </a:rPr>
              <a:t>мойбизнес.рф/centers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7650" y="3829825"/>
            <a:ext cx="145124" cy="1674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17364" y="3432523"/>
            <a:ext cx="127571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5" dirty="0">
                <a:solidFill>
                  <a:srgbClr val="E74B36"/>
                </a:solidFill>
                <a:latin typeface="Tahoma"/>
                <a:cs typeface="Tahoma"/>
              </a:rPr>
              <a:t>Где</a:t>
            </a:r>
            <a:r>
              <a:rPr sz="950" b="1" spc="-3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30" dirty="0">
                <a:solidFill>
                  <a:srgbClr val="E74B36"/>
                </a:solidFill>
                <a:latin typeface="Tahoma"/>
                <a:cs typeface="Tahoma"/>
              </a:rPr>
              <a:t>найти</a:t>
            </a:r>
            <a:r>
              <a:rPr sz="950" b="1" spc="-3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b="1" spc="35" dirty="0">
                <a:solidFill>
                  <a:srgbClr val="E74B36"/>
                </a:solidFill>
                <a:latin typeface="Tahoma"/>
                <a:cs typeface="Tahoma"/>
              </a:rPr>
              <a:t>центры?</a:t>
            </a:r>
            <a:endParaRPr sz="95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8487" y="3700446"/>
            <a:ext cx="1881730" cy="291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5975" y="4410824"/>
            <a:ext cx="6125210" cy="499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latin typeface="Tahoma"/>
                <a:cs typeface="Tahoma"/>
              </a:rPr>
              <a:t>Адреса</a:t>
            </a:r>
            <a:r>
              <a:rPr sz="1100" b="1" spc="100" dirty="0">
                <a:latin typeface="Tahoma"/>
                <a:cs typeface="Tahoma"/>
              </a:rPr>
              <a:t> </a:t>
            </a:r>
            <a:r>
              <a:rPr sz="1100" b="1" spc="60" dirty="0">
                <a:latin typeface="Tahoma"/>
                <a:cs typeface="Tahoma"/>
              </a:rPr>
              <a:t>и</a:t>
            </a:r>
            <a:r>
              <a:rPr sz="1100" b="1" spc="100" dirty="0">
                <a:latin typeface="Tahoma"/>
                <a:cs typeface="Tahoma"/>
              </a:rPr>
              <a:t> </a:t>
            </a:r>
            <a:r>
              <a:rPr sz="1100" b="1" spc="20" dirty="0">
                <a:latin typeface="Tahoma"/>
                <a:cs typeface="Tahoma"/>
              </a:rPr>
              <a:t>контакты</a:t>
            </a:r>
            <a:r>
              <a:rPr sz="1100" b="1" spc="100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центров</a:t>
            </a:r>
            <a:r>
              <a:rPr sz="1100" b="1" spc="10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размещены</a:t>
            </a:r>
            <a:r>
              <a:rPr sz="1100" b="1" spc="100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на</a:t>
            </a:r>
            <a:r>
              <a:rPr sz="1100" b="1" spc="10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портале</a:t>
            </a:r>
            <a:r>
              <a:rPr sz="1100" b="1" spc="100" dirty="0">
                <a:latin typeface="Tahoma"/>
                <a:cs typeface="Tahoma"/>
              </a:rPr>
              <a:t> </a:t>
            </a:r>
            <a:r>
              <a:rPr sz="1100" b="1" spc="5" dirty="0">
                <a:latin typeface="Tahoma"/>
                <a:cs typeface="Tahoma"/>
              </a:rPr>
              <a:t>«Мойбизнес.рф».</a:t>
            </a:r>
            <a:r>
              <a:rPr sz="1100" b="1" spc="10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Введите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в</a:t>
            </a:r>
            <a:r>
              <a:rPr sz="1100" b="1" spc="5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поиск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название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региона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-155" dirty="0">
                <a:latin typeface="Tahoma"/>
                <a:cs typeface="Tahoma"/>
              </a:rPr>
              <a:t>–</a:t>
            </a:r>
            <a:r>
              <a:rPr sz="1100" b="1" spc="5" dirty="0">
                <a:latin typeface="Tahoma"/>
                <a:cs typeface="Tahoma"/>
              </a:rPr>
              <a:t> </a:t>
            </a:r>
            <a:r>
              <a:rPr sz="1100" b="1" spc="60" dirty="0">
                <a:latin typeface="Tahoma"/>
                <a:cs typeface="Tahoma"/>
              </a:rPr>
              <a:t>и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на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карте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отобразятся</a:t>
            </a:r>
            <a:r>
              <a:rPr sz="1100" b="1" spc="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действующие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организации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инфраструктуры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поддержки.</a:t>
            </a:r>
            <a:endParaRPr sz="1100">
              <a:latin typeface="Tahoma"/>
              <a:cs typeface="Tahoma"/>
            </a:endParaRPr>
          </a:p>
          <a:p>
            <a:pPr marL="6350" algn="ctr">
              <a:lnSpc>
                <a:spcPct val="100000"/>
              </a:lnSpc>
              <a:spcBef>
                <a:spcPts val="1120"/>
              </a:spcBef>
            </a:pPr>
            <a:r>
              <a:rPr sz="1300" b="1" spc="55" dirty="0">
                <a:solidFill>
                  <a:srgbClr val="E74B36"/>
                </a:solidFill>
                <a:latin typeface="Tahoma"/>
                <a:cs typeface="Tahoma"/>
              </a:rPr>
              <a:t>Если</a:t>
            </a:r>
            <a:r>
              <a:rPr sz="1300" b="1" spc="-3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E74B36"/>
                </a:solidFill>
                <a:latin typeface="Tahoma"/>
                <a:cs typeface="Tahoma"/>
              </a:rPr>
              <a:t>нужны</a:t>
            </a:r>
            <a:r>
              <a:rPr sz="1300" b="1" spc="-3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50" dirty="0">
                <a:solidFill>
                  <a:srgbClr val="E74B36"/>
                </a:solidFill>
                <a:latin typeface="Tahoma"/>
                <a:cs typeface="Tahoma"/>
              </a:rPr>
              <a:t>деньги</a:t>
            </a:r>
            <a:endParaRPr sz="1300">
              <a:latin typeface="Tahoma"/>
              <a:cs typeface="Tahoma"/>
            </a:endParaRPr>
          </a:p>
          <a:p>
            <a:pPr marL="31750" marR="45720" algn="just">
              <a:lnSpc>
                <a:spcPct val="100000"/>
              </a:lnSpc>
              <a:spcBef>
                <a:spcPts val="840"/>
              </a:spcBef>
            </a:pPr>
            <a:r>
              <a:rPr sz="950" b="1" spc="20" dirty="0">
                <a:latin typeface="Tahoma"/>
                <a:cs typeface="Tahoma"/>
              </a:rPr>
              <a:t>Льготные </a:t>
            </a:r>
            <a:r>
              <a:rPr sz="950" b="1" spc="35" dirty="0">
                <a:latin typeface="Tahoma"/>
                <a:cs typeface="Tahoma"/>
              </a:rPr>
              <a:t>микрозаймы </a:t>
            </a:r>
            <a:r>
              <a:rPr sz="950" spc="35" dirty="0">
                <a:latin typeface="Verdana"/>
                <a:cs typeface="Verdana"/>
              </a:rPr>
              <a:t>до </a:t>
            </a:r>
            <a:r>
              <a:rPr sz="950" spc="-254" dirty="0">
                <a:latin typeface="Verdana"/>
                <a:cs typeface="Verdana"/>
              </a:rPr>
              <a:t>1</a:t>
            </a:r>
            <a:r>
              <a:rPr sz="950" spc="-25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млн </a:t>
            </a:r>
            <a:r>
              <a:rPr sz="950" spc="25" dirty="0">
                <a:latin typeface="Verdana"/>
                <a:cs typeface="Verdana"/>
              </a:rPr>
              <a:t>рублей </a:t>
            </a:r>
            <a:r>
              <a:rPr sz="950" spc="-15" dirty="0">
                <a:latin typeface="Verdana"/>
                <a:cs typeface="Verdana"/>
              </a:rPr>
              <a:t>(для </a:t>
            </a:r>
            <a:r>
              <a:rPr sz="950" dirty="0">
                <a:latin typeface="Verdana"/>
                <a:cs typeface="Verdana"/>
              </a:rPr>
              <a:t>ФЛ, </a:t>
            </a:r>
            <a:r>
              <a:rPr sz="950" spc="35" dirty="0">
                <a:latin typeface="Verdana"/>
                <a:cs typeface="Verdana"/>
              </a:rPr>
              <a:t>применяющих </a:t>
            </a:r>
            <a:r>
              <a:rPr sz="950" spc="15" dirty="0">
                <a:latin typeface="Verdana"/>
                <a:cs typeface="Verdana"/>
              </a:rPr>
              <a:t>НПД) </a:t>
            </a:r>
            <a:r>
              <a:rPr sz="950" spc="40" dirty="0">
                <a:latin typeface="Verdana"/>
                <a:cs typeface="Verdana"/>
              </a:rPr>
              <a:t>сроком </a:t>
            </a:r>
            <a:r>
              <a:rPr sz="950" spc="35" dirty="0">
                <a:latin typeface="Verdana"/>
                <a:cs typeface="Verdana"/>
              </a:rPr>
              <a:t>до </a:t>
            </a:r>
            <a:r>
              <a:rPr sz="950" spc="-65" dirty="0">
                <a:latin typeface="Verdana"/>
                <a:cs typeface="Verdana"/>
              </a:rPr>
              <a:t>3 </a:t>
            </a:r>
            <a:r>
              <a:rPr sz="950" spc="5" dirty="0">
                <a:latin typeface="Verdana"/>
                <a:cs typeface="Verdana"/>
              </a:rPr>
              <a:t>лет </a:t>
            </a:r>
            <a:r>
              <a:rPr sz="950" spc="35" dirty="0">
                <a:latin typeface="Verdana"/>
                <a:cs typeface="Verdana"/>
              </a:rPr>
              <a:t>по </a:t>
            </a:r>
            <a:r>
              <a:rPr sz="950" spc="4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максимальной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ставке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от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114" dirty="0">
                <a:latin typeface="Verdana"/>
                <a:cs typeface="Verdana"/>
              </a:rPr>
              <a:t>3,75%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до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-165" dirty="0">
                <a:latin typeface="Verdana"/>
                <a:cs typeface="Verdana"/>
              </a:rPr>
              <a:t>11,25%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региональных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микрофинансовых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организациях</a:t>
            </a:r>
            <a:r>
              <a:rPr sz="950" spc="-125" dirty="0">
                <a:latin typeface="Verdana"/>
                <a:cs typeface="Verdana"/>
              </a:rPr>
              <a:t> </a:t>
            </a:r>
            <a:r>
              <a:rPr sz="950" b="1" spc="-195" dirty="0">
                <a:solidFill>
                  <a:srgbClr val="E74B36"/>
                </a:solidFill>
                <a:latin typeface="Tahoma"/>
                <a:cs typeface="Tahoma"/>
              </a:rPr>
              <a:t>*</a:t>
            </a:r>
            <a:endParaRPr sz="950">
              <a:latin typeface="Tahoma"/>
              <a:cs typeface="Tahoma"/>
            </a:endParaRPr>
          </a:p>
          <a:p>
            <a:pPr marL="227965">
              <a:lnSpc>
                <a:spcPct val="100000"/>
              </a:lnSpc>
              <a:spcBef>
                <a:spcPts val="800"/>
              </a:spcBef>
            </a:pPr>
            <a:r>
              <a:rPr sz="950" b="1" spc="-195" dirty="0">
                <a:solidFill>
                  <a:srgbClr val="E74B36"/>
                </a:solidFill>
                <a:latin typeface="Tahoma"/>
                <a:cs typeface="Tahoma"/>
              </a:rPr>
              <a:t>*</a:t>
            </a:r>
            <a:r>
              <a:rPr sz="950" b="1" spc="-17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950" dirty="0">
                <a:latin typeface="Verdana"/>
                <a:cs typeface="Verdana"/>
              </a:rPr>
              <a:t>от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1/2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до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-35" dirty="0">
                <a:latin typeface="Verdana"/>
                <a:cs typeface="Verdana"/>
              </a:rPr>
              <a:t>1,5-кратного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размера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ключевой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ставки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ЦБ</a:t>
            </a:r>
            <a:endParaRPr sz="950">
              <a:latin typeface="Verdana"/>
              <a:cs typeface="Verdana"/>
            </a:endParaRPr>
          </a:p>
          <a:p>
            <a:pPr marL="31750" marR="40005" algn="just">
              <a:lnSpc>
                <a:spcPct val="100000"/>
              </a:lnSpc>
              <a:spcBef>
                <a:spcPts val="800"/>
              </a:spcBef>
            </a:pPr>
            <a:r>
              <a:rPr sz="950" b="1" spc="25" dirty="0">
                <a:latin typeface="Tahoma"/>
                <a:cs typeface="Tahoma"/>
              </a:rPr>
              <a:t>Поручительства </a:t>
            </a:r>
            <a:r>
              <a:rPr sz="950" spc="35" dirty="0">
                <a:latin typeface="Verdana"/>
                <a:cs typeface="Verdana"/>
              </a:rPr>
              <a:t>по </a:t>
            </a:r>
            <a:r>
              <a:rPr sz="950" spc="30" dirty="0">
                <a:latin typeface="Verdana"/>
                <a:cs typeface="Verdana"/>
              </a:rPr>
              <a:t>договорам </a:t>
            </a:r>
            <a:r>
              <a:rPr sz="950" spc="20" dirty="0">
                <a:latin typeface="Verdana"/>
                <a:cs typeface="Verdana"/>
              </a:rPr>
              <a:t>микрозайма, </a:t>
            </a:r>
            <a:r>
              <a:rPr sz="950" dirty="0">
                <a:latin typeface="Verdana"/>
                <a:cs typeface="Verdana"/>
              </a:rPr>
              <a:t>кредита, </a:t>
            </a:r>
            <a:r>
              <a:rPr sz="950" spc="5" dirty="0">
                <a:latin typeface="Verdana"/>
                <a:cs typeface="Verdana"/>
              </a:rPr>
              <a:t>лизинга, </a:t>
            </a:r>
            <a:r>
              <a:rPr sz="950" spc="25" dirty="0">
                <a:latin typeface="Verdana"/>
                <a:cs typeface="Verdana"/>
              </a:rPr>
              <a:t>предоставления </a:t>
            </a:r>
            <a:r>
              <a:rPr sz="950" spc="20" dirty="0">
                <a:latin typeface="Verdana"/>
                <a:cs typeface="Verdana"/>
              </a:rPr>
              <a:t>банковской </a:t>
            </a:r>
            <a:r>
              <a:rPr sz="950" spc="25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гарантии, </a:t>
            </a:r>
            <a:r>
              <a:rPr sz="950" spc="25" dirty="0">
                <a:latin typeface="Verdana"/>
                <a:cs typeface="Verdana"/>
              </a:rPr>
              <a:t>если </a:t>
            </a:r>
            <a:r>
              <a:rPr sz="950" spc="-20" dirty="0">
                <a:latin typeface="Verdana"/>
                <a:cs typeface="Verdana"/>
              </a:rPr>
              <a:t>у </a:t>
            </a:r>
            <a:r>
              <a:rPr sz="950" spc="25" dirty="0">
                <a:latin typeface="Verdana"/>
                <a:cs typeface="Verdana"/>
              </a:rPr>
              <a:t>Вас </a:t>
            </a:r>
            <a:r>
              <a:rPr sz="950" spc="10" dirty="0">
                <a:latin typeface="Verdana"/>
                <a:cs typeface="Verdana"/>
              </a:rPr>
              <a:t>нет </a:t>
            </a:r>
            <a:r>
              <a:rPr sz="950" spc="40" dirty="0">
                <a:latin typeface="Verdana"/>
                <a:cs typeface="Verdana"/>
              </a:rPr>
              <a:t>или </a:t>
            </a:r>
            <a:r>
              <a:rPr sz="950" spc="15" dirty="0">
                <a:latin typeface="Verdana"/>
                <a:cs typeface="Verdana"/>
              </a:rPr>
              <a:t>недостаточно </a:t>
            </a:r>
            <a:r>
              <a:rPr sz="950" spc="-10" dirty="0">
                <a:latin typeface="Verdana"/>
                <a:cs typeface="Verdana"/>
              </a:rPr>
              <a:t>залога.</a:t>
            </a:r>
            <a:r>
              <a:rPr sz="950" spc="-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Поручителем может </a:t>
            </a:r>
            <a:r>
              <a:rPr sz="950" dirty="0">
                <a:latin typeface="Verdana"/>
                <a:cs typeface="Verdana"/>
              </a:rPr>
              <a:t>стать </a:t>
            </a:r>
            <a:r>
              <a:rPr sz="950" spc="15" dirty="0">
                <a:latin typeface="Verdana"/>
                <a:cs typeface="Verdana"/>
              </a:rPr>
              <a:t>«Корпорация </a:t>
            </a:r>
            <a:r>
              <a:rPr sz="950" spc="2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МСП»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или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региональная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гарантийная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организация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за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вознаграждение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95" dirty="0">
                <a:latin typeface="Verdana"/>
                <a:cs typeface="Verdana"/>
              </a:rPr>
              <a:t>0,5-3%.</a:t>
            </a:r>
            <a:endParaRPr sz="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Verdana"/>
              <a:cs typeface="Verdana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1300" b="1" spc="55" dirty="0">
                <a:solidFill>
                  <a:srgbClr val="E74B36"/>
                </a:solidFill>
                <a:latin typeface="Tahoma"/>
                <a:cs typeface="Tahoma"/>
              </a:rPr>
              <a:t>Если</a:t>
            </a:r>
            <a:r>
              <a:rPr sz="1300" b="1" spc="-4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E74B36"/>
                </a:solidFill>
                <a:latin typeface="Tahoma"/>
                <a:cs typeface="Tahoma"/>
              </a:rPr>
              <a:t>нужны</a:t>
            </a:r>
            <a:r>
              <a:rPr sz="1300" b="1" spc="-4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E74B36"/>
                </a:solidFill>
                <a:latin typeface="Tahoma"/>
                <a:cs typeface="Tahoma"/>
              </a:rPr>
              <a:t>помещение/земля</a:t>
            </a:r>
            <a:endParaRPr sz="1300">
              <a:latin typeface="Tahoma"/>
              <a:cs typeface="Tahoma"/>
            </a:endParaRPr>
          </a:p>
          <a:p>
            <a:pPr marL="31750" algn="just">
              <a:lnSpc>
                <a:spcPct val="100000"/>
              </a:lnSpc>
              <a:spcBef>
                <a:spcPts val="840"/>
              </a:spcBef>
            </a:pPr>
            <a:r>
              <a:rPr sz="950" b="1" spc="15" dirty="0">
                <a:latin typeface="Tahoma"/>
                <a:cs typeface="Tahoma"/>
              </a:rPr>
              <a:t>Льготная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аренда</a:t>
            </a:r>
            <a:r>
              <a:rPr sz="950" b="1" spc="-5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оборудованного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рабочего</a:t>
            </a:r>
            <a:r>
              <a:rPr sz="950" b="1" spc="-5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места</a:t>
            </a:r>
            <a:r>
              <a:rPr sz="950" b="1" spc="-50" dirty="0">
                <a:latin typeface="Tahoma"/>
                <a:cs typeface="Tahom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коворкингах</a:t>
            </a:r>
            <a:endParaRPr sz="950">
              <a:latin typeface="Verdana"/>
              <a:cs typeface="Verdana"/>
            </a:endParaRPr>
          </a:p>
          <a:p>
            <a:pPr marL="31750" algn="just">
              <a:lnSpc>
                <a:spcPct val="100000"/>
              </a:lnSpc>
              <a:spcBef>
                <a:spcPts val="800"/>
              </a:spcBef>
            </a:pPr>
            <a:r>
              <a:rPr sz="950" b="1" spc="20" dirty="0">
                <a:latin typeface="Tahoma"/>
                <a:cs typeface="Tahoma"/>
              </a:rPr>
              <a:t>Ль</a:t>
            </a:r>
            <a:r>
              <a:rPr sz="950" b="1" spc="-10" dirty="0">
                <a:latin typeface="Tahoma"/>
                <a:cs typeface="Tahoma"/>
              </a:rPr>
              <a:t>г</a:t>
            </a:r>
            <a:r>
              <a:rPr sz="950" b="1" spc="15" dirty="0">
                <a:latin typeface="Tahoma"/>
                <a:cs typeface="Tahoma"/>
              </a:rPr>
              <a:t>отная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аренда</a:t>
            </a:r>
            <a:r>
              <a:rPr sz="950" b="1" spc="-10" dirty="0">
                <a:latin typeface="Tahoma"/>
                <a:cs typeface="Tahoma"/>
              </a:rPr>
              <a:t> офиса</a:t>
            </a:r>
            <a:r>
              <a:rPr sz="950" b="1" spc="-75" dirty="0">
                <a:latin typeface="Tahoma"/>
                <a:cs typeface="Tahoma"/>
              </a:rPr>
              <a:t>/</a:t>
            </a:r>
            <a:r>
              <a:rPr sz="950" b="1" spc="45" dirty="0">
                <a:latin typeface="Tahoma"/>
                <a:cs typeface="Tahoma"/>
              </a:rPr>
              <a:t>про</a:t>
            </a:r>
            <a:r>
              <a:rPr sz="950" b="1" spc="40" dirty="0">
                <a:latin typeface="Tahoma"/>
                <a:cs typeface="Tahoma"/>
              </a:rPr>
              <a:t>и</a:t>
            </a:r>
            <a:r>
              <a:rPr sz="950" b="1" spc="25" dirty="0">
                <a:latin typeface="Tahoma"/>
                <a:cs typeface="Tahoma"/>
              </a:rPr>
              <a:t>зв</a:t>
            </a:r>
            <a:r>
              <a:rPr sz="950" b="1" spc="15" dirty="0">
                <a:latin typeface="Tahoma"/>
                <a:cs typeface="Tahoma"/>
              </a:rPr>
              <a:t>о</a:t>
            </a:r>
            <a:r>
              <a:rPr sz="950" b="1" spc="60" dirty="0">
                <a:latin typeface="Tahoma"/>
                <a:cs typeface="Tahoma"/>
              </a:rPr>
              <a:t>д</a:t>
            </a:r>
            <a:r>
              <a:rPr sz="950" b="1" spc="45" dirty="0">
                <a:latin typeface="Tahoma"/>
                <a:cs typeface="Tahoma"/>
              </a:rPr>
              <a:t>с</a:t>
            </a:r>
            <a:r>
              <a:rPr sz="950" b="1" spc="30" dirty="0">
                <a:latin typeface="Tahoma"/>
                <a:cs typeface="Tahoma"/>
              </a:rPr>
              <a:t>твенно</a:t>
            </a:r>
            <a:r>
              <a:rPr sz="950" b="1" dirty="0">
                <a:latin typeface="Tahoma"/>
                <a:cs typeface="Tahoma"/>
              </a:rPr>
              <a:t>г</a:t>
            </a:r>
            <a:r>
              <a:rPr sz="950" b="1" spc="35" dirty="0">
                <a:latin typeface="Tahoma"/>
                <a:cs typeface="Tahoma"/>
              </a:rPr>
              <a:t>о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помещения</a:t>
            </a:r>
            <a:r>
              <a:rPr sz="950" b="1" spc="-50" dirty="0">
                <a:latin typeface="Tahoma"/>
                <a:cs typeface="Tahom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б</a:t>
            </a:r>
            <a:r>
              <a:rPr sz="950" spc="35" dirty="0">
                <a:latin typeface="Verdana"/>
                <a:cs typeface="Verdana"/>
              </a:rPr>
              <a:t>и</a:t>
            </a:r>
            <a:r>
              <a:rPr sz="950" spc="30" dirty="0">
                <a:latin typeface="Verdana"/>
                <a:cs typeface="Verdana"/>
              </a:rPr>
              <a:t>зне</a:t>
            </a:r>
            <a:r>
              <a:rPr sz="950" spc="15" dirty="0">
                <a:latin typeface="Verdana"/>
                <a:cs typeface="Verdana"/>
              </a:rPr>
              <a:t>с</a:t>
            </a:r>
            <a:r>
              <a:rPr sz="950" spc="5" dirty="0">
                <a:latin typeface="Verdana"/>
                <a:cs typeface="Verdana"/>
              </a:rPr>
              <a:t>-ин</a:t>
            </a:r>
            <a:r>
              <a:rPr sz="950" spc="-25" dirty="0">
                <a:latin typeface="Verdana"/>
                <a:cs typeface="Verdana"/>
              </a:rPr>
              <a:t>к</a:t>
            </a:r>
            <a:r>
              <a:rPr sz="950" spc="-30" dirty="0">
                <a:latin typeface="Verdana"/>
                <a:cs typeface="Verdana"/>
              </a:rPr>
              <a:t>у</a:t>
            </a:r>
            <a:r>
              <a:rPr sz="950" spc="40" dirty="0">
                <a:latin typeface="Verdana"/>
                <a:cs typeface="Verdana"/>
              </a:rPr>
              <a:t>б</a:t>
            </a:r>
            <a:r>
              <a:rPr sz="950" spc="-10" dirty="0">
                <a:latin typeface="Verdana"/>
                <a:cs typeface="Verdana"/>
              </a:rPr>
              <a:t>а</a:t>
            </a:r>
            <a:r>
              <a:rPr sz="950" spc="-35" dirty="0">
                <a:latin typeface="Verdana"/>
                <a:cs typeface="Verdana"/>
              </a:rPr>
              <a:t>т</a:t>
            </a:r>
            <a:r>
              <a:rPr sz="950" spc="45" dirty="0">
                <a:latin typeface="Verdana"/>
                <a:cs typeface="Verdana"/>
              </a:rPr>
              <a:t>о</a:t>
            </a:r>
            <a:r>
              <a:rPr sz="950" spc="40" dirty="0">
                <a:latin typeface="Verdana"/>
                <a:cs typeface="Verdana"/>
              </a:rPr>
              <a:t>р</a:t>
            </a:r>
            <a:r>
              <a:rPr sz="950" spc="-30" dirty="0">
                <a:latin typeface="Verdana"/>
                <a:cs typeface="Verdana"/>
              </a:rPr>
              <a:t>ах</a:t>
            </a:r>
            <a:endParaRPr sz="950">
              <a:latin typeface="Verdana"/>
              <a:cs typeface="Verdana"/>
            </a:endParaRPr>
          </a:p>
          <a:p>
            <a:pPr marL="31750" marR="48260" algn="just">
              <a:lnSpc>
                <a:spcPct val="100000"/>
              </a:lnSpc>
              <a:spcBef>
                <a:spcPts val="800"/>
              </a:spcBef>
            </a:pPr>
            <a:r>
              <a:rPr sz="950" b="1" spc="15" dirty="0">
                <a:latin typeface="Tahoma"/>
                <a:cs typeface="Tahoma"/>
              </a:rPr>
              <a:t>Льготная </a:t>
            </a:r>
            <a:r>
              <a:rPr sz="950" b="1" spc="35" dirty="0">
                <a:latin typeface="Tahoma"/>
                <a:cs typeface="Tahoma"/>
              </a:rPr>
              <a:t>аренда </a:t>
            </a:r>
            <a:r>
              <a:rPr sz="950" b="1" spc="25" dirty="0">
                <a:latin typeface="Tahoma"/>
                <a:cs typeface="Tahoma"/>
              </a:rPr>
              <a:t>государственного </a:t>
            </a:r>
            <a:r>
              <a:rPr sz="950" b="1" spc="40" dirty="0">
                <a:latin typeface="Tahoma"/>
                <a:cs typeface="Tahoma"/>
              </a:rPr>
              <a:t>или </a:t>
            </a:r>
            <a:r>
              <a:rPr sz="950" b="1" spc="30" dirty="0">
                <a:latin typeface="Tahoma"/>
                <a:cs typeface="Tahoma"/>
              </a:rPr>
              <a:t>муниципального </a:t>
            </a:r>
            <a:r>
              <a:rPr sz="950" b="1" spc="35" dirty="0">
                <a:latin typeface="Tahoma"/>
                <a:cs typeface="Tahoma"/>
              </a:rPr>
              <a:t>имущества </a:t>
            </a:r>
            <a:r>
              <a:rPr sz="950" spc="10" dirty="0">
                <a:latin typeface="Verdana"/>
                <a:cs typeface="Verdana"/>
              </a:rPr>
              <a:t>(помещения, земли, </a:t>
            </a:r>
            <a:r>
              <a:rPr sz="950" spc="1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оборудования,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транспорта)</a:t>
            </a:r>
            <a:endParaRPr sz="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Verdana"/>
              <a:cs typeface="Verdana"/>
            </a:endParaRPr>
          </a:p>
          <a:p>
            <a:pPr marL="6350" algn="ctr">
              <a:lnSpc>
                <a:spcPct val="100000"/>
              </a:lnSpc>
            </a:pPr>
            <a:r>
              <a:rPr sz="1300" b="1" spc="55" dirty="0">
                <a:solidFill>
                  <a:srgbClr val="E74B36"/>
                </a:solidFill>
                <a:latin typeface="Tahoma"/>
                <a:cs typeface="Tahoma"/>
              </a:rPr>
              <a:t>Если</a:t>
            </a:r>
            <a:r>
              <a:rPr sz="1300" b="1" spc="-4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E74B36"/>
                </a:solidFill>
                <a:latin typeface="Tahoma"/>
                <a:cs typeface="Tahoma"/>
              </a:rPr>
              <a:t>нужны</a:t>
            </a:r>
            <a:r>
              <a:rPr sz="1300" b="1" spc="-3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E74B36"/>
                </a:solidFill>
                <a:latin typeface="Tahoma"/>
                <a:cs typeface="Tahoma"/>
              </a:rPr>
              <a:t>клиенты</a:t>
            </a:r>
            <a:endParaRPr sz="1300">
              <a:latin typeface="Tahoma"/>
              <a:cs typeface="Tahoma"/>
            </a:endParaRPr>
          </a:p>
          <a:p>
            <a:pPr marL="31750" marR="46990" algn="just">
              <a:lnSpc>
                <a:spcPct val="100000"/>
              </a:lnSpc>
              <a:spcBef>
                <a:spcPts val="840"/>
              </a:spcBef>
            </a:pPr>
            <a:r>
              <a:rPr sz="950" b="1" spc="30" dirty="0">
                <a:latin typeface="Tahoma"/>
                <a:cs typeface="Tahoma"/>
              </a:rPr>
              <a:t>Маркетинговое сопровождение, </a:t>
            </a:r>
            <a:r>
              <a:rPr sz="950" b="1" spc="25" dirty="0">
                <a:latin typeface="Tahoma"/>
                <a:cs typeface="Tahoma"/>
              </a:rPr>
              <a:t>консультации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dirty="0">
                <a:latin typeface="Verdana"/>
                <a:cs typeface="Verdana"/>
              </a:rPr>
              <a:t>—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создание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и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продвижение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бренда,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дизайн, </a:t>
            </a:r>
            <a:r>
              <a:rPr sz="950" spc="-325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запуск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рекламных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кампаний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социальных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сетях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сети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«Интернет»</a:t>
            </a:r>
            <a:endParaRPr sz="950">
              <a:latin typeface="Verdana"/>
              <a:cs typeface="Verdana"/>
            </a:endParaRPr>
          </a:p>
          <a:p>
            <a:pPr marL="31750" marR="50800" algn="just">
              <a:lnSpc>
                <a:spcPct val="100000"/>
              </a:lnSpc>
              <a:spcBef>
                <a:spcPts val="800"/>
              </a:spcBef>
            </a:pPr>
            <a:r>
              <a:rPr sz="950" b="1" spc="40" dirty="0">
                <a:latin typeface="Tahoma"/>
                <a:cs typeface="Tahoma"/>
              </a:rPr>
              <a:t>Продвижение </a:t>
            </a:r>
            <a:r>
              <a:rPr sz="950" b="1" spc="20" dirty="0">
                <a:latin typeface="Tahoma"/>
                <a:cs typeface="Tahoma"/>
              </a:rPr>
              <a:t>на </a:t>
            </a:r>
            <a:r>
              <a:rPr sz="950" b="1" spc="25" dirty="0">
                <a:latin typeface="Tahoma"/>
                <a:cs typeface="Tahoma"/>
              </a:rPr>
              <a:t>маркетплейсах </a:t>
            </a:r>
            <a:r>
              <a:rPr sz="950" dirty="0">
                <a:latin typeface="Verdana"/>
                <a:cs typeface="Verdana"/>
              </a:rPr>
              <a:t>— </a:t>
            </a:r>
            <a:r>
              <a:rPr sz="950" spc="30" dirty="0">
                <a:latin typeface="Verdana"/>
                <a:cs typeface="Verdana"/>
              </a:rPr>
              <a:t>регистрация </a:t>
            </a:r>
            <a:r>
              <a:rPr sz="950" spc="15" dirty="0">
                <a:latin typeface="Verdana"/>
                <a:cs typeface="Verdana"/>
              </a:rPr>
              <a:t>на </a:t>
            </a:r>
            <a:r>
              <a:rPr sz="950" spc="5" dirty="0">
                <a:latin typeface="Verdana"/>
                <a:cs typeface="Verdana"/>
              </a:rPr>
              <a:t>торговых </a:t>
            </a:r>
            <a:r>
              <a:rPr sz="950" spc="-5" dirty="0">
                <a:latin typeface="Verdana"/>
                <a:cs typeface="Verdana"/>
              </a:rPr>
              <a:t>площадках, </a:t>
            </a:r>
            <a:r>
              <a:rPr sz="950" spc="15" dirty="0">
                <a:latin typeface="Verdana"/>
                <a:cs typeface="Verdana"/>
              </a:rPr>
              <a:t>где продаются </a:t>
            </a:r>
            <a:r>
              <a:rPr sz="950" spc="2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товары</a:t>
            </a:r>
            <a:r>
              <a:rPr sz="950" spc="15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или</a:t>
            </a:r>
            <a:r>
              <a:rPr sz="950" spc="4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предлагаются</a:t>
            </a:r>
            <a:r>
              <a:rPr sz="950" spc="2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услуги</a:t>
            </a:r>
            <a:r>
              <a:rPr sz="950" spc="1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(консультации</a:t>
            </a:r>
            <a:r>
              <a:rPr sz="950" spc="5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по</a:t>
            </a:r>
            <a:r>
              <a:rPr sz="950" spc="4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анализу</a:t>
            </a:r>
            <a:r>
              <a:rPr sz="950" spc="15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конкурентов,</a:t>
            </a:r>
            <a:r>
              <a:rPr sz="950" spc="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регистрация </a:t>
            </a:r>
            <a:r>
              <a:rPr sz="950" spc="-320" dirty="0">
                <a:latin typeface="Verdana"/>
                <a:cs typeface="Verdana"/>
              </a:rPr>
              <a:t> </a:t>
            </a:r>
            <a:r>
              <a:rPr sz="950" spc="-15" dirty="0">
                <a:latin typeface="Verdana"/>
                <a:cs typeface="Verdana"/>
              </a:rPr>
              <a:t>аккаунтов,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ежемесячное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продвижение)</a:t>
            </a:r>
            <a:endParaRPr sz="950">
              <a:latin typeface="Verdana"/>
              <a:cs typeface="Verdana"/>
            </a:endParaRPr>
          </a:p>
          <a:p>
            <a:pPr marL="31750" marR="27940" algn="just">
              <a:lnSpc>
                <a:spcPct val="100000"/>
              </a:lnSpc>
              <a:spcBef>
                <a:spcPts val="800"/>
              </a:spcBef>
            </a:pPr>
            <a:r>
              <a:rPr sz="950" b="1" spc="35" dirty="0">
                <a:latin typeface="Tahoma"/>
                <a:cs typeface="Tahoma"/>
              </a:rPr>
              <a:t>Организация</a:t>
            </a:r>
            <a:r>
              <a:rPr sz="950" b="1" spc="15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ярмарок</a:t>
            </a:r>
            <a:r>
              <a:rPr sz="950" b="1" dirty="0">
                <a:latin typeface="Tahoma"/>
                <a:cs typeface="Tahoma"/>
              </a:rPr>
              <a:t> </a:t>
            </a:r>
            <a:r>
              <a:rPr sz="950" dirty="0">
                <a:latin typeface="Verdana"/>
                <a:cs typeface="Verdana"/>
              </a:rPr>
              <a:t>—</a:t>
            </a:r>
            <a:r>
              <a:rPr sz="950" spc="-5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создание</a:t>
            </a:r>
            <a:r>
              <a:rPr sz="950" spc="-5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торговых</a:t>
            </a:r>
            <a:r>
              <a:rPr sz="950" spc="-5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площадок</a:t>
            </a:r>
            <a:r>
              <a:rPr sz="950" spc="-5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для</a:t>
            </a:r>
            <a:r>
              <a:rPr sz="950" spc="-5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сбыта</a:t>
            </a:r>
            <a:r>
              <a:rPr sz="950" spc="-5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продукции</a:t>
            </a:r>
            <a:r>
              <a:rPr sz="950" spc="-5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вблизи</a:t>
            </a:r>
            <a:r>
              <a:rPr sz="950" spc="-5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рынков, </a:t>
            </a:r>
            <a:r>
              <a:rPr sz="950" spc="-32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торговых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центрах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175" y="9899249"/>
            <a:ext cx="9448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15" dirty="0">
                <a:latin typeface="Tahoma"/>
                <a:cs typeface="Tahoma"/>
              </a:rPr>
              <a:t>к</a:t>
            </a:r>
            <a:r>
              <a:rPr sz="950" b="1" spc="45" dirty="0">
                <a:latin typeface="Tahoma"/>
                <a:cs typeface="Tahoma"/>
              </a:rPr>
              <a:t>он</a:t>
            </a:r>
            <a:r>
              <a:rPr sz="950" b="1" spc="30" dirty="0">
                <a:latin typeface="Tahoma"/>
                <a:cs typeface="Tahoma"/>
              </a:rPr>
              <a:t>с</a:t>
            </a:r>
            <a:r>
              <a:rPr sz="950" b="1" spc="-5" dirty="0">
                <a:latin typeface="Tahoma"/>
                <a:cs typeface="Tahoma"/>
              </a:rPr>
              <a:t>у</a:t>
            </a:r>
            <a:r>
              <a:rPr sz="950" b="1" spc="20" dirty="0">
                <a:latin typeface="Tahoma"/>
                <a:cs typeface="Tahoma"/>
              </a:rPr>
              <a:t>л</a:t>
            </a:r>
            <a:r>
              <a:rPr sz="950" b="1" spc="-35" dirty="0">
                <a:latin typeface="Tahoma"/>
                <a:cs typeface="Tahoma"/>
              </a:rPr>
              <a:t>ь</a:t>
            </a:r>
            <a:r>
              <a:rPr sz="950" b="1" spc="35" dirty="0">
                <a:latin typeface="Tahoma"/>
                <a:cs typeface="Tahoma"/>
              </a:rPr>
              <a:t>тации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4876" y="9551996"/>
            <a:ext cx="181419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spc="55" dirty="0">
                <a:solidFill>
                  <a:srgbClr val="E74B36"/>
                </a:solidFill>
                <a:latin typeface="Tahoma"/>
                <a:cs typeface="Tahoma"/>
              </a:rPr>
              <a:t>Если</a:t>
            </a:r>
            <a:r>
              <a:rPr sz="1300" b="1" spc="-5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E74B36"/>
                </a:solidFill>
                <a:latin typeface="Tahoma"/>
                <a:cs typeface="Tahoma"/>
              </a:rPr>
              <a:t>нужны</a:t>
            </a:r>
            <a:r>
              <a:rPr sz="1300" b="1" spc="-5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45" dirty="0">
                <a:solidFill>
                  <a:srgbClr val="E74B36"/>
                </a:solidFill>
                <a:latin typeface="Tahoma"/>
                <a:cs typeface="Tahoma"/>
              </a:rPr>
              <a:t>знания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950" b="1" spc="35" dirty="0">
                <a:latin typeface="Tahoma"/>
                <a:cs typeface="Tahoma"/>
              </a:rPr>
              <a:t>обучение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81766" y="9901564"/>
            <a:ext cx="10788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50" dirty="0">
                <a:latin typeface="Verdana"/>
                <a:cs typeface="Verdana"/>
              </a:rPr>
              <a:t>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мно</a:t>
            </a:r>
            <a:r>
              <a:rPr sz="950" spc="10" dirty="0">
                <a:latin typeface="Verdana"/>
                <a:cs typeface="Verdana"/>
              </a:rPr>
              <a:t>г</a:t>
            </a:r>
            <a:r>
              <a:rPr sz="950" spc="30" dirty="0">
                <a:latin typeface="Verdana"/>
                <a:cs typeface="Verdana"/>
              </a:rPr>
              <a:t>ое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д</a:t>
            </a:r>
            <a:r>
              <a:rPr sz="950" spc="35" dirty="0">
                <a:latin typeface="Verdana"/>
                <a:cs typeface="Verdana"/>
              </a:rPr>
              <a:t>р</a:t>
            </a:r>
            <a:r>
              <a:rPr sz="950" spc="-5" dirty="0">
                <a:latin typeface="Verdana"/>
                <a:cs typeface="Verdana"/>
              </a:rPr>
              <a:t>у</a:t>
            </a:r>
            <a:r>
              <a:rPr sz="950" spc="-30" dirty="0">
                <a:latin typeface="Verdana"/>
                <a:cs typeface="Verdana"/>
              </a:rPr>
              <a:t>г</a:t>
            </a:r>
            <a:r>
              <a:rPr sz="950" spc="30" dirty="0">
                <a:latin typeface="Verdana"/>
                <a:cs typeface="Verdana"/>
              </a:rPr>
              <a:t>ое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724" y="8233799"/>
            <a:ext cx="92399" cy="923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8607249"/>
            <a:ext cx="92399" cy="923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9135524"/>
            <a:ext cx="92399" cy="923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9965800"/>
            <a:ext cx="92399" cy="923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39550" y="9965800"/>
            <a:ext cx="92399" cy="923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89399" y="9965800"/>
            <a:ext cx="92399" cy="923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724" y="7453575"/>
            <a:ext cx="92399" cy="923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724" y="6957449"/>
            <a:ext cx="92399" cy="923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724" y="7205512"/>
            <a:ext cx="92399" cy="923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6049774"/>
            <a:ext cx="92399" cy="923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724" y="5415174"/>
            <a:ext cx="92399" cy="92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175" y="1443504"/>
            <a:ext cx="6082665" cy="7061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100"/>
              </a:spcBef>
            </a:pPr>
            <a:r>
              <a:rPr sz="1500" b="1" spc="55" dirty="0">
                <a:solidFill>
                  <a:srgbClr val="E74B36"/>
                </a:solidFill>
                <a:latin typeface="Georgia"/>
                <a:cs typeface="Georgia"/>
              </a:rPr>
              <a:t>АО</a:t>
            </a:r>
            <a:r>
              <a:rPr sz="1500" b="1" spc="30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spc="5" dirty="0">
                <a:solidFill>
                  <a:srgbClr val="E74B36"/>
                </a:solidFill>
                <a:latin typeface="Georgia"/>
                <a:cs typeface="Georgia"/>
              </a:rPr>
              <a:t>«Корпорация</a:t>
            </a:r>
            <a:r>
              <a:rPr sz="1500" b="1" spc="30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spc="-45" dirty="0">
                <a:solidFill>
                  <a:srgbClr val="E74B36"/>
                </a:solidFill>
                <a:latin typeface="Georgia"/>
                <a:cs typeface="Georgia"/>
              </a:rPr>
              <a:t>«МСП»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200" b="1" spc="45" dirty="0">
                <a:latin typeface="Tahoma"/>
                <a:cs typeface="Tahoma"/>
              </a:rPr>
              <a:t>Кредиты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на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развитие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предпринимательской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деятельности</a:t>
            </a:r>
            <a:endParaRPr sz="1200">
              <a:latin typeface="Tahoma"/>
              <a:cs typeface="Tahoma"/>
            </a:endParaRPr>
          </a:p>
          <a:p>
            <a:pPr marL="12700" marR="2555875">
              <a:lnSpc>
                <a:spcPct val="113900"/>
              </a:lnSpc>
            </a:pPr>
            <a:r>
              <a:rPr sz="1200" dirty="0">
                <a:latin typeface="Verdana"/>
                <a:cs typeface="Verdana"/>
              </a:rPr>
              <a:t>Став</a:t>
            </a:r>
            <a:r>
              <a:rPr sz="1200" spc="-15" dirty="0">
                <a:latin typeface="Verdana"/>
                <a:cs typeface="Verdana"/>
              </a:rPr>
              <a:t>к</a:t>
            </a:r>
            <a:r>
              <a:rPr sz="1200" spc="-145" dirty="0">
                <a:latin typeface="Verdana"/>
                <a:cs typeface="Verdana"/>
              </a:rPr>
              <a:t>а: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р</a:t>
            </a:r>
            <a:r>
              <a:rPr sz="1200" spc="15" dirty="0">
                <a:latin typeface="Verdana"/>
                <a:cs typeface="Verdana"/>
              </a:rPr>
              <a:t>а</a:t>
            </a:r>
            <a:r>
              <a:rPr sz="1200" dirty="0">
                <a:latin typeface="Verdana"/>
                <a:cs typeface="Verdana"/>
              </a:rPr>
              <a:t>с</a:t>
            </a:r>
            <a:r>
              <a:rPr sz="1200" spc="20" dirty="0">
                <a:latin typeface="Verdana"/>
                <a:cs typeface="Verdana"/>
              </a:rPr>
              <a:t>считыва</a:t>
            </a:r>
            <a:r>
              <a:rPr sz="1200" spc="-10" dirty="0">
                <a:latin typeface="Verdana"/>
                <a:cs typeface="Verdana"/>
              </a:rPr>
              <a:t>е</a:t>
            </a:r>
            <a:r>
              <a:rPr sz="1200" spc="-35" dirty="0">
                <a:latin typeface="Verdana"/>
                <a:cs typeface="Verdana"/>
              </a:rPr>
              <a:t>т</a:t>
            </a:r>
            <a:r>
              <a:rPr sz="1200" spc="15" dirty="0">
                <a:latin typeface="Verdana"/>
                <a:cs typeface="Verdana"/>
              </a:rPr>
              <a:t>с</a:t>
            </a:r>
            <a:r>
              <a:rPr sz="1200" spc="10" dirty="0">
                <a:latin typeface="Verdana"/>
                <a:cs typeface="Verdana"/>
              </a:rPr>
              <a:t>я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индивид</a:t>
            </a:r>
            <a:r>
              <a:rPr sz="1200" spc="15" dirty="0">
                <a:latin typeface="Verdana"/>
                <a:cs typeface="Verdana"/>
              </a:rPr>
              <a:t>уально  </a:t>
            </a:r>
            <a:r>
              <a:rPr sz="1200" spc="-10" dirty="0">
                <a:latin typeface="Verdana"/>
                <a:cs typeface="Verdana"/>
              </a:rPr>
              <a:t>Сумма: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о</a:t>
            </a:r>
            <a:r>
              <a:rPr sz="1200" spc="-5" dirty="0">
                <a:latin typeface="Verdana"/>
                <a:cs typeface="Verdana"/>
              </a:rPr>
              <a:t>т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50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ты</a:t>
            </a:r>
            <a:r>
              <a:rPr sz="1200" spc="-10" dirty="0">
                <a:latin typeface="Verdana"/>
                <a:cs typeface="Verdana"/>
              </a:rPr>
              <a:t>с</a:t>
            </a:r>
            <a:r>
              <a:rPr sz="1200" spc="5" dirty="0">
                <a:latin typeface="Verdana"/>
                <a:cs typeface="Verdana"/>
              </a:rPr>
              <a:t>яч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55" dirty="0">
                <a:latin typeface="Verdana"/>
                <a:cs typeface="Verdana"/>
              </a:rPr>
              <a:t>р</a:t>
            </a:r>
            <a:r>
              <a:rPr sz="1200" spc="-35" dirty="0">
                <a:latin typeface="Verdana"/>
                <a:cs typeface="Verdana"/>
              </a:rPr>
              <a:t>у</a:t>
            </a:r>
            <a:r>
              <a:rPr sz="1200" spc="50" dirty="0">
                <a:latin typeface="Verdana"/>
                <a:cs typeface="Verdana"/>
              </a:rPr>
              <a:t>б</a:t>
            </a:r>
            <a:r>
              <a:rPr sz="1200" spc="40" dirty="0">
                <a:latin typeface="Verdana"/>
                <a:cs typeface="Verdana"/>
              </a:rPr>
              <a:t>лей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до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75" dirty="0">
                <a:latin typeface="Verdana"/>
                <a:cs typeface="Verdana"/>
              </a:rPr>
              <a:t>5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млн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55" dirty="0">
                <a:latin typeface="Verdana"/>
                <a:cs typeface="Verdana"/>
              </a:rPr>
              <a:t>р</a:t>
            </a:r>
            <a:r>
              <a:rPr sz="1200" spc="-35" dirty="0">
                <a:latin typeface="Verdana"/>
                <a:cs typeface="Verdana"/>
              </a:rPr>
              <a:t>у</a:t>
            </a:r>
            <a:r>
              <a:rPr sz="1200" spc="50" dirty="0">
                <a:latin typeface="Verdana"/>
                <a:cs typeface="Verdana"/>
              </a:rPr>
              <a:t>б</a:t>
            </a:r>
            <a:r>
              <a:rPr sz="1200" spc="35" dirty="0">
                <a:latin typeface="Verdana"/>
                <a:cs typeface="Verdana"/>
              </a:rPr>
              <a:t>лей  </a:t>
            </a:r>
            <a:r>
              <a:rPr sz="1200" spc="15" dirty="0">
                <a:latin typeface="Verdana"/>
                <a:cs typeface="Verdana"/>
              </a:rPr>
              <a:t>Обеспечение: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200" spc="75" dirty="0">
                <a:latin typeface="Verdana"/>
                <a:cs typeface="Verdana"/>
              </a:rPr>
              <a:t>При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55" dirty="0">
                <a:latin typeface="Verdana"/>
                <a:cs typeface="Verdana"/>
              </a:rPr>
              <a:t>сумме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кредита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до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320" dirty="0">
                <a:latin typeface="Verdana"/>
                <a:cs typeface="Verdana"/>
              </a:rPr>
              <a:t>1</a:t>
            </a:r>
            <a:r>
              <a:rPr sz="1200" spc="-295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млн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рублей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65" dirty="0">
                <a:latin typeface="Verdana"/>
                <a:cs typeface="Verdana"/>
              </a:rPr>
              <a:t>–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без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залога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60" dirty="0">
                <a:latin typeface="Verdana"/>
                <a:cs typeface="Verdana"/>
              </a:rPr>
              <a:t>и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поручительства</a:t>
            </a:r>
            <a:endParaRPr sz="1200">
              <a:latin typeface="Verdana"/>
              <a:cs typeface="Verdana"/>
            </a:endParaRPr>
          </a:p>
          <a:p>
            <a:pPr marL="12700" marR="7620">
              <a:lnSpc>
                <a:spcPct val="100000"/>
              </a:lnSpc>
              <a:spcBef>
                <a:spcPts val="200"/>
              </a:spcBef>
            </a:pPr>
            <a:r>
              <a:rPr sz="1200" spc="75" dirty="0">
                <a:latin typeface="Verdana"/>
                <a:cs typeface="Verdana"/>
              </a:rPr>
              <a:t>При </a:t>
            </a:r>
            <a:r>
              <a:rPr sz="1200" spc="55" dirty="0">
                <a:latin typeface="Verdana"/>
                <a:cs typeface="Verdana"/>
              </a:rPr>
              <a:t>сумме </a:t>
            </a:r>
            <a:r>
              <a:rPr sz="1200" spc="25" dirty="0">
                <a:latin typeface="Verdana"/>
                <a:cs typeface="Verdana"/>
              </a:rPr>
              <a:t>кредита </a:t>
            </a:r>
            <a:r>
              <a:rPr sz="1200" spc="35" dirty="0">
                <a:latin typeface="Verdana"/>
                <a:cs typeface="Verdana"/>
              </a:rPr>
              <a:t>более </a:t>
            </a:r>
            <a:r>
              <a:rPr sz="1200" spc="-320" dirty="0">
                <a:latin typeface="Verdana"/>
                <a:cs typeface="Verdana"/>
              </a:rPr>
              <a:t>1</a:t>
            </a:r>
            <a:r>
              <a:rPr sz="1200" spc="-315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млн </a:t>
            </a:r>
            <a:r>
              <a:rPr sz="1200" spc="30" dirty="0">
                <a:latin typeface="Verdana"/>
                <a:cs typeface="Verdana"/>
              </a:rPr>
              <a:t>рублей </a:t>
            </a:r>
            <a:r>
              <a:rPr sz="1200" spc="-165" dirty="0">
                <a:latin typeface="Verdana"/>
                <a:cs typeface="Verdana"/>
              </a:rPr>
              <a:t>–</a:t>
            </a:r>
            <a:r>
              <a:rPr sz="1200" spc="-16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обеспечение </a:t>
            </a:r>
            <a:r>
              <a:rPr sz="1200" spc="45" dirty="0">
                <a:latin typeface="Verdana"/>
                <a:cs typeface="Verdana"/>
              </a:rPr>
              <a:t>не </a:t>
            </a:r>
            <a:r>
              <a:rPr sz="1200" spc="55" dirty="0">
                <a:latin typeface="Verdana"/>
                <a:cs typeface="Verdana"/>
              </a:rPr>
              <a:t>менее </a:t>
            </a:r>
            <a:r>
              <a:rPr sz="1200" spc="-105" dirty="0">
                <a:latin typeface="Verdana"/>
                <a:cs typeface="Verdana"/>
              </a:rPr>
              <a:t>70%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от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50" dirty="0">
                <a:latin typeface="Verdana"/>
                <a:cs typeface="Verdana"/>
              </a:rPr>
              <a:t>суммы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кредита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200" spc="35" dirty="0">
                <a:latin typeface="Verdana"/>
                <a:cs typeface="Verdana"/>
              </a:rPr>
              <a:t>Сро</a:t>
            </a:r>
            <a:r>
              <a:rPr sz="1200" spc="20" dirty="0">
                <a:latin typeface="Verdana"/>
                <a:cs typeface="Verdana"/>
              </a:rPr>
              <a:t>к</a:t>
            </a:r>
            <a:r>
              <a:rPr sz="1200" spc="-275" dirty="0">
                <a:latin typeface="Verdana"/>
                <a:cs typeface="Verdana"/>
              </a:rPr>
              <a:t>: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до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36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70" dirty="0">
                <a:latin typeface="Verdana"/>
                <a:cs typeface="Verdana"/>
              </a:rPr>
              <a:t>ме</a:t>
            </a:r>
            <a:r>
              <a:rPr sz="1200" spc="35" dirty="0">
                <a:latin typeface="Verdana"/>
                <a:cs typeface="Verdana"/>
              </a:rPr>
              <a:t>с</a:t>
            </a:r>
            <a:r>
              <a:rPr sz="1200" spc="30" dirty="0">
                <a:latin typeface="Verdana"/>
                <a:cs typeface="Verdana"/>
              </a:rPr>
              <a:t>яцев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(включи</a:t>
            </a:r>
            <a:r>
              <a:rPr sz="1200" spc="-30" dirty="0">
                <a:latin typeface="Verdana"/>
                <a:cs typeface="Verdana"/>
              </a:rPr>
              <a:t>т</a:t>
            </a:r>
            <a:r>
              <a:rPr sz="1200" spc="20" dirty="0">
                <a:latin typeface="Verdana"/>
                <a:cs typeface="Verdana"/>
              </a:rPr>
              <a:t>е</a:t>
            </a:r>
            <a:r>
              <a:rPr sz="1200" spc="-5" dirty="0">
                <a:latin typeface="Verdana"/>
                <a:cs typeface="Verdana"/>
              </a:rPr>
              <a:t>льно)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Verdana"/>
              <a:cs typeface="Verdana"/>
            </a:endParaRPr>
          </a:p>
          <a:p>
            <a:pPr marL="12700" marR="15240">
              <a:lnSpc>
                <a:spcPct val="100000"/>
              </a:lnSpc>
            </a:pPr>
            <a:r>
              <a:rPr sz="1200" b="1" spc="50" dirty="0">
                <a:latin typeface="Tahoma"/>
                <a:cs typeface="Tahoma"/>
              </a:rPr>
              <a:t>Содействие</a:t>
            </a:r>
            <a:r>
              <a:rPr sz="1200" b="1" spc="340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в</a:t>
            </a:r>
            <a:r>
              <a:rPr sz="1200" b="1" spc="340" dirty="0">
                <a:latin typeface="Tahoma"/>
                <a:cs typeface="Tahoma"/>
              </a:rPr>
              <a:t> </a:t>
            </a:r>
            <a:r>
              <a:rPr sz="1200" b="1" spc="50" dirty="0">
                <a:latin typeface="Tahoma"/>
                <a:cs typeface="Tahoma"/>
              </a:rPr>
              <a:t>доступе</a:t>
            </a:r>
            <a:r>
              <a:rPr sz="1200" b="1" spc="34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к</a:t>
            </a:r>
            <a:r>
              <a:rPr sz="1200" b="1" spc="345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закупкам</a:t>
            </a:r>
            <a:r>
              <a:rPr sz="1200" b="1" spc="34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крупнейших</a:t>
            </a:r>
            <a:r>
              <a:rPr sz="1200" b="1" spc="340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заказчиков</a:t>
            </a:r>
            <a:r>
              <a:rPr sz="1200" b="1" spc="345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в</a:t>
            </a:r>
            <a:r>
              <a:rPr sz="1200" b="1" spc="340" dirty="0">
                <a:latin typeface="Tahoma"/>
                <a:cs typeface="Tahoma"/>
              </a:rPr>
              <a:t> </a:t>
            </a:r>
            <a:r>
              <a:rPr sz="1200" b="1" spc="25" dirty="0">
                <a:latin typeface="Tahoma"/>
                <a:cs typeface="Tahoma"/>
              </a:rPr>
              <a:t>рамках </a:t>
            </a:r>
            <a:r>
              <a:rPr sz="1200" b="1" spc="-33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Федерального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25" dirty="0">
                <a:latin typeface="Tahoma"/>
                <a:cs typeface="Tahoma"/>
              </a:rPr>
              <a:t>закона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от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105" dirty="0">
                <a:latin typeface="Tahoma"/>
                <a:cs typeface="Tahoma"/>
              </a:rPr>
              <a:t>18.07.2011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№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223-ФЗ</a:t>
            </a:r>
            <a:endParaRPr sz="1200">
              <a:latin typeface="Tahoma"/>
              <a:cs typeface="Tahoma"/>
            </a:endParaRPr>
          </a:p>
          <a:p>
            <a:pPr marL="255904" indent="-243840">
              <a:lnSpc>
                <a:spcPct val="100000"/>
              </a:lnSpc>
              <a:spcBef>
                <a:spcPts val="200"/>
              </a:spcBef>
              <a:buFont typeface="Tahoma"/>
              <a:buAutoNum type="arabicPeriod"/>
              <a:tabLst>
                <a:tab pos="256540" algn="l"/>
              </a:tabLst>
            </a:pPr>
            <a:r>
              <a:rPr sz="1200" spc="45" dirty="0">
                <a:latin typeface="Verdana"/>
                <a:cs typeface="Verdana"/>
              </a:rPr>
              <a:t>Информирование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о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преференциях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60" dirty="0">
                <a:latin typeface="Verdana"/>
                <a:cs typeface="Verdana"/>
              </a:rPr>
              <a:t>при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участии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в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закупках</a:t>
            </a:r>
            <a:endParaRPr sz="1200">
              <a:latin typeface="Verdana"/>
              <a:cs typeface="Verdana"/>
            </a:endParaRPr>
          </a:p>
          <a:p>
            <a:pPr marL="287655" indent="-275590">
              <a:lnSpc>
                <a:spcPct val="100000"/>
              </a:lnSpc>
              <a:spcBef>
                <a:spcPts val="200"/>
              </a:spcBef>
              <a:buFont typeface="Tahoma"/>
              <a:buAutoNum type="arabicPeriod"/>
              <a:tabLst>
                <a:tab pos="288290" algn="l"/>
              </a:tabLst>
            </a:pPr>
            <a:r>
              <a:rPr sz="1200" spc="40" dirty="0">
                <a:latin typeface="Verdana"/>
                <a:cs typeface="Verdana"/>
              </a:rPr>
              <a:t>Семинары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по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вопросам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доступа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к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закупкам</a:t>
            </a:r>
            <a:endParaRPr sz="1200">
              <a:latin typeface="Verdana"/>
              <a:cs typeface="Verdana"/>
            </a:endParaRPr>
          </a:p>
          <a:p>
            <a:pPr marL="285750" indent="-273685">
              <a:lnSpc>
                <a:spcPct val="100000"/>
              </a:lnSpc>
              <a:spcBef>
                <a:spcPts val="200"/>
              </a:spcBef>
              <a:buFont typeface="Tahoma"/>
              <a:buAutoNum type="arabicPeriod"/>
              <a:tabLst>
                <a:tab pos="286385" algn="l"/>
              </a:tabLst>
            </a:pPr>
            <a:r>
              <a:rPr sz="1200" spc="35" dirty="0">
                <a:latin typeface="Verdana"/>
                <a:cs typeface="Verdana"/>
              </a:rPr>
              <a:t>Встраивание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в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цепочки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поставок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крупнейших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заказчиков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45" dirty="0">
                <a:latin typeface="Tahoma"/>
                <a:cs typeface="Tahoma"/>
              </a:rPr>
              <a:t>Предоставление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гарантий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для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участия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в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20" dirty="0">
                <a:latin typeface="Tahoma"/>
                <a:cs typeface="Tahoma"/>
              </a:rPr>
              <a:t>госзакупках</a:t>
            </a:r>
            <a:endParaRPr sz="1200">
              <a:latin typeface="Tahoma"/>
              <a:cs typeface="Tahoma"/>
            </a:endParaRPr>
          </a:p>
          <a:p>
            <a:pPr marL="12700" marR="4135754">
              <a:lnSpc>
                <a:spcPct val="113900"/>
              </a:lnSpc>
            </a:pPr>
            <a:r>
              <a:rPr sz="1200" spc="-10" dirty="0">
                <a:latin typeface="Verdana"/>
                <a:cs typeface="Verdana"/>
              </a:rPr>
              <a:t>Сумма: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до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75" dirty="0">
                <a:latin typeface="Verdana"/>
                <a:cs typeface="Verdana"/>
              </a:rPr>
              <a:t>5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млн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55" dirty="0">
                <a:latin typeface="Verdana"/>
                <a:cs typeface="Verdana"/>
              </a:rPr>
              <a:t>р</a:t>
            </a:r>
            <a:r>
              <a:rPr sz="1200" spc="-35" dirty="0">
                <a:latin typeface="Verdana"/>
                <a:cs typeface="Verdana"/>
              </a:rPr>
              <a:t>у</a:t>
            </a:r>
            <a:r>
              <a:rPr sz="1200" spc="50" dirty="0">
                <a:latin typeface="Verdana"/>
                <a:cs typeface="Verdana"/>
              </a:rPr>
              <a:t>б</a:t>
            </a:r>
            <a:r>
              <a:rPr sz="1200" spc="35" dirty="0">
                <a:latin typeface="Verdana"/>
                <a:cs typeface="Verdana"/>
              </a:rPr>
              <a:t>лей  </a:t>
            </a:r>
            <a:r>
              <a:rPr sz="1200" dirty="0">
                <a:latin typeface="Verdana"/>
                <a:cs typeface="Verdana"/>
              </a:rPr>
              <a:t>Став</a:t>
            </a:r>
            <a:r>
              <a:rPr sz="1200" spc="-15" dirty="0">
                <a:latin typeface="Verdana"/>
                <a:cs typeface="Verdana"/>
              </a:rPr>
              <a:t>к</a:t>
            </a:r>
            <a:r>
              <a:rPr sz="1200" spc="-145" dirty="0">
                <a:latin typeface="Verdana"/>
                <a:cs typeface="Verdana"/>
              </a:rPr>
              <a:t>а: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до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65" dirty="0">
                <a:latin typeface="Verdana"/>
                <a:cs typeface="Verdana"/>
              </a:rPr>
              <a:t>2</a:t>
            </a:r>
            <a:r>
              <a:rPr sz="1200" spc="-280" dirty="0">
                <a:latin typeface="Verdana"/>
                <a:cs typeface="Verdana"/>
              </a:rPr>
              <a:t>%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г</a:t>
            </a:r>
            <a:r>
              <a:rPr sz="1200" spc="35" dirty="0">
                <a:latin typeface="Verdana"/>
                <a:cs typeface="Verdana"/>
              </a:rPr>
              <a:t>о</a:t>
            </a:r>
            <a:r>
              <a:rPr sz="1200" spc="10" dirty="0">
                <a:latin typeface="Verdana"/>
                <a:cs typeface="Verdana"/>
              </a:rPr>
              <a:t>довых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35" dirty="0">
                <a:latin typeface="Tahoma"/>
                <a:cs typeface="Tahoma"/>
              </a:rPr>
              <a:t>Образовательные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проекты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для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25" dirty="0">
                <a:latin typeface="Tahoma"/>
                <a:cs typeface="Tahoma"/>
              </a:rPr>
              <a:t>самозанятых</a:t>
            </a:r>
            <a:endParaRPr sz="1200">
              <a:latin typeface="Tahoma"/>
              <a:cs typeface="Tahoma"/>
            </a:endParaRPr>
          </a:p>
          <a:p>
            <a:pPr marL="12700" marR="67310">
              <a:lnSpc>
                <a:spcPct val="100000"/>
              </a:lnSpc>
              <a:spcBef>
                <a:spcPts val="200"/>
              </a:spcBef>
              <a:buFont typeface="Tahoma"/>
              <a:buAutoNum type="arabicPeriod"/>
              <a:tabLst>
                <a:tab pos="353695" algn="l"/>
                <a:tab pos="354330" algn="l"/>
                <a:tab pos="2088514" algn="l"/>
                <a:tab pos="2332990" algn="l"/>
                <a:tab pos="3223260" algn="l"/>
                <a:tab pos="4453255" algn="l"/>
                <a:tab pos="5062220" algn="l"/>
              </a:tabLst>
            </a:pPr>
            <a:r>
              <a:rPr sz="1200" spc="5" dirty="0">
                <a:latin typeface="Verdana"/>
                <a:cs typeface="Verdana"/>
              </a:rPr>
              <a:t>Э</a:t>
            </a:r>
            <a:r>
              <a:rPr sz="1200" spc="-20" dirty="0">
                <a:latin typeface="Verdana"/>
                <a:cs typeface="Verdana"/>
              </a:rPr>
              <a:t>к</a:t>
            </a:r>
            <a:r>
              <a:rPr sz="1200" spc="50" dirty="0">
                <a:latin typeface="Verdana"/>
                <a:cs typeface="Verdana"/>
              </a:rPr>
              <a:t>спре</a:t>
            </a:r>
            <a:r>
              <a:rPr sz="1200" spc="35" dirty="0">
                <a:latin typeface="Verdana"/>
                <a:cs typeface="Verdana"/>
              </a:rPr>
              <a:t>с</a:t>
            </a:r>
            <a:r>
              <a:rPr sz="1200" spc="25" dirty="0">
                <a:latin typeface="Verdana"/>
                <a:cs typeface="Verdana"/>
              </a:rPr>
              <a:t>с-провер</a:t>
            </a:r>
            <a:r>
              <a:rPr sz="1200" spc="10" dirty="0">
                <a:latin typeface="Verdana"/>
                <a:cs typeface="Verdana"/>
              </a:rPr>
              <a:t>к</a:t>
            </a:r>
            <a:r>
              <a:rPr sz="1200" spc="-15" dirty="0">
                <a:latin typeface="Verdana"/>
                <a:cs typeface="Verdana"/>
              </a:rPr>
              <a:t>а</a:t>
            </a:r>
            <a:r>
              <a:rPr sz="1200" dirty="0">
                <a:latin typeface="Verdana"/>
                <a:cs typeface="Verdana"/>
              </a:rPr>
              <a:t>	</a:t>
            </a:r>
            <a:r>
              <a:rPr sz="1200" spc="60" dirty="0">
                <a:latin typeface="Verdana"/>
                <a:cs typeface="Verdana"/>
              </a:rPr>
              <a:t>и</a:t>
            </a:r>
            <a:r>
              <a:rPr sz="1200" dirty="0">
                <a:latin typeface="Verdana"/>
                <a:cs typeface="Verdana"/>
              </a:rPr>
              <a:t>	</a:t>
            </a:r>
            <a:r>
              <a:rPr sz="1200" spc="65" dirty="0">
                <a:latin typeface="Verdana"/>
                <a:cs typeface="Verdana"/>
              </a:rPr>
              <a:t>р</a:t>
            </a:r>
            <a:r>
              <a:rPr sz="1200" spc="-25" dirty="0">
                <a:latin typeface="Verdana"/>
                <a:cs typeface="Verdana"/>
              </a:rPr>
              <a:t>а</a:t>
            </a:r>
            <a:r>
              <a:rPr sz="1200" spc="35" dirty="0">
                <a:latin typeface="Verdana"/>
                <a:cs typeface="Verdana"/>
              </a:rPr>
              <a:t>звитие</a:t>
            </a:r>
            <a:r>
              <a:rPr sz="1200" dirty="0">
                <a:latin typeface="Verdana"/>
                <a:cs typeface="Verdana"/>
              </a:rPr>
              <a:t>	</a:t>
            </a:r>
            <a:r>
              <a:rPr sz="1200" spc="-20" dirty="0">
                <a:latin typeface="Verdana"/>
                <a:cs typeface="Verdana"/>
              </a:rPr>
              <a:t>к</a:t>
            </a:r>
            <a:r>
              <a:rPr sz="1200" spc="60" dirty="0">
                <a:latin typeface="Verdana"/>
                <a:cs typeface="Verdana"/>
              </a:rPr>
              <a:t>омп</a:t>
            </a:r>
            <a:r>
              <a:rPr sz="1200" spc="25" dirty="0">
                <a:latin typeface="Verdana"/>
                <a:cs typeface="Verdana"/>
              </a:rPr>
              <a:t>е</a:t>
            </a:r>
            <a:r>
              <a:rPr sz="1200" spc="-35" dirty="0">
                <a:latin typeface="Verdana"/>
                <a:cs typeface="Verdana"/>
              </a:rPr>
              <a:t>т</a:t>
            </a:r>
            <a:r>
              <a:rPr sz="1200" spc="55" dirty="0">
                <a:latin typeface="Verdana"/>
                <a:cs typeface="Verdana"/>
              </a:rPr>
              <a:t>енций</a:t>
            </a:r>
            <a:r>
              <a:rPr sz="1200" dirty="0">
                <a:latin typeface="Verdana"/>
                <a:cs typeface="Verdana"/>
              </a:rPr>
              <a:t>	</a:t>
            </a:r>
            <a:r>
              <a:rPr sz="1200" spc="40" dirty="0">
                <a:latin typeface="Verdana"/>
                <a:cs typeface="Verdana"/>
              </a:rPr>
              <a:t>чер</a:t>
            </a:r>
            <a:r>
              <a:rPr sz="1200" spc="20" dirty="0">
                <a:latin typeface="Verdana"/>
                <a:cs typeface="Verdana"/>
              </a:rPr>
              <a:t>ез</a:t>
            </a:r>
            <a:r>
              <a:rPr sz="1200" dirty="0">
                <a:latin typeface="Verdana"/>
                <a:cs typeface="Verdana"/>
              </a:rPr>
              <a:t>	</a:t>
            </a:r>
            <a:r>
              <a:rPr sz="1200" spc="45" dirty="0">
                <a:latin typeface="Verdana"/>
                <a:cs typeface="Verdana"/>
              </a:rPr>
              <a:t>о</a:t>
            </a:r>
            <a:r>
              <a:rPr sz="1200" spc="25" dirty="0">
                <a:latin typeface="Verdana"/>
                <a:cs typeface="Verdana"/>
              </a:rPr>
              <a:t>б</a:t>
            </a:r>
            <a:r>
              <a:rPr sz="1200" spc="20" dirty="0">
                <a:latin typeface="Verdana"/>
                <a:cs typeface="Verdana"/>
              </a:rPr>
              <a:t>учающие  </a:t>
            </a:r>
            <a:r>
              <a:rPr sz="1200" spc="50" dirty="0">
                <a:latin typeface="Verdana"/>
                <a:cs typeface="Verdana"/>
              </a:rPr>
              <a:t>мероприятия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в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онлайн-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60" dirty="0">
                <a:latin typeface="Verdana"/>
                <a:cs typeface="Verdana"/>
              </a:rPr>
              <a:t>и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офлайн-форматах</a:t>
            </a:r>
            <a:endParaRPr sz="1200">
              <a:latin typeface="Verdana"/>
              <a:cs typeface="Verdana"/>
            </a:endParaRPr>
          </a:p>
          <a:p>
            <a:pPr marL="287655" indent="-275590">
              <a:lnSpc>
                <a:spcPct val="100000"/>
              </a:lnSpc>
              <a:spcBef>
                <a:spcPts val="200"/>
              </a:spcBef>
              <a:buFont typeface="Tahoma"/>
              <a:buAutoNum type="arabicPeriod"/>
              <a:tabLst>
                <a:tab pos="288290" algn="l"/>
              </a:tabLst>
            </a:pPr>
            <a:r>
              <a:rPr sz="1200" spc="45" dirty="0">
                <a:latin typeface="Verdana"/>
                <a:cs typeface="Verdana"/>
              </a:rPr>
              <a:t>Индивид</a:t>
            </a:r>
            <a:r>
              <a:rPr sz="1200" spc="15" dirty="0">
                <a:latin typeface="Verdana"/>
                <a:cs typeface="Verdana"/>
              </a:rPr>
              <a:t>у</a:t>
            </a:r>
            <a:r>
              <a:rPr sz="1200" spc="20" dirty="0">
                <a:latin typeface="Verdana"/>
                <a:cs typeface="Verdana"/>
              </a:rPr>
              <a:t>альное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с</a:t>
            </a:r>
            <a:r>
              <a:rPr sz="1200" spc="45" dirty="0">
                <a:latin typeface="Verdana"/>
                <a:cs typeface="Verdana"/>
              </a:rPr>
              <a:t>опров</a:t>
            </a:r>
            <a:r>
              <a:rPr sz="1200" spc="15" dirty="0">
                <a:latin typeface="Verdana"/>
                <a:cs typeface="Verdana"/>
              </a:rPr>
              <a:t>о</a:t>
            </a:r>
            <a:r>
              <a:rPr sz="1200" spc="50" dirty="0">
                <a:latin typeface="Verdana"/>
                <a:cs typeface="Verdana"/>
              </a:rPr>
              <a:t>ждение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опытными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на</a:t>
            </a:r>
            <a:r>
              <a:rPr sz="1200" spc="15" dirty="0">
                <a:latin typeface="Verdana"/>
                <a:cs typeface="Verdana"/>
              </a:rPr>
              <a:t>с</a:t>
            </a:r>
            <a:r>
              <a:rPr sz="1200" spc="20" dirty="0">
                <a:latin typeface="Verdana"/>
                <a:cs typeface="Verdana"/>
              </a:rPr>
              <a:t>тавни</a:t>
            </a:r>
            <a:r>
              <a:rPr sz="1200" spc="5" dirty="0">
                <a:latin typeface="Verdana"/>
                <a:cs typeface="Verdana"/>
              </a:rPr>
              <a:t>к</a:t>
            </a:r>
            <a:r>
              <a:rPr sz="1200" spc="55" dirty="0">
                <a:latin typeface="Verdana"/>
                <a:cs typeface="Verdana"/>
              </a:rPr>
              <a:t>ами</a:t>
            </a:r>
            <a:endParaRPr sz="1200">
              <a:latin typeface="Verdana"/>
              <a:cs typeface="Verdana"/>
            </a:endParaRPr>
          </a:p>
          <a:p>
            <a:pPr marL="285750" indent="-273685">
              <a:lnSpc>
                <a:spcPct val="100000"/>
              </a:lnSpc>
              <a:spcBef>
                <a:spcPts val="200"/>
              </a:spcBef>
              <a:buFont typeface="Tahoma"/>
              <a:buAutoNum type="arabicPeriod"/>
              <a:tabLst>
                <a:tab pos="286385" algn="l"/>
              </a:tabLst>
            </a:pPr>
            <a:r>
              <a:rPr sz="1200" spc="20" dirty="0">
                <a:latin typeface="Verdana"/>
                <a:cs typeface="Verdana"/>
              </a:rPr>
              <a:t>Доступ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к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видеолекциям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60" dirty="0">
                <a:latin typeface="Verdana"/>
                <a:cs typeface="Verdana"/>
              </a:rPr>
              <a:t>и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курсам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для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дистанционного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обучения</a:t>
            </a:r>
            <a:endParaRPr sz="1200">
              <a:latin typeface="Verdana"/>
              <a:cs typeface="Verdana"/>
            </a:endParaRPr>
          </a:p>
          <a:p>
            <a:pPr marL="304800" indent="-292735">
              <a:lnSpc>
                <a:spcPct val="100000"/>
              </a:lnSpc>
              <a:spcBef>
                <a:spcPts val="200"/>
              </a:spcBef>
              <a:buFont typeface="Tahoma"/>
              <a:buAutoNum type="arabicPeriod"/>
              <a:tabLst>
                <a:tab pos="305435" algn="l"/>
              </a:tabLst>
            </a:pPr>
            <a:r>
              <a:rPr sz="1200" spc="35" dirty="0">
                <a:latin typeface="Verdana"/>
                <a:cs typeface="Verdana"/>
              </a:rPr>
              <a:t>Специал</a:t>
            </a:r>
            <a:r>
              <a:rPr sz="1200" spc="25" dirty="0">
                <a:latin typeface="Verdana"/>
                <a:cs typeface="Verdana"/>
              </a:rPr>
              <a:t>и</a:t>
            </a:r>
            <a:r>
              <a:rPr sz="1200" spc="35" dirty="0">
                <a:latin typeface="Verdana"/>
                <a:cs typeface="Verdana"/>
              </a:rPr>
              <a:t>зированные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тренинги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в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с</a:t>
            </a:r>
            <a:r>
              <a:rPr sz="1200" spc="-35" dirty="0">
                <a:latin typeface="Verdana"/>
                <a:cs typeface="Verdana"/>
              </a:rPr>
              <a:t>у</a:t>
            </a:r>
            <a:r>
              <a:rPr sz="1200" spc="30" dirty="0">
                <a:latin typeface="Verdana"/>
                <a:cs typeface="Verdana"/>
              </a:rPr>
              <a:t>б</a:t>
            </a:r>
            <a:r>
              <a:rPr sz="1200" spc="15" dirty="0">
                <a:latin typeface="Verdana"/>
                <a:cs typeface="Verdana"/>
              </a:rPr>
              <a:t>ъе</a:t>
            </a:r>
            <a:r>
              <a:rPr sz="1200" spc="-5" dirty="0">
                <a:latin typeface="Verdana"/>
                <a:cs typeface="Verdana"/>
              </a:rPr>
              <a:t>к</a:t>
            </a:r>
            <a:r>
              <a:rPr sz="1200" spc="-30" dirty="0">
                <a:latin typeface="Verdana"/>
                <a:cs typeface="Verdana"/>
              </a:rPr>
              <a:t>тах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130" dirty="0">
                <a:latin typeface="Verdana"/>
                <a:cs typeface="Verdana"/>
              </a:rPr>
              <a:t>РФ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b="1" spc="30" dirty="0">
                <a:latin typeface="Tahoma"/>
                <a:cs typeface="Tahoma"/>
              </a:rPr>
              <a:t>Цифровая</a:t>
            </a:r>
            <a:r>
              <a:rPr sz="1200" b="1" spc="415" dirty="0">
                <a:latin typeface="Tahoma"/>
                <a:cs typeface="Tahoma"/>
              </a:rPr>
              <a:t> </a:t>
            </a:r>
            <a:r>
              <a:rPr sz="1200" b="1" spc="20" dirty="0">
                <a:latin typeface="Tahoma"/>
                <a:cs typeface="Tahoma"/>
              </a:rPr>
              <a:t>платформа</a:t>
            </a:r>
            <a:r>
              <a:rPr sz="1200" b="1" spc="25" dirty="0">
                <a:latin typeface="Tahoma"/>
                <a:cs typeface="Tahoma"/>
              </a:rPr>
              <a:t> </a:t>
            </a:r>
            <a:r>
              <a:rPr sz="1200" spc="-165" dirty="0">
                <a:latin typeface="Verdana"/>
                <a:cs typeface="Verdana"/>
              </a:rPr>
              <a:t>–</a:t>
            </a:r>
            <a:r>
              <a:rPr sz="1200" spc="-16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официальный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бесплатный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онлайн-ресурс, 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ориентированный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на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потребности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пользователей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65" dirty="0">
                <a:latin typeface="Verdana"/>
                <a:cs typeface="Verdana"/>
              </a:rPr>
              <a:t>–</a:t>
            </a:r>
            <a:r>
              <a:rPr sz="1200" spc="-16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субъектов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МСП, 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самозанятых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граждан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60" dirty="0">
                <a:latin typeface="Verdana"/>
                <a:cs typeface="Verdana"/>
              </a:rPr>
              <a:t>и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физических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лиц,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желающих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открыть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собственное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дело,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включающий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востребованные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(приоритетные)</a:t>
            </a:r>
            <a:r>
              <a:rPr sz="1200" spc="15" dirty="0">
                <a:latin typeface="Verdana"/>
                <a:cs typeface="Verdana"/>
              </a:rPr>
              <a:t> сервисы, 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клиентоориентированный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интерфейс,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механизм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адресного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60" dirty="0">
                <a:latin typeface="Verdana"/>
                <a:cs typeface="Verdana"/>
              </a:rPr>
              <a:t>и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проактивного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подбора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75" dirty="0">
                <a:latin typeface="Verdana"/>
                <a:cs typeface="Verdana"/>
              </a:rPr>
              <a:t>мер</a:t>
            </a:r>
            <a:r>
              <a:rPr sz="1200" spc="8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поддержки,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обеспечивающий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получение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необходимого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результата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с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55" dirty="0">
                <a:latin typeface="Verdana"/>
                <a:cs typeface="Verdana"/>
              </a:rPr>
              <a:t>минимальным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50" dirty="0">
                <a:latin typeface="Verdana"/>
                <a:cs typeface="Verdana"/>
              </a:rPr>
              <a:t>набором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действий.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400" y="877775"/>
            <a:ext cx="3276600" cy="360045"/>
          </a:xfrm>
          <a:prstGeom prst="rect">
            <a:avLst/>
          </a:prstGeom>
          <a:solidFill>
            <a:srgbClr val="E74B36"/>
          </a:solidFill>
        </p:spPr>
        <p:txBody>
          <a:bodyPr vert="horz" wrap="square" lIns="0" tIns="374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295"/>
              </a:spcBef>
            </a:pPr>
            <a:r>
              <a:rPr sz="1750" b="1" spc="40" dirty="0">
                <a:solidFill>
                  <a:srgbClr val="FFFFFF"/>
                </a:solidFill>
                <a:latin typeface="Tahoma"/>
                <a:cs typeface="Tahoma"/>
              </a:rPr>
              <a:t>Поддержка</a:t>
            </a:r>
            <a:r>
              <a:rPr sz="175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Tahoma"/>
                <a:cs typeface="Tahoma"/>
              </a:rPr>
              <a:t>самозанятых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268" y="8682794"/>
            <a:ext cx="820799" cy="820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8497" y="8671972"/>
            <a:ext cx="850829" cy="8508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1813" y="8696238"/>
            <a:ext cx="808363" cy="80836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29349" y="9704824"/>
            <a:ext cx="1026160" cy="291465"/>
          </a:xfrm>
          <a:custGeom>
            <a:avLst/>
            <a:gdLst/>
            <a:ahLst/>
            <a:cxnLst/>
            <a:rect l="l" t="t" r="r" b="b"/>
            <a:pathLst>
              <a:path w="1026160" h="291465">
                <a:moveTo>
                  <a:pt x="9593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959324" y="0"/>
                </a:lnTo>
                <a:lnTo>
                  <a:pt x="996315" y="11202"/>
                </a:lnTo>
                <a:lnTo>
                  <a:pt x="1020924" y="41159"/>
                </a:lnTo>
                <a:lnTo>
                  <a:pt x="1025999" y="66675"/>
                </a:lnTo>
                <a:lnTo>
                  <a:pt x="1025999" y="224624"/>
                </a:lnTo>
                <a:lnTo>
                  <a:pt x="1020760" y="250577"/>
                </a:lnTo>
                <a:lnTo>
                  <a:pt x="1006471" y="271771"/>
                </a:lnTo>
                <a:lnTo>
                  <a:pt x="985277" y="286060"/>
                </a:lnTo>
                <a:lnTo>
                  <a:pt x="9593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6541" y="9756495"/>
            <a:ext cx="5118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1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5"/>
              </a:rPr>
              <a:t>мсп.рф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0175" y="9910401"/>
            <a:ext cx="145125" cy="16744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247449" y="9704824"/>
            <a:ext cx="1026160" cy="291465"/>
          </a:xfrm>
          <a:custGeom>
            <a:avLst/>
            <a:gdLst/>
            <a:ahLst/>
            <a:cxnLst/>
            <a:rect l="l" t="t" r="r" b="b"/>
            <a:pathLst>
              <a:path w="1026160" h="291465">
                <a:moveTo>
                  <a:pt x="9593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959324" y="0"/>
                </a:lnTo>
                <a:lnTo>
                  <a:pt x="996316" y="11202"/>
                </a:lnTo>
                <a:lnTo>
                  <a:pt x="1020924" y="41159"/>
                </a:lnTo>
                <a:lnTo>
                  <a:pt x="1025999" y="66675"/>
                </a:lnTo>
                <a:lnTo>
                  <a:pt x="1025999" y="224624"/>
                </a:lnTo>
                <a:lnTo>
                  <a:pt x="1020760" y="250577"/>
                </a:lnTo>
                <a:lnTo>
                  <a:pt x="1006471" y="271771"/>
                </a:lnTo>
                <a:lnTo>
                  <a:pt x="985277" y="286060"/>
                </a:lnTo>
                <a:lnTo>
                  <a:pt x="9593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72740" y="9756495"/>
            <a:ext cx="775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7"/>
              </a:rPr>
              <a:t>c</a:t>
            </a:r>
            <a:r>
              <a:rPr sz="1000" b="1" u="sng" spc="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7"/>
              </a:rPr>
              <a:t>o</a:t>
            </a:r>
            <a:r>
              <a:rPr sz="1000" b="1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7"/>
              </a:rPr>
              <a:t>r</a:t>
            </a:r>
            <a:r>
              <a:rPr sz="1000" b="1" u="sng" spc="5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7"/>
              </a:rPr>
              <a:t>pms</a:t>
            </a:r>
            <a:r>
              <a:rPr sz="1000" b="1" u="sng" spc="3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7"/>
              </a:rPr>
              <a:t>p</a:t>
            </a:r>
            <a:r>
              <a:rPr sz="1000" b="1" u="sng" spc="-1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7"/>
              </a:rPr>
              <a:t>.ru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8275" y="9910401"/>
            <a:ext cx="145124" cy="16744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340749" y="9704824"/>
            <a:ext cx="2421890" cy="291465"/>
          </a:xfrm>
          <a:custGeom>
            <a:avLst/>
            <a:gdLst/>
            <a:ahLst/>
            <a:cxnLst/>
            <a:rect l="l" t="t" r="r" b="b"/>
            <a:pathLst>
              <a:path w="2421890" h="291465">
                <a:moveTo>
                  <a:pt x="23546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2354624" y="0"/>
                </a:lnTo>
                <a:lnTo>
                  <a:pt x="2391616" y="11202"/>
                </a:lnTo>
                <a:lnTo>
                  <a:pt x="2416224" y="41159"/>
                </a:lnTo>
                <a:lnTo>
                  <a:pt x="2421299" y="66675"/>
                </a:lnTo>
                <a:lnTo>
                  <a:pt x="2421299" y="224624"/>
                </a:lnTo>
                <a:lnTo>
                  <a:pt x="2416060" y="250577"/>
                </a:lnTo>
                <a:lnTo>
                  <a:pt x="2401771" y="271771"/>
                </a:lnTo>
                <a:lnTo>
                  <a:pt x="2380577" y="286060"/>
                </a:lnTo>
                <a:lnTo>
                  <a:pt x="23546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44713" y="9756495"/>
            <a:ext cx="2214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5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msp</a:t>
            </a:r>
            <a:r>
              <a:rPr sz="1000" b="1" u="sng" spc="3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b</a:t>
            </a:r>
            <a:r>
              <a:rPr sz="1000" b="1" u="sng" spc="2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an</a:t>
            </a:r>
            <a:r>
              <a:rPr sz="1000" b="1" u="sng" spc="3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k</a:t>
            </a:r>
            <a:r>
              <a:rPr sz="1000" b="1" u="sng" spc="-6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.ru</a:t>
            </a:r>
            <a:r>
              <a:rPr sz="1000" b="1" u="sng" spc="-1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/</a:t>
            </a:r>
            <a:r>
              <a:rPr sz="1000" b="1" u="sng" spc="2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c</a:t>
            </a:r>
            <a:r>
              <a:rPr sz="1000" b="1" u="sng" spc="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r</a:t>
            </a:r>
            <a:r>
              <a:rPr sz="1000" b="1" u="sng" spc="-2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edit</a:t>
            </a:r>
            <a:r>
              <a:rPr sz="1000" b="1" u="sng" spc="-9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/</a:t>
            </a:r>
            <a:r>
              <a:rPr sz="1000" b="1" u="sng" spc="3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sam</a:t>
            </a:r>
            <a:r>
              <a:rPr sz="1000" b="1" u="sng" spc="1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oza</a:t>
            </a:r>
            <a:r>
              <a:rPr sz="1000" b="1" u="sng" spc="1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n</a:t>
            </a:r>
            <a:r>
              <a:rPr sz="1000" b="1" u="sng" spc="-2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y</a:t>
            </a:r>
            <a:r>
              <a:rPr sz="1000" b="1" u="sng" spc="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a</a:t>
            </a:r>
            <a:r>
              <a:rPr sz="1000" b="1" u="sng" spc="-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t</a:t>
            </a:r>
            <a:r>
              <a:rPr sz="1000" b="1" u="sng" spc="-1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y</a:t>
            </a:r>
            <a:r>
              <a:rPr sz="1000" b="1" u="sng" spc="2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8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23862" y="9910401"/>
            <a:ext cx="145124" cy="1674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0724" y="5834400"/>
            <a:ext cx="92399" cy="923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0724" y="5009624"/>
            <a:ext cx="92399" cy="923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0724" y="3779275"/>
            <a:ext cx="92399" cy="923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0712" y="1933799"/>
            <a:ext cx="92399" cy="923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0724" y="7273400"/>
            <a:ext cx="92399" cy="92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175" y="1443504"/>
            <a:ext cx="6086475" cy="595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algn="ctr">
              <a:lnSpc>
                <a:spcPct val="100000"/>
              </a:lnSpc>
              <a:spcBef>
                <a:spcPts val="100"/>
              </a:spcBef>
            </a:pPr>
            <a:r>
              <a:rPr sz="1500" b="1" spc="25" dirty="0">
                <a:solidFill>
                  <a:srgbClr val="E74B36"/>
                </a:solidFill>
                <a:latin typeface="Georgia"/>
                <a:cs typeface="Georgia"/>
              </a:rPr>
              <a:t>Министерство</a:t>
            </a:r>
            <a:r>
              <a:rPr sz="1500" b="1" spc="55" dirty="0">
                <a:solidFill>
                  <a:srgbClr val="E74B36"/>
                </a:solidFill>
                <a:latin typeface="Georgia"/>
                <a:cs typeface="Georgia"/>
              </a:rPr>
              <a:t> труда</a:t>
            </a:r>
            <a:r>
              <a:rPr sz="1500" b="1" spc="60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dirty="0">
                <a:solidFill>
                  <a:srgbClr val="E74B36"/>
                </a:solidFill>
                <a:latin typeface="Georgia"/>
                <a:cs typeface="Georgia"/>
              </a:rPr>
              <a:t>и</a:t>
            </a:r>
            <a:r>
              <a:rPr sz="1500" b="1" spc="60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spc="25" dirty="0">
                <a:solidFill>
                  <a:srgbClr val="E74B36"/>
                </a:solidFill>
                <a:latin typeface="Georgia"/>
                <a:cs typeface="Georgia"/>
              </a:rPr>
              <a:t>социальной</a:t>
            </a:r>
            <a:r>
              <a:rPr sz="1500" b="1" spc="60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spc="5" dirty="0">
                <a:solidFill>
                  <a:srgbClr val="E74B36"/>
                </a:solidFill>
                <a:latin typeface="Georgia"/>
                <a:cs typeface="Georgia"/>
              </a:rPr>
              <a:t>защиты</a:t>
            </a:r>
            <a:r>
              <a:rPr sz="1500" b="1" spc="60" dirty="0">
                <a:solidFill>
                  <a:srgbClr val="E74B36"/>
                </a:solidFill>
                <a:latin typeface="Georgia"/>
                <a:cs typeface="Georgia"/>
              </a:rPr>
              <a:t> РФ</a:t>
            </a:r>
            <a:endParaRPr sz="1500">
              <a:latin typeface="Georgia"/>
              <a:cs typeface="Georgia"/>
            </a:endParaRPr>
          </a:p>
          <a:p>
            <a:pPr marL="12700" marR="27940" algn="just">
              <a:lnSpc>
                <a:spcPct val="100000"/>
              </a:lnSpc>
              <a:spcBef>
                <a:spcPts val="1445"/>
              </a:spcBef>
            </a:pPr>
            <a:r>
              <a:rPr sz="950" spc="20" dirty="0">
                <a:latin typeface="Verdana"/>
                <a:cs typeface="Verdana"/>
              </a:rPr>
              <a:t>Социальный </a:t>
            </a:r>
            <a:r>
              <a:rPr sz="950" spc="10" dirty="0">
                <a:latin typeface="Verdana"/>
                <a:cs typeface="Verdana"/>
              </a:rPr>
              <a:t>контракт </a:t>
            </a:r>
            <a:r>
              <a:rPr sz="950" spc="5" dirty="0">
                <a:latin typeface="Verdana"/>
                <a:cs typeface="Verdana"/>
              </a:rPr>
              <a:t>заключается </a:t>
            </a:r>
            <a:r>
              <a:rPr sz="950" spc="15" dirty="0">
                <a:latin typeface="Verdana"/>
                <a:cs typeface="Verdana"/>
              </a:rPr>
              <a:t>на </a:t>
            </a:r>
            <a:r>
              <a:rPr sz="950" spc="30" dirty="0">
                <a:latin typeface="Verdana"/>
                <a:cs typeface="Verdana"/>
              </a:rPr>
              <a:t>срок </a:t>
            </a:r>
            <a:r>
              <a:rPr sz="950" b="1" spc="10" dirty="0">
                <a:latin typeface="Tahoma"/>
                <a:cs typeface="Tahoma"/>
              </a:rPr>
              <a:t>от </a:t>
            </a:r>
            <a:r>
              <a:rPr sz="950" b="1" spc="-45" dirty="0">
                <a:latin typeface="Tahoma"/>
                <a:cs typeface="Tahoma"/>
              </a:rPr>
              <a:t>3 </a:t>
            </a:r>
            <a:r>
              <a:rPr sz="950" b="1" spc="35" dirty="0">
                <a:latin typeface="Tahoma"/>
                <a:cs typeface="Tahoma"/>
              </a:rPr>
              <a:t>месяцев </a:t>
            </a:r>
            <a:r>
              <a:rPr sz="950" b="1" spc="40" dirty="0">
                <a:latin typeface="Tahoma"/>
                <a:cs typeface="Tahoma"/>
              </a:rPr>
              <a:t>до </a:t>
            </a:r>
            <a:r>
              <a:rPr sz="950" b="1" spc="-235" dirty="0">
                <a:latin typeface="Tahoma"/>
                <a:cs typeface="Tahoma"/>
              </a:rPr>
              <a:t>1</a:t>
            </a:r>
            <a:r>
              <a:rPr sz="950" b="1" spc="-229" dirty="0">
                <a:latin typeface="Tahoma"/>
                <a:cs typeface="Tahoma"/>
              </a:rPr>
              <a:t> </a:t>
            </a:r>
            <a:r>
              <a:rPr sz="950" b="1" spc="15" dirty="0">
                <a:latin typeface="Tahoma"/>
                <a:cs typeface="Tahoma"/>
              </a:rPr>
              <a:t>года </a:t>
            </a:r>
            <a:r>
              <a:rPr sz="950" spc="35" dirty="0">
                <a:latin typeface="Verdana"/>
                <a:cs typeface="Verdana"/>
              </a:rPr>
              <a:t>между гражданином </a:t>
            </a:r>
            <a:r>
              <a:rPr sz="950" spc="50" dirty="0">
                <a:latin typeface="Verdana"/>
                <a:cs typeface="Verdana"/>
              </a:rPr>
              <a:t>и </a:t>
            </a:r>
            <a:r>
              <a:rPr sz="950" spc="55" dirty="0">
                <a:latin typeface="Verdana"/>
                <a:cs typeface="Verdana"/>
              </a:rPr>
              <a:t> </a:t>
            </a:r>
            <a:r>
              <a:rPr sz="950" b="1" spc="35" dirty="0">
                <a:latin typeface="Tahoma"/>
                <a:cs typeface="Tahoma"/>
              </a:rPr>
              <a:t>органом</a:t>
            </a:r>
            <a:r>
              <a:rPr sz="950" b="1" spc="40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социальной</a:t>
            </a:r>
            <a:r>
              <a:rPr sz="950" b="1" spc="40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защиты</a:t>
            </a:r>
            <a:r>
              <a:rPr sz="950" b="1" spc="30" dirty="0">
                <a:latin typeface="Tahoma"/>
                <a:cs typeface="Tahoma"/>
              </a:rPr>
              <a:t> населения</a:t>
            </a:r>
            <a:r>
              <a:rPr sz="950" b="1" spc="35" dirty="0">
                <a:latin typeface="Tahoma"/>
                <a:cs typeface="Tahoma"/>
              </a:rPr>
              <a:t> по</a:t>
            </a:r>
            <a:r>
              <a:rPr sz="950" b="1" spc="40" dirty="0">
                <a:latin typeface="Tahoma"/>
                <a:cs typeface="Tahoma"/>
              </a:rPr>
              <a:t> месту</a:t>
            </a:r>
            <a:r>
              <a:rPr sz="950" b="1" spc="45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жительства</a:t>
            </a:r>
            <a:r>
              <a:rPr sz="950" b="1" spc="25" dirty="0">
                <a:latin typeface="Tahoma"/>
                <a:cs typeface="Tahoma"/>
              </a:rPr>
              <a:t> </a:t>
            </a:r>
            <a:r>
              <a:rPr sz="950" spc="40" dirty="0">
                <a:latin typeface="Verdana"/>
                <a:cs typeface="Verdana"/>
              </a:rPr>
              <a:t>или </a:t>
            </a:r>
            <a:r>
              <a:rPr sz="950" spc="25" dirty="0">
                <a:latin typeface="Verdana"/>
                <a:cs typeface="Verdana"/>
              </a:rPr>
              <a:t>месту пребывания </a:t>
            </a:r>
            <a:r>
              <a:rPr sz="950" spc="3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гражданина</a:t>
            </a:r>
            <a:endParaRPr sz="950">
              <a:latin typeface="Verdana"/>
              <a:cs typeface="Verdana"/>
            </a:endParaRPr>
          </a:p>
          <a:p>
            <a:pPr marL="12700" marR="64769" algn="just">
              <a:lnSpc>
                <a:spcPct val="100000"/>
              </a:lnSpc>
              <a:spcBef>
                <a:spcPts val="800"/>
              </a:spcBef>
            </a:pPr>
            <a:r>
              <a:rPr sz="950" spc="20" dirty="0">
                <a:latin typeface="Verdana"/>
                <a:cs typeface="Verdana"/>
              </a:rPr>
              <a:t>Социальный</a:t>
            </a:r>
            <a:r>
              <a:rPr sz="950" spc="2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контракт</a:t>
            </a:r>
            <a:r>
              <a:rPr sz="950" spc="1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может</a:t>
            </a:r>
            <a:r>
              <a:rPr sz="950" spc="3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быть</a:t>
            </a:r>
            <a:r>
              <a:rPr sz="950" spc="15" dirty="0">
                <a:latin typeface="Verdana"/>
                <a:cs typeface="Verdana"/>
              </a:rPr>
              <a:t> заключен</a:t>
            </a:r>
            <a:r>
              <a:rPr sz="950" spc="2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с</a:t>
            </a:r>
            <a:r>
              <a:rPr sz="950" spc="4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уже</a:t>
            </a:r>
            <a:r>
              <a:rPr sz="950" spc="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зарегистрированным</a:t>
            </a:r>
            <a:r>
              <a:rPr sz="950" spc="35" dirty="0">
                <a:latin typeface="Verdana"/>
                <a:cs typeface="Verdana"/>
              </a:rPr>
              <a:t> </a:t>
            </a:r>
            <a:r>
              <a:rPr sz="950" b="1" spc="40" dirty="0">
                <a:latin typeface="Tahoma"/>
                <a:cs typeface="Tahoma"/>
              </a:rPr>
              <a:t>ИП</a:t>
            </a:r>
            <a:r>
              <a:rPr sz="950" b="1" spc="45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или </a:t>
            </a:r>
            <a:r>
              <a:rPr sz="950" b="1" spc="45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самозанятым</a:t>
            </a:r>
            <a:r>
              <a:rPr sz="950" b="1" spc="-25" dirty="0">
                <a:latin typeface="Tahoma"/>
                <a:cs typeface="Tahoma"/>
              </a:rPr>
              <a:t> </a:t>
            </a:r>
            <a:r>
              <a:rPr sz="950" spc="35" dirty="0">
                <a:latin typeface="Verdana"/>
                <a:cs typeface="Verdana"/>
              </a:rPr>
              <a:t>гражданином</a:t>
            </a:r>
            <a:endParaRPr sz="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Verdana"/>
              <a:cs typeface="Verdana"/>
            </a:endParaRPr>
          </a:p>
          <a:p>
            <a:pPr marL="6985" algn="ctr">
              <a:lnSpc>
                <a:spcPct val="100000"/>
              </a:lnSpc>
            </a:pPr>
            <a:r>
              <a:rPr sz="1300" b="1" spc="40" dirty="0">
                <a:solidFill>
                  <a:srgbClr val="E74B36"/>
                </a:solidFill>
                <a:latin typeface="Tahoma"/>
                <a:cs typeface="Tahoma"/>
              </a:rPr>
              <a:t>Для</a:t>
            </a:r>
            <a:r>
              <a:rPr sz="1300" b="1" spc="-2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E74B36"/>
                </a:solidFill>
                <a:latin typeface="Tahoma"/>
                <a:cs typeface="Tahoma"/>
              </a:rPr>
              <a:t>открытия</a:t>
            </a:r>
            <a:r>
              <a:rPr sz="1300" b="1" spc="-2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E74B36"/>
                </a:solidFill>
                <a:latin typeface="Tahoma"/>
                <a:cs typeface="Tahoma"/>
              </a:rPr>
              <a:t>своего</a:t>
            </a:r>
            <a:r>
              <a:rPr sz="1300" b="1" spc="-2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E74B36"/>
                </a:solidFill>
                <a:latin typeface="Tahoma"/>
                <a:cs typeface="Tahoma"/>
              </a:rPr>
              <a:t>дела:</a:t>
            </a:r>
            <a:endParaRPr sz="13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950" spc="40" dirty="0">
                <a:latin typeface="Verdana"/>
                <a:cs typeface="Verdana"/>
              </a:rPr>
              <a:t>Едино</a:t>
            </a:r>
            <a:r>
              <a:rPr sz="950" spc="35" dirty="0">
                <a:latin typeface="Verdana"/>
                <a:cs typeface="Verdana"/>
              </a:rPr>
              <a:t>р</a:t>
            </a:r>
            <a:r>
              <a:rPr sz="950" spc="-25" dirty="0">
                <a:latin typeface="Verdana"/>
                <a:cs typeface="Verdana"/>
              </a:rPr>
              <a:t>а</a:t>
            </a:r>
            <a:r>
              <a:rPr sz="950" spc="10" dirty="0">
                <a:latin typeface="Verdana"/>
                <a:cs typeface="Verdana"/>
              </a:rPr>
              <a:t>зовая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выплата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—</a:t>
            </a:r>
            <a:r>
              <a:rPr sz="950" spc="-95" dirty="0">
                <a:latin typeface="Verdana"/>
                <a:cs typeface="Verdana"/>
              </a:rPr>
              <a:t> </a:t>
            </a:r>
            <a:r>
              <a:rPr sz="950" b="1" spc="40" dirty="0">
                <a:latin typeface="Tahoma"/>
                <a:cs typeface="Tahoma"/>
              </a:rPr>
              <a:t>до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-55" dirty="0">
                <a:latin typeface="Tahoma"/>
                <a:cs typeface="Tahoma"/>
              </a:rPr>
              <a:t>3</a:t>
            </a:r>
            <a:r>
              <a:rPr sz="950" b="1" dirty="0">
                <a:latin typeface="Tahoma"/>
                <a:cs typeface="Tahoma"/>
              </a:rPr>
              <a:t>50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ты</a:t>
            </a:r>
            <a:r>
              <a:rPr sz="950" b="1" spc="5" dirty="0">
                <a:latin typeface="Tahoma"/>
                <a:cs typeface="Tahoma"/>
              </a:rPr>
              <a:t>с</a:t>
            </a:r>
            <a:r>
              <a:rPr sz="950" b="1" spc="15" dirty="0">
                <a:latin typeface="Tahoma"/>
                <a:cs typeface="Tahoma"/>
              </a:rPr>
              <a:t>яч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45" dirty="0">
                <a:latin typeface="Tahoma"/>
                <a:cs typeface="Tahoma"/>
              </a:rPr>
              <a:t>р</a:t>
            </a:r>
            <a:r>
              <a:rPr sz="950" b="1" spc="30" dirty="0">
                <a:latin typeface="Tahoma"/>
                <a:cs typeface="Tahoma"/>
              </a:rPr>
              <a:t>уб</a:t>
            </a:r>
            <a:r>
              <a:rPr sz="950" b="1" spc="35" dirty="0">
                <a:latin typeface="Tahoma"/>
                <a:cs typeface="Tahoma"/>
              </a:rPr>
              <a:t>лей</a:t>
            </a:r>
            <a:endParaRPr sz="950">
              <a:latin typeface="Tahoma"/>
              <a:cs typeface="Tahoma"/>
            </a:endParaRPr>
          </a:p>
          <a:p>
            <a:pPr marL="12700" marR="38100" algn="just">
              <a:lnSpc>
                <a:spcPct val="100000"/>
              </a:lnSpc>
              <a:spcBef>
                <a:spcPts val="800"/>
              </a:spcBef>
            </a:pPr>
            <a:r>
              <a:rPr sz="950" spc="15" dirty="0">
                <a:latin typeface="Verdana"/>
                <a:cs typeface="Verdana"/>
              </a:rPr>
              <a:t>Оплата </a:t>
            </a:r>
            <a:r>
              <a:rPr sz="950" spc="20" dirty="0">
                <a:latin typeface="Verdana"/>
                <a:cs typeface="Verdana"/>
              </a:rPr>
              <a:t>обучения навыкам </a:t>
            </a:r>
            <a:r>
              <a:rPr sz="950" spc="30" dirty="0">
                <a:latin typeface="Verdana"/>
                <a:cs typeface="Verdana"/>
              </a:rPr>
              <a:t>ведения предпринимательской </a:t>
            </a:r>
            <a:r>
              <a:rPr sz="950" spc="15" dirty="0">
                <a:latin typeface="Verdana"/>
                <a:cs typeface="Verdana"/>
              </a:rPr>
              <a:t>деятельности </a:t>
            </a:r>
            <a:r>
              <a:rPr sz="950" dirty="0">
                <a:latin typeface="Verdana"/>
                <a:cs typeface="Verdana"/>
              </a:rPr>
              <a:t>— </a:t>
            </a:r>
            <a:r>
              <a:rPr sz="950" b="1" spc="40" dirty="0">
                <a:latin typeface="Tahoma"/>
                <a:cs typeface="Tahoma"/>
              </a:rPr>
              <a:t>до </a:t>
            </a:r>
            <a:r>
              <a:rPr sz="950" b="1" spc="-5" dirty="0">
                <a:latin typeface="Tahoma"/>
                <a:cs typeface="Tahoma"/>
              </a:rPr>
              <a:t>30</a:t>
            </a:r>
            <a:r>
              <a:rPr sz="950" b="1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тысяч </a:t>
            </a:r>
            <a:r>
              <a:rPr sz="950" b="1" spc="25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рублей</a:t>
            </a:r>
            <a:endParaRPr sz="950">
              <a:latin typeface="Tahoma"/>
              <a:cs typeface="Tahoma"/>
            </a:endParaRPr>
          </a:p>
          <a:p>
            <a:pPr marL="12700" marR="12065" algn="just">
              <a:lnSpc>
                <a:spcPct val="100000"/>
              </a:lnSpc>
              <a:spcBef>
                <a:spcPts val="800"/>
              </a:spcBef>
            </a:pPr>
            <a:r>
              <a:rPr sz="950" b="1" spc="35" dirty="0">
                <a:latin typeface="Tahoma"/>
                <a:cs typeface="Tahoma"/>
              </a:rPr>
              <a:t>Целевое </a:t>
            </a:r>
            <a:r>
              <a:rPr sz="950" b="1" spc="30" dirty="0">
                <a:latin typeface="Tahoma"/>
                <a:cs typeface="Tahoma"/>
              </a:rPr>
              <a:t>использование </a:t>
            </a:r>
            <a:r>
              <a:rPr sz="950" dirty="0">
                <a:latin typeface="Verdana"/>
                <a:cs typeface="Verdana"/>
              </a:rPr>
              <a:t>— </a:t>
            </a:r>
            <a:r>
              <a:rPr sz="950" spc="25" dirty="0">
                <a:latin typeface="Verdana"/>
                <a:cs typeface="Verdana"/>
              </a:rPr>
              <a:t>аренда </a:t>
            </a:r>
            <a:r>
              <a:rPr sz="950" spc="40" dirty="0">
                <a:latin typeface="Verdana"/>
                <a:cs typeface="Verdana"/>
              </a:rPr>
              <a:t>или </a:t>
            </a:r>
            <a:r>
              <a:rPr sz="950" spc="35" dirty="0">
                <a:latin typeface="Verdana"/>
                <a:cs typeface="Verdana"/>
              </a:rPr>
              <a:t>приобретение </a:t>
            </a:r>
            <a:r>
              <a:rPr sz="950" spc="40" dirty="0">
                <a:latin typeface="Verdana"/>
                <a:cs typeface="Verdana"/>
              </a:rPr>
              <a:t>помещения </a:t>
            </a:r>
            <a:r>
              <a:rPr sz="950" spc="-5" dirty="0">
                <a:latin typeface="Verdana"/>
                <a:cs typeface="Verdana"/>
              </a:rPr>
              <a:t>(включая </a:t>
            </a:r>
            <a:r>
              <a:rPr sz="950" spc="25" dirty="0">
                <a:latin typeface="Verdana"/>
                <a:cs typeface="Verdana"/>
              </a:rPr>
              <a:t>коммунальные </a:t>
            </a:r>
            <a:r>
              <a:rPr sz="950" spc="30" dirty="0">
                <a:latin typeface="Verdana"/>
                <a:cs typeface="Verdana"/>
              </a:rPr>
              <a:t> </a:t>
            </a:r>
            <a:r>
              <a:rPr sz="950" spc="-15" dirty="0">
                <a:latin typeface="Verdana"/>
                <a:cs typeface="Verdana"/>
              </a:rPr>
              <a:t>платежи),</a:t>
            </a:r>
            <a:r>
              <a:rPr sz="950" spc="-1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необходимого</a:t>
            </a:r>
            <a:r>
              <a:rPr sz="950" spc="3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для</a:t>
            </a:r>
            <a:r>
              <a:rPr sz="950" spc="25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осуществления</a:t>
            </a:r>
            <a:r>
              <a:rPr sz="950" spc="25" dirty="0">
                <a:latin typeface="Verdana"/>
                <a:cs typeface="Verdana"/>
              </a:rPr>
              <a:t> индивидуальной</a:t>
            </a:r>
            <a:r>
              <a:rPr sz="950" spc="30" dirty="0">
                <a:latin typeface="Verdana"/>
                <a:cs typeface="Verdana"/>
              </a:rPr>
              <a:t> предпринимательской </a:t>
            </a:r>
            <a:r>
              <a:rPr sz="950" spc="35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деятельности, </a:t>
            </a:r>
            <a:r>
              <a:rPr sz="950" spc="35" dirty="0">
                <a:latin typeface="Verdana"/>
                <a:cs typeface="Verdana"/>
              </a:rPr>
              <a:t>приобретение </a:t>
            </a:r>
            <a:r>
              <a:rPr sz="950" spc="20" dirty="0">
                <a:latin typeface="Verdana"/>
                <a:cs typeface="Verdana"/>
              </a:rPr>
              <a:t>основных </a:t>
            </a:r>
            <a:r>
              <a:rPr sz="950" spc="25" dirty="0">
                <a:latin typeface="Verdana"/>
                <a:cs typeface="Verdana"/>
              </a:rPr>
              <a:t>средств </a:t>
            </a:r>
            <a:r>
              <a:rPr sz="950" spc="50" dirty="0">
                <a:latin typeface="Verdana"/>
                <a:cs typeface="Verdana"/>
              </a:rPr>
              <a:t>и </a:t>
            </a:r>
            <a:r>
              <a:rPr sz="950" spc="20" dirty="0">
                <a:latin typeface="Verdana"/>
                <a:cs typeface="Verdana"/>
              </a:rPr>
              <a:t>материально-производственных </a:t>
            </a:r>
            <a:r>
              <a:rPr sz="950" spc="15" dirty="0">
                <a:latin typeface="Verdana"/>
                <a:cs typeface="Verdana"/>
              </a:rPr>
              <a:t>запасов </a:t>
            </a:r>
            <a:r>
              <a:rPr sz="950" spc="2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(раздел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60" dirty="0">
                <a:latin typeface="Verdana"/>
                <a:cs typeface="Verdana"/>
              </a:rPr>
              <a:t>5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приказа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Минтруда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России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от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65" dirty="0">
                <a:latin typeface="Verdana"/>
                <a:cs typeface="Verdana"/>
              </a:rPr>
              <a:t>03.08.2021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№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-65" dirty="0">
                <a:latin typeface="Verdana"/>
                <a:cs typeface="Verdana"/>
              </a:rPr>
              <a:t>536)</a:t>
            </a:r>
            <a:endParaRPr sz="950">
              <a:latin typeface="Verdana"/>
              <a:cs typeface="Verdana"/>
            </a:endParaRPr>
          </a:p>
          <a:p>
            <a:pPr marL="7620" algn="ctr">
              <a:lnSpc>
                <a:spcPct val="100000"/>
              </a:lnSpc>
              <a:spcBef>
                <a:spcPts val="790"/>
              </a:spcBef>
            </a:pPr>
            <a:r>
              <a:rPr sz="1300" b="1" spc="40" dirty="0">
                <a:solidFill>
                  <a:srgbClr val="E74B36"/>
                </a:solidFill>
                <a:latin typeface="Tahoma"/>
                <a:cs typeface="Tahoma"/>
              </a:rPr>
              <a:t>Для</a:t>
            </a:r>
            <a:r>
              <a:rPr sz="1300" b="1" spc="-2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E74B36"/>
                </a:solidFill>
                <a:latin typeface="Tahoma"/>
                <a:cs typeface="Tahoma"/>
              </a:rPr>
              <a:t>развития</a:t>
            </a:r>
            <a:r>
              <a:rPr sz="1300" b="1" spc="-2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E74B36"/>
                </a:solidFill>
                <a:latin typeface="Tahoma"/>
                <a:cs typeface="Tahoma"/>
              </a:rPr>
              <a:t>личного</a:t>
            </a:r>
            <a:r>
              <a:rPr sz="1300" b="1" spc="-1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45" dirty="0">
                <a:solidFill>
                  <a:srgbClr val="E74B36"/>
                </a:solidFill>
                <a:latin typeface="Tahoma"/>
                <a:cs typeface="Tahoma"/>
              </a:rPr>
              <a:t>подсобного</a:t>
            </a:r>
            <a:r>
              <a:rPr sz="1300" b="1" spc="-2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E74B36"/>
                </a:solidFill>
                <a:latin typeface="Tahoma"/>
                <a:cs typeface="Tahoma"/>
              </a:rPr>
              <a:t>хозяйства:</a:t>
            </a:r>
            <a:endParaRPr sz="13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950" spc="40" dirty="0">
                <a:latin typeface="Verdana"/>
                <a:cs typeface="Verdana"/>
              </a:rPr>
              <a:t>Едино</a:t>
            </a:r>
            <a:r>
              <a:rPr sz="950" spc="35" dirty="0">
                <a:latin typeface="Verdana"/>
                <a:cs typeface="Verdana"/>
              </a:rPr>
              <a:t>р</a:t>
            </a:r>
            <a:r>
              <a:rPr sz="950" spc="-25" dirty="0">
                <a:latin typeface="Verdana"/>
                <a:cs typeface="Verdana"/>
              </a:rPr>
              <a:t>а</a:t>
            </a:r>
            <a:r>
              <a:rPr sz="950" spc="10" dirty="0">
                <a:latin typeface="Verdana"/>
                <a:cs typeface="Verdana"/>
              </a:rPr>
              <a:t>зовая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выплата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—</a:t>
            </a:r>
            <a:r>
              <a:rPr sz="950" spc="-95" dirty="0">
                <a:latin typeface="Verdana"/>
                <a:cs typeface="Verdana"/>
              </a:rPr>
              <a:t> </a:t>
            </a:r>
            <a:r>
              <a:rPr sz="950" b="1" spc="40" dirty="0">
                <a:latin typeface="Tahoma"/>
                <a:cs typeface="Tahoma"/>
              </a:rPr>
              <a:t>до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10" dirty="0">
                <a:latin typeface="Tahoma"/>
                <a:cs typeface="Tahoma"/>
              </a:rPr>
              <a:t>200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ты</a:t>
            </a:r>
            <a:r>
              <a:rPr sz="950" b="1" spc="5" dirty="0">
                <a:latin typeface="Tahoma"/>
                <a:cs typeface="Tahoma"/>
              </a:rPr>
              <a:t>с</a:t>
            </a:r>
            <a:r>
              <a:rPr sz="950" b="1" spc="15" dirty="0">
                <a:latin typeface="Tahoma"/>
                <a:cs typeface="Tahoma"/>
              </a:rPr>
              <a:t>яч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45" dirty="0">
                <a:latin typeface="Tahoma"/>
                <a:cs typeface="Tahoma"/>
              </a:rPr>
              <a:t>р</a:t>
            </a:r>
            <a:r>
              <a:rPr sz="950" b="1" spc="30" dirty="0">
                <a:latin typeface="Tahoma"/>
                <a:cs typeface="Tahoma"/>
              </a:rPr>
              <a:t>уб</a:t>
            </a:r>
            <a:r>
              <a:rPr sz="950" b="1" spc="35" dirty="0">
                <a:latin typeface="Tahoma"/>
                <a:cs typeface="Tahoma"/>
              </a:rPr>
              <a:t>лей</a:t>
            </a:r>
            <a:endParaRPr sz="9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950" spc="15" dirty="0">
                <a:latin typeface="Verdana"/>
                <a:cs typeface="Verdana"/>
              </a:rPr>
              <a:t>Оплата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обучения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навыкам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ведения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личного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подсобного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хозяйства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—</a:t>
            </a:r>
            <a:r>
              <a:rPr sz="950" spc="-114" dirty="0">
                <a:latin typeface="Verdana"/>
                <a:cs typeface="Verdana"/>
              </a:rPr>
              <a:t> </a:t>
            </a:r>
            <a:r>
              <a:rPr sz="950" b="1" spc="40" dirty="0">
                <a:latin typeface="Tahoma"/>
                <a:cs typeface="Tahoma"/>
              </a:rPr>
              <a:t>до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-5" dirty="0">
                <a:latin typeface="Tahoma"/>
                <a:cs typeface="Tahoma"/>
              </a:rPr>
              <a:t>30 </a:t>
            </a:r>
            <a:r>
              <a:rPr sz="950" b="1" spc="20" dirty="0">
                <a:latin typeface="Tahoma"/>
                <a:cs typeface="Tahoma"/>
              </a:rPr>
              <a:t>тысяч</a:t>
            </a:r>
            <a:r>
              <a:rPr sz="950" b="1" spc="-10" dirty="0">
                <a:latin typeface="Tahoma"/>
                <a:cs typeface="Tahoma"/>
              </a:rPr>
              <a:t> </a:t>
            </a:r>
            <a:r>
              <a:rPr sz="950" b="1" spc="35" dirty="0">
                <a:latin typeface="Tahoma"/>
                <a:cs typeface="Tahoma"/>
              </a:rPr>
              <a:t>рублей</a:t>
            </a:r>
            <a:endParaRPr sz="950">
              <a:latin typeface="Tahoma"/>
              <a:cs typeface="Tahoma"/>
            </a:endParaRPr>
          </a:p>
          <a:p>
            <a:pPr marL="12700" marR="15875" algn="just">
              <a:lnSpc>
                <a:spcPct val="100000"/>
              </a:lnSpc>
              <a:spcBef>
                <a:spcPts val="800"/>
              </a:spcBef>
            </a:pPr>
            <a:r>
              <a:rPr sz="950" b="1" spc="35" dirty="0">
                <a:latin typeface="Tahoma"/>
                <a:cs typeface="Tahoma"/>
              </a:rPr>
              <a:t>Целевое</a:t>
            </a:r>
            <a:r>
              <a:rPr sz="950" b="1" spc="-5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использование</a:t>
            </a:r>
            <a:r>
              <a:rPr sz="950" b="1" spc="-30" dirty="0">
                <a:latin typeface="Tahoma"/>
                <a:cs typeface="Tahoma"/>
              </a:rPr>
              <a:t> </a:t>
            </a:r>
            <a:r>
              <a:rPr sz="950" dirty="0">
                <a:latin typeface="Verdana"/>
                <a:cs typeface="Verdana"/>
              </a:rPr>
              <a:t>—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приобретение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земельного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-20" dirty="0">
                <a:latin typeface="Verdana"/>
                <a:cs typeface="Verdana"/>
              </a:rPr>
              <a:t>участка,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производственных,</a:t>
            </a:r>
            <a:r>
              <a:rPr sz="950" spc="-7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бытовых</a:t>
            </a:r>
            <a:r>
              <a:rPr sz="950" spc="-75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и </a:t>
            </a:r>
            <a:r>
              <a:rPr sz="950" spc="-32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иных </a:t>
            </a:r>
            <a:r>
              <a:rPr sz="950" spc="5" dirty="0">
                <a:latin typeface="Verdana"/>
                <a:cs typeface="Verdana"/>
              </a:rPr>
              <a:t>зданий, </a:t>
            </a:r>
            <a:r>
              <a:rPr sz="950" spc="35" dirty="0">
                <a:latin typeface="Verdana"/>
                <a:cs typeface="Verdana"/>
              </a:rPr>
              <a:t>строений </a:t>
            </a:r>
            <a:r>
              <a:rPr sz="950" spc="-5" dirty="0">
                <a:latin typeface="Verdana"/>
                <a:cs typeface="Verdana"/>
              </a:rPr>
              <a:t>(сооружений), </a:t>
            </a:r>
            <a:r>
              <a:rPr sz="950" spc="15" dirty="0">
                <a:latin typeface="Verdana"/>
                <a:cs typeface="Verdana"/>
              </a:rPr>
              <a:t>в </a:t>
            </a:r>
            <a:r>
              <a:rPr sz="950" spc="30" dirty="0">
                <a:latin typeface="Verdana"/>
                <a:cs typeface="Verdana"/>
              </a:rPr>
              <a:t>том </a:t>
            </a:r>
            <a:r>
              <a:rPr sz="950" spc="20" dirty="0">
                <a:latin typeface="Verdana"/>
                <a:cs typeface="Verdana"/>
              </a:rPr>
              <a:t>числе </a:t>
            </a:r>
            <a:r>
              <a:rPr sz="950" dirty="0">
                <a:latin typeface="Verdana"/>
                <a:cs typeface="Verdana"/>
              </a:rPr>
              <a:t>теплиц, </a:t>
            </a:r>
            <a:r>
              <a:rPr sz="950" spc="-15" dirty="0">
                <a:latin typeface="Verdana"/>
                <a:cs typeface="Verdana"/>
              </a:rPr>
              <a:t>а </a:t>
            </a:r>
            <a:r>
              <a:rPr sz="950" spc="10" dirty="0">
                <a:latin typeface="Verdana"/>
                <a:cs typeface="Verdana"/>
              </a:rPr>
              <a:t>также сельскохозяйственных </a:t>
            </a:r>
            <a:r>
              <a:rPr sz="950" spc="15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животных,</a:t>
            </a:r>
            <a:r>
              <a:rPr sz="950" spc="5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пчел</a:t>
            </a:r>
            <a:r>
              <a:rPr sz="950" spc="25" dirty="0">
                <a:latin typeface="Verdana"/>
                <a:cs typeface="Verdana"/>
              </a:rPr>
              <a:t> </a:t>
            </a:r>
            <a:r>
              <a:rPr sz="950" spc="50" dirty="0">
                <a:latin typeface="Verdana"/>
                <a:cs typeface="Verdana"/>
              </a:rPr>
              <a:t>и</a:t>
            </a:r>
            <a:r>
              <a:rPr sz="950" spc="55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птиц,</a:t>
            </a:r>
            <a:r>
              <a:rPr sz="95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сельскохозяйственной</a:t>
            </a:r>
            <a:r>
              <a:rPr sz="950" spc="20" dirty="0">
                <a:latin typeface="Verdana"/>
                <a:cs typeface="Verdana"/>
              </a:rPr>
              <a:t> </a:t>
            </a:r>
            <a:r>
              <a:rPr sz="950" spc="-10" dirty="0">
                <a:latin typeface="Verdana"/>
                <a:cs typeface="Verdana"/>
              </a:rPr>
              <a:t>техники,</a:t>
            </a:r>
            <a:r>
              <a:rPr sz="950" spc="-5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инвентаря,</a:t>
            </a:r>
            <a:r>
              <a:rPr sz="950" spc="34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оборудования, </a:t>
            </a:r>
            <a:r>
              <a:rPr sz="950" spc="15" dirty="0">
                <a:latin typeface="Verdana"/>
                <a:cs typeface="Verdana"/>
              </a:rPr>
              <a:t> транспортных</a:t>
            </a:r>
            <a:r>
              <a:rPr sz="950" spc="2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средств</a:t>
            </a:r>
            <a:r>
              <a:rPr sz="950" spc="30" dirty="0">
                <a:latin typeface="Verdana"/>
                <a:cs typeface="Verdana"/>
              </a:rPr>
              <a:t> </a:t>
            </a:r>
            <a:r>
              <a:rPr sz="950" spc="-70" dirty="0">
                <a:latin typeface="Verdana"/>
                <a:cs typeface="Verdana"/>
              </a:rPr>
              <a:t>(ст.</a:t>
            </a:r>
            <a:r>
              <a:rPr sz="950" spc="-65" dirty="0">
                <a:latin typeface="Verdana"/>
                <a:cs typeface="Verdana"/>
              </a:rPr>
              <a:t> </a:t>
            </a:r>
            <a:r>
              <a:rPr sz="950" spc="-20" dirty="0">
                <a:latin typeface="Verdana"/>
                <a:cs typeface="Verdana"/>
              </a:rPr>
              <a:t>6</a:t>
            </a:r>
            <a:r>
              <a:rPr sz="950" spc="-1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Федерального</a:t>
            </a:r>
            <a:r>
              <a:rPr sz="950" spc="35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закона</a:t>
            </a:r>
            <a:r>
              <a:rPr sz="950" spc="1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от</a:t>
            </a:r>
            <a:r>
              <a:rPr sz="950" spc="5" dirty="0">
                <a:latin typeface="Verdana"/>
                <a:cs typeface="Verdana"/>
              </a:rPr>
              <a:t> </a:t>
            </a:r>
            <a:r>
              <a:rPr sz="950" spc="-50" dirty="0">
                <a:latin typeface="Verdana"/>
                <a:cs typeface="Verdana"/>
              </a:rPr>
              <a:t>07.07.2003</a:t>
            </a:r>
            <a:r>
              <a:rPr sz="950" spc="-4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№</a:t>
            </a:r>
            <a:r>
              <a:rPr sz="950" spc="35" dirty="0">
                <a:latin typeface="Verdana"/>
                <a:cs typeface="Verdana"/>
              </a:rPr>
              <a:t> </a:t>
            </a:r>
            <a:r>
              <a:rPr sz="950" spc="-90" dirty="0">
                <a:latin typeface="Verdana"/>
                <a:cs typeface="Verdana"/>
              </a:rPr>
              <a:t>112-ФЗ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-40" dirty="0">
                <a:latin typeface="Verdana"/>
                <a:cs typeface="Verdana"/>
              </a:rPr>
              <a:t>«О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личном </a:t>
            </a:r>
            <a:r>
              <a:rPr sz="950" spc="45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подсобном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-15" dirty="0">
                <a:latin typeface="Verdana"/>
                <a:cs typeface="Verdana"/>
              </a:rPr>
              <a:t>хозяйстве»)</a:t>
            </a:r>
            <a:endParaRPr sz="950">
              <a:latin typeface="Verdana"/>
              <a:cs typeface="Verdana"/>
            </a:endParaRPr>
          </a:p>
          <a:p>
            <a:pPr marL="7620" algn="ctr">
              <a:lnSpc>
                <a:spcPct val="100000"/>
              </a:lnSpc>
              <a:spcBef>
                <a:spcPts val="790"/>
              </a:spcBef>
            </a:pPr>
            <a:r>
              <a:rPr sz="1300" b="1" spc="50" dirty="0">
                <a:solidFill>
                  <a:srgbClr val="E74B36"/>
                </a:solidFill>
                <a:latin typeface="Tahoma"/>
                <a:cs typeface="Tahoma"/>
              </a:rPr>
              <a:t>Требований</a:t>
            </a:r>
            <a:r>
              <a:rPr sz="130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E74B36"/>
                </a:solidFill>
                <a:latin typeface="Tahoma"/>
                <a:cs typeface="Tahoma"/>
              </a:rPr>
              <a:t>для</a:t>
            </a:r>
            <a:r>
              <a:rPr sz="130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E74B36"/>
                </a:solidFill>
                <a:latin typeface="Tahoma"/>
                <a:cs typeface="Tahoma"/>
              </a:rPr>
              <a:t>заключения</a:t>
            </a:r>
            <a:r>
              <a:rPr sz="130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E74B36"/>
                </a:solidFill>
                <a:latin typeface="Tahoma"/>
                <a:cs typeface="Tahoma"/>
              </a:rPr>
              <a:t>соцконтракта</a:t>
            </a:r>
            <a:r>
              <a:rPr sz="130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60" dirty="0">
                <a:solidFill>
                  <a:srgbClr val="E74B36"/>
                </a:solidFill>
                <a:latin typeface="Tahoma"/>
                <a:cs typeface="Tahoma"/>
              </a:rPr>
              <a:t>не</a:t>
            </a:r>
            <a:r>
              <a:rPr sz="1300" b="1" spc="-10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E74B36"/>
                </a:solidFill>
                <a:latin typeface="Tahoma"/>
                <a:cs typeface="Tahoma"/>
              </a:rPr>
              <a:t>так</a:t>
            </a:r>
            <a:r>
              <a:rPr sz="1300" b="1" spc="-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E74B36"/>
                </a:solidFill>
                <a:latin typeface="Tahoma"/>
                <a:cs typeface="Tahoma"/>
              </a:rPr>
              <a:t>много:</a:t>
            </a:r>
            <a:endParaRPr sz="1300">
              <a:latin typeface="Tahoma"/>
              <a:cs typeface="Tahoma"/>
            </a:endParaRPr>
          </a:p>
          <a:p>
            <a:pPr marL="12700" marR="45085" algn="just">
              <a:lnSpc>
                <a:spcPct val="100000"/>
              </a:lnSpc>
              <a:spcBef>
                <a:spcPts val="670"/>
              </a:spcBef>
            </a:pPr>
            <a:r>
              <a:rPr sz="950" spc="5" dirty="0">
                <a:latin typeface="Verdana"/>
                <a:cs typeface="Verdana"/>
              </a:rPr>
              <a:t>За</a:t>
            </a:r>
            <a:r>
              <a:rPr sz="950" spc="1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последние</a:t>
            </a:r>
            <a:r>
              <a:rPr sz="950" spc="35" dirty="0">
                <a:latin typeface="Verdana"/>
                <a:cs typeface="Verdana"/>
              </a:rPr>
              <a:t> </a:t>
            </a:r>
            <a:r>
              <a:rPr sz="950" spc="-65" dirty="0">
                <a:latin typeface="Verdana"/>
                <a:cs typeface="Verdana"/>
              </a:rPr>
              <a:t>3</a:t>
            </a:r>
            <a:r>
              <a:rPr sz="950" spc="-6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месяца</a:t>
            </a:r>
            <a:r>
              <a:rPr sz="950" spc="35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размер</a:t>
            </a:r>
            <a:r>
              <a:rPr sz="950" spc="45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Ваших</a:t>
            </a:r>
            <a:r>
              <a:rPr sz="950" spc="2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официальных</a:t>
            </a:r>
            <a:r>
              <a:rPr sz="950" spc="15" dirty="0">
                <a:latin typeface="Verdana"/>
                <a:cs typeface="Verdana"/>
              </a:rPr>
              <a:t> </a:t>
            </a:r>
            <a:r>
              <a:rPr sz="950" b="1" spc="20" dirty="0">
                <a:latin typeface="Tahoma"/>
                <a:cs typeface="Tahoma"/>
              </a:rPr>
              <a:t>доходов</a:t>
            </a:r>
            <a:r>
              <a:rPr sz="950" b="1" spc="25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меньше</a:t>
            </a:r>
            <a:r>
              <a:rPr sz="950" b="1" spc="45" dirty="0">
                <a:latin typeface="Tahoma"/>
                <a:cs typeface="Tahoma"/>
              </a:rPr>
              <a:t> </a:t>
            </a:r>
            <a:r>
              <a:rPr sz="950" b="1" spc="25" dirty="0">
                <a:latin typeface="Tahoma"/>
                <a:cs typeface="Tahoma"/>
              </a:rPr>
              <a:t>прожиточного </a:t>
            </a:r>
            <a:r>
              <a:rPr sz="950" b="1" spc="30" dirty="0">
                <a:latin typeface="Tahoma"/>
                <a:cs typeface="Tahoma"/>
              </a:rPr>
              <a:t> минимума,</a:t>
            </a:r>
            <a:r>
              <a:rPr sz="950" b="1" spc="-30" dirty="0">
                <a:latin typeface="Tahoma"/>
                <a:cs typeface="Tahoma"/>
              </a:rPr>
              <a:t> </a:t>
            </a:r>
            <a:r>
              <a:rPr sz="950" spc="15" dirty="0">
                <a:latin typeface="Verdana"/>
                <a:cs typeface="Verdana"/>
              </a:rPr>
              <a:t>установленного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регионе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проживания</a:t>
            </a:r>
            <a:endParaRPr sz="9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800"/>
              </a:spcBef>
              <a:tabLst>
                <a:tab pos="6000750" algn="l"/>
              </a:tabLst>
            </a:pPr>
            <a:r>
              <a:rPr sz="950" spc="20" dirty="0">
                <a:latin typeface="Verdana"/>
                <a:cs typeface="Verdana"/>
              </a:rPr>
              <a:t>Е</a:t>
            </a:r>
            <a:r>
              <a:rPr sz="950" spc="25" dirty="0">
                <a:latin typeface="Verdana"/>
                <a:cs typeface="Verdana"/>
              </a:rPr>
              <a:t>с</a:t>
            </a:r>
            <a:r>
              <a:rPr sz="950" dirty="0">
                <a:latin typeface="Verdana"/>
                <a:cs typeface="Verdana"/>
              </a:rPr>
              <a:t>ть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b="1" spc="45" dirty="0">
                <a:latin typeface="Tahoma"/>
                <a:cs typeface="Tahoma"/>
              </a:rPr>
              <a:t>б</a:t>
            </a:r>
            <a:r>
              <a:rPr sz="950" b="1" spc="40" dirty="0">
                <a:latin typeface="Tahoma"/>
                <a:cs typeface="Tahoma"/>
              </a:rPr>
              <a:t>и</a:t>
            </a:r>
            <a:r>
              <a:rPr sz="950" b="1" spc="45" dirty="0">
                <a:latin typeface="Tahoma"/>
                <a:cs typeface="Tahoma"/>
              </a:rPr>
              <a:t>зне</a:t>
            </a:r>
            <a:r>
              <a:rPr sz="950" b="1" spc="20" dirty="0">
                <a:latin typeface="Tahoma"/>
                <a:cs typeface="Tahoma"/>
              </a:rPr>
              <a:t>с</a:t>
            </a:r>
            <a:r>
              <a:rPr sz="950" b="1" spc="10" dirty="0">
                <a:latin typeface="Tahoma"/>
                <a:cs typeface="Tahoma"/>
              </a:rPr>
              <a:t>-план</a:t>
            </a:r>
            <a:r>
              <a:rPr sz="950" b="1" spc="-30" dirty="0">
                <a:latin typeface="Tahoma"/>
                <a:cs typeface="Tahoma"/>
              </a:rPr>
              <a:t> </a:t>
            </a:r>
            <a:r>
              <a:rPr sz="950" spc="-20" dirty="0">
                <a:latin typeface="Verdana"/>
                <a:cs typeface="Verdana"/>
              </a:rPr>
              <a:t>(е</a:t>
            </a:r>
            <a:r>
              <a:rPr sz="950" spc="-40" dirty="0">
                <a:latin typeface="Verdana"/>
                <a:cs typeface="Verdana"/>
              </a:rPr>
              <a:t>с</a:t>
            </a:r>
            <a:r>
              <a:rPr sz="950" spc="35" dirty="0">
                <a:latin typeface="Verdana"/>
                <a:cs typeface="Verdana"/>
              </a:rPr>
              <a:t>ли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е</a:t>
            </a:r>
            <a:r>
              <a:rPr sz="950" spc="-5" dirty="0">
                <a:latin typeface="Verdana"/>
                <a:cs typeface="Verdana"/>
              </a:rPr>
              <a:t>г</a:t>
            </a:r>
            <a:r>
              <a:rPr sz="950" spc="30" dirty="0">
                <a:latin typeface="Verdana"/>
                <a:cs typeface="Verdana"/>
              </a:rPr>
              <a:t>о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н</a:t>
            </a:r>
            <a:r>
              <a:rPr sz="950" spc="5" dirty="0">
                <a:latin typeface="Verdana"/>
                <a:cs typeface="Verdana"/>
              </a:rPr>
              <a:t>е</a:t>
            </a:r>
            <a:r>
              <a:rPr sz="950" spc="-55" dirty="0">
                <a:latin typeface="Verdana"/>
                <a:cs typeface="Verdana"/>
              </a:rPr>
              <a:t>т</a:t>
            </a:r>
            <a:r>
              <a:rPr sz="950" spc="-130" dirty="0">
                <a:latin typeface="Verdana"/>
                <a:cs typeface="Verdana"/>
              </a:rPr>
              <a:t>,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в</a:t>
            </a:r>
            <a:r>
              <a:rPr sz="950" spc="15" dirty="0">
                <a:latin typeface="Verdana"/>
                <a:cs typeface="Verdana"/>
              </a:rPr>
              <a:t>о</a:t>
            </a:r>
            <a:r>
              <a:rPr sz="950" spc="45" dirty="0">
                <a:latin typeface="Verdana"/>
                <a:cs typeface="Verdana"/>
              </a:rPr>
              <a:t>зм</a:t>
            </a:r>
            <a:r>
              <a:rPr sz="950" spc="25" dirty="0">
                <a:latin typeface="Verdana"/>
                <a:cs typeface="Verdana"/>
              </a:rPr>
              <a:t>о</a:t>
            </a:r>
            <a:r>
              <a:rPr sz="950" spc="40" dirty="0">
                <a:latin typeface="Verdana"/>
                <a:cs typeface="Verdana"/>
              </a:rPr>
              <a:t>жно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об</a:t>
            </a:r>
            <a:r>
              <a:rPr sz="950" spc="40" dirty="0">
                <a:latin typeface="Verdana"/>
                <a:cs typeface="Verdana"/>
              </a:rPr>
              <a:t>р</a:t>
            </a:r>
            <a:r>
              <a:rPr sz="950" spc="10" dirty="0">
                <a:latin typeface="Verdana"/>
                <a:cs typeface="Verdana"/>
              </a:rPr>
              <a:t>атить</a:t>
            </a:r>
            <a:r>
              <a:rPr sz="950" spc="-10" dirty="0">
                <a:latin typeface="Verdana"/>
                <a:cs typeface="Verdana"/>
              </a:rPr>
              <a:t>с</a:t>
            </a:r>
            <a:r>
              <a:rPr sz="950" spc="10" dirty="0">
                <a:latin typeface="Verdana"/>
                <a:cs typeface="Verdana"/>
              </a:rPr>
              <a:t>я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за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40" dirty="0">
                <a:latin typeface="Verdana"/>
                <a:cs typeface="Verdana"/>
              </a:rPr>
              <a:t>помощью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в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с</a:t>
            </a:r>
            <a:r>
              <a:rPr sz="950" spc="35" dirty="0">
                <a:latin typeface="Verdana"/>
                <a:cs typeface="Verdana"/>
              </a:rPr>
              <a:t>о</a:t>
            </a:r>
            <a:r>
              <a:rPr sz="950" spc="20" dirty="0">
                <a:latin typeface="Verdana"/>
                <a:cs typeface="Verdana"/>
              </a:rPr>
              <a:t>ставлении</a:t>
            </a:r>
            <a:r>
              <a:rPr sz="950" dirty="0">
                <a:latin typeface="Verdana"/>
                <a:cs typeface="Verdana"/>
              </a:rPr>
              <a:t>	к  </a:t>
            </a:r>
            <a:r>
              <a:rPr sz="950" spc="30" dirty="0">
                <a:latin typeface="Verdana"/>
                <a:cs typeface="Verdana"/>
              </a:rPr>
              <a:t>специалистам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Центра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«Мой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бизнес»)</a:t>
            </a:r>
            <a:endParaRPr sz="9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950" spc="15" dirty="0">
                <a:latin typeface="Verdana"/>
                <a:cs typeface="Verdana"/>
              </a:rPr>
              <a:t>С </a:t>
            </a:r>
            <a:r>
              <a:rPr sz="950" spc="140" dirty="0">
                <a:latin typeface="Verdana"/>
                <a:cs typeface="Verdana"/>
              </a:rPr>
              <a:t> </a:t>
            </a:r>
            <a:r>
              <a:rPr sz="950" spc="-85" dirty="0">
                <a:latin typeface="Verdana"/>
                <a:cs typeface="Verdana"/>
              </a:rPr>
              <a:t>2021</a:t>
            </a:r>
            <a:r>
              <a:rPr sz="950" spc="495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года </a:t>
            </a:r>
            <a:r>
              <a:rPr sz="950" spc="15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государственная </a:t>
            </a:r>
            <a:r>
              <a:rPr sz="950" spc="140" dirty="0">
                <a:latin typeface="Verdana"/>
                <a:cs typeface="Verdana"/>
              </a:rPr>
              <a:t> </a:t>
            </a:r>
            <a:r>
              <a:rPr sz="950" spc="25" dirty="0">
                <a:latin typeface="Verdana"/>
                <a:cs typeface="Verdana"/>
              </a:rPr>
              <a:t>поддержка </a:t>
            </a:r>
            <a:r>
              <a:rPr sz="950" spc="135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на </a:t>
            </a:r>
            <a:r>
              <a:rPr sz="950" spc="14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основании </a:t>
            </a:r>
            <a:r>
              <a:rPr sz="950" spc="125" dirty="0">
                <a:latin typeface="Verdana"/>
                <a:cs typeface="Verdana"/>
              </a:rPr>
              <a:t> </a:t>
            </a:r>
            <a:r>
              <a:rPr sz="950" spc="20" dirty="0">
                <a:latin typeface="Verdana"/>
                <a:cs typeface="Verdana"/>
              </a:rPr>
              <a:t>социального </a:t>
            </a:r>
            <a:r>
              <a:rPr sz="950" spc="140" dirty="0">
                <a:latin typeface="Verdana"/>
                <a:cs typeface="Verdana"/>
              </a:rPr>
              <a:t> </a:t>
            </a:r>
            <a:r>
              <a:rPr sz="950" spc="5" dirty="0">
                <a:latin typeface="Verdana"/>
                <a:cs typeface="Verdana"/>
              </a:rPr>
              <a:t>контракта </a:t>
            </a:r>
            <a:r>
              <a:rPr sz="950" spc="155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стала</a:t>
            </a:r>
            <a:endParaRPr sz="9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950" b="1" spc="30" dirty="0">
                <a:latin typeface="Tahoma"/>
                <a:cs typeface="Tahoma"/>
              </a:rPr>
              <a:t>доступна</a:t>
            </a:r>
            <a:r>
              <a:rPr sz="950" b="1" spc="-20" dirty="0">
                <a:latin typeface="Tahoma"/>
                <a:cs typeface="Tahoma"/>
              </a:rPr>
              <a:t> </a:t>
            </a:r>
            <a:r>
              <a:rPr sz="950" b="1" spc="20" dirty="0">
                <a:latin typeface="Tahoma"/>
                <a:cs typeface="Tahoma"/>
              </a:rPr>
              <a:t>на</a:t>
            </a:r>
            <a:r>
              <a:rPr sz="950" b="1" spc="-15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всей</a:t>
            </a:r>
            <a:r>
              <a:rPr sz="950" b="1" spc="-20" dirty="0">
                <a:latin typeface="Tahoma"/>
                <a:cs typeface="Tahoma"/>
              </a:rPr>
              <a:t> </a:t>
            </a:r>
            <a:r>
              <a:rPr sz="950" b="1" spc="40" dirty="0">
                <a:latin typeface="Tahoma"/>
                <a:cs typeface="Tahoma"/>
              </a:rPr>
              <a:t>территории</a:t>
            </a:r>
            <a:r>
              <a:rPr sz="950" b="1" spc="-15" dirty="0">
                <a:latin typeface="Tahoma"/>
                <a:cs typeface="Tahoma"/>
              </a:rPr>
              <a:t> </a:t>
            </a:r>
            <a:r>
              <a:rPr sz="950" b="1" spc="30" dirty="0">
                <a:latin typeface="Tahoma"/>
                <a:cs typeface="Tahoma"/>
              </a:rPr>
              <a:t>страны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9025" y="877775"/>
            <a:ext cx="2985135" cy="360045"/>
          </a:xfrm>
          <a:prstGeom prst="rect">
            <a:avLst/>
          </a:prstGeom>
          <a:solidFill>
            <a:srgbClr val="E74B36"/>
          </a:solidFill>
        </p:spPr>
        <p:txBody>
          <a:bodyPr vert="horz" wrap="square" lIns="0" tIns="37465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295"/>
              </a:spcBef>
            </a:pPr>
            <a:r>
              <a:rPr sz="1750" b="1" spc="40" dirty="0">
                <a:solidFill>
                  <a:srgbClr val="FFFFFF"/>
                </a:solidFill>
                <a:latin typeface="Tahoma"/>
                <a:cs typeface="Tahoma"/>
              </a:rPr>
              <a:t>Социальный</a:t>
            </a:r>
            <a:r>
              <a:rPr sz="17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Tahoma"/>
                <a:cs typeface="Tahoma"/>
              </a:rPr>
              <a:t>контракт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922" y="7536097"/>
            <a:ext cx="788136" cy="7881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72875" y="8462299"/>
            <a:ext cx="4433570" cy="373380"/>
            <a:chOff x="1372875" y="8462299"/>
            <a:chExt cx="4433570" cy="373380"/>
          </a:xfrm>
        </p:grpSpPr>
        <p:sp>
          <p:nvSpPr>
            <p:cNvPr id="6" name="object 6"/>
            <p:cNvSpPr/>
            <p:nvPr/>
          </p:nvSpPr>
          <p:spPr>
            <a:xfrm>
              <a:off x="1372875" y="8462299"/>
              <a:ext cx="4345940" cy="291465"/>
            </a:xfrm>
            <a:custGeom>
              <a:avLst/>
              <a:gdLst/>
              <a:ahLst/>
              <a:cxnLst/>
              <a:rect l="l" t="t" r="r" b="b"/>
              <a:pathLst>
                <a:path w="4345940" h="291465">
                  <a:moveTo>
                    <a:pt x="4278824" y="291299"/>
                  </a:moveTo>
                  <a:lnTo>
                    <a:pt x="66675" y="291299"/>
                  </a:lnTo>
                  <a:lnTo>
                    <a:pt x="40722" y="286060"/>
                  </a:lnTo>
                  <a:lnTo>
                    <a:pt x="19528" y="271771"/>
                  </a:lnTo>
                  <a:lnTo>
                    <a:pt x="5239" y="250577"/>
                  </a:lnTo>
                  <a:lnTo>
                    <a:pt x="0" y="224624"/>
                  </a:lnTo>
                  <a:lnTo>
                    <a:pt x="0" y="66675"/>
                  </a:lnTo>
                  <a:lnTo>
                    <a:pt x="5239" y="40722"/>
                  </a:lnTo>
                  <a:lnTo>
                    <a:pt x="19528" y="19528"/>
                  </a:lnTo>
                  <a:lnTo>
                    <a:pt x="40722" y="5239"/>
                  </a:lnTo>
                  <a:lnTo>
                    <a:pt x="66675" y="0"/>
                  </a:lnTo>
                  <a:lnTo>
                    <a:pt x="4278824" y="0"/>
                  </a:lnTo>
                  <a:lnTo>
                    <a:pt x="4315816" y="11202"/>
                  </a:lnTo>
                  <a:lnTo>
                    <a:pt x="4340424" y="41159"/>
                  </a:lnTo>
                  <a:lnTo>
                    <a:pt x="4345499" y="66675"/>
                  </a:lnTo>
                  <a:lnTo>
                    <a:pt x="4345499" y="224624"/>
                  </a:lnTo>
                  <a:lnTo>
                    <a:pt x="4340260" y="250577"/>
                  </a:lnTo>
                  <a:lnTo>
                    <a:pt x="4325971" y="271771"/>
                  </a:lnTo>
                  <a:lnTo>
                    <a:pt x="4304777" y="286060"/>
                  </a:lnTo>
                  <a:lnTo>
                    <a:pt x="4278824" y="291299"/>
                  </a:lnTo>
                  <a:close/>
                </a:path>
              </a:pathLst>
            </a:custGeom>
            <a:solidFill>
              <a:srgbClr val="F4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0987" y="8667875"/>
              <a:ext cx="145124" cy="1674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75326" y="8513970"/>
            <a:ext cx="414337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u="sng" spc="1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4"/>
              </a:rPr>
              <a:t>mintrud.gov.ru/vozmozhnosti/maloobespechennym-grazhdam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b="1" spc="15" dirty="0">
                <a:solidFill>
                  <a:srgbClr val="E74B36"/>
                </a:solidFill>
                <a:latin typeface="Tahoma"/>
                <a:cs typeface="Tahoma"/>
              </a:rPr>
              <a:t>Куда</a:t>
            </a:r>
            <a:r>
              <a:rPr sz="1050" b="1" spc="-55" dirty="0">
                <a:solidFill>
                  <a:srgbClr val="E74B36"/>
                </a:solidFill>
                <a:latin typeface="Tahoma"/>
                <a:cs typeface="Tahoma"/>
              </a:rPr>
              <a:t> </a:t>
            </a:r>
            <a:r>
              <a:rPr sz="1050" b="1" spc="35" dirty="0">
                <a:solidFill>
                  <a:srgbClr val="E74B36"/>
                </a:solidFill>
                <a:latin typeface="Tahoma"/>
                <a:cs typeface="Tahoma"/>
              </a:rPr>
              <a:t>обратиться?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67200" y="9567850"/>
            <a:ext cx="1451610" cy="291465"/>
          </a:xfrm>
          <a:custGeom>
            <a:avLst/>
            <a:gdLst/>
            <a:ahLst/>
            <a:cxnLst/>
            <a:rect l="l" t="t" r="r" b="b"/>
            <a:pathLst>
              <a:path w="1451610" h="291465">
                <a:moveTo>
                  <a:pt x="13844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1384424" y="0"/>
                </a:lnTo>
                <a:lnTo>
                  <a:pt x="1421416" y="11202"/>
                </a:lnTo>
                <a:lnTo>
                  <a:pt x="1446024" y="41159"/>
                </a:lnTo>
                <a:lnTo>
                  <a:pt x="1451099" y="66675"/>
                </a:lnTo>
                <a:lnTo>
                  <a:pt x="1451099" y="224624"/>
                </a:lnTo>
                <a:lnTo>
                  <a:pt x="1445860" y="250577"/>
                </a:lnTo>
                <a:lnTo>
                  <a:pt x="1431571" y="271771"/>
                </a:lnTo>
                <a:lnTo>
                  <a:pt x="1410377" y="286060"/>
                </a:lnTo>
                <a:lnTo>
                  <a:pt x="13844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783" y="9619520"/>
            <a:ext cx="10947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-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5"/>
              </a:rPr>
              <a:t>trudvsem.ru/czn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1000" y="9771501"/>
            <a:ext cx="145124" cy="167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5625" y="9251750"/>
            <a:ext cx="748799" cy="7487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43374" y="9306399"/>
            <a:ext cx="1410335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845">
              <a:lnSpc>
                <a:spcPct val="100000"/>
              </a:lnSpc>
              <a:spcBef>
                <a:spcPts val="100"/>
              </a:spcBef>
              <a:buFont typeface="Tahoma"/>
              <a:buAutoNum type="arabicPeriod"/>
              <a:tabLst>
                <a:tab pos="205740" algn="l"/>
              </a:tabLst>
            </a:pPr>
            <a:r>
              <a:rPr sz="950" spc="20" dirty="0">
                <a:latin typeface="Verdana"/>
                <a:cs typeface="Verdana"/>
              </a:rPr>
              <a:t>Портал </a:t>
            </a:r>
            <a:r>
              <a:rPr sz="950" spc="25" dirty="0">
                <a:latin typeface="Verdana"/>
                <a:cs typeface="Verdana"/>
              </a:rPr>
              <a:t> </a:t>
            </a:r>
            <a:r>
              <a:rPr sz="950" spc="-10" dirty="0">
                <a:latin typeface="Verdana"/>
                <a:cs typeface="Verdana"/>
              </a:rPr>
              <a:t>г</a:t>
            </a:r>
            <a:r>
              <a:rPr sz="950" spc="35" dirty="0">
                <a:latin typeface="Verdana"/>
                <a:cs typeface="Verdana"/>
              </a:rPr>
              <a:t>о</a:t>
            </a:r>
            <a:r>
              <a:rPr sz="950" spc="20" dirty="0">
                <a:latin typeface="Verdana"/>
                <a:cs typeface="Verdana"/>
              </a:rPr>
              <a:t>с</a:t>
            </a:r>
            <a:r>
              <a:rPr sz="950" spc="-50" dirty="0">
                <a:latin typeface="Verdana"/>
                <a:cs typeface="Verdana"/>
              </a:rPr>
              <a:t>у</a:t>
            </a:r>
            <a:r>
              <a:rPr sz="950" spc="30" dirty="0">
                <a:latin typeface="Verdana"/>
                <a:cs typeface="Verdana"/>
              </a:rPr>
              <a:t>дар</a:t>
            </a:r>
            <a:r>
              <a:rPr sz="950" spc="15" dirty="0">
                <a:latin typeface="Verdana"/>
                <a:cs typeface="Verdana"/>
              </a:rPr>
              <a:t>с</a:t>
            </a:r>
            <a:r>
              <a:rPr sz="950" spc="10" dirty="0">
                <a:latin typeface="Verdana"/>
                <a:cs typeface="Verdana"/>
              </a:rPr>
              <a:t>твенных  </a:t>
            </a:r>
            <a:r>
              <a:rPr sz="950" spc="-5" dirty="0">
                <a:latin typeface="Verdana"/>
                <a:cs typeface="Verdana"/>
              </a:rPr>
              <a:t>услуг</a:t>
            </a:r>
            <a:endParaRPr sz="950">
              <a:latin typeface="Verdana"/>
              <a:cs typeface="Verdana"/>
            </a:endParaRPr>
          </a:p>
          <a:p>
            <a:pPr marL="229870" indent="-217804">
              <a:lnSpc>
                <a:spcPct val="100000"/>
              </a:lnSpc>
              <a:spcBef>
                <a:spcPts val="800"/>
              </a:spcBef>
              <a:buFont typeface="Tahoma"/>
              <a:buAutoNum type="arabicPeriod"/>
              <a:tabLst>
                <a:tab pos="230504" algn="l"/>
              </a:tabLst>
            </a:pPr>
            <a:r>
              <a:rPr sz="950" spc="45" dirty="0">
                <a:latin typeface="Verdana"/>
                <a:cs typeface="Verdana"/>
              </a:rPr>
              <a:t>Ц</a:t>
            </a:r>
            <a:r>
              <a:rPr sz="950" spc="25" dirty="0">
                <a:latin typeface="Verdana"/>
                <a:cs typeface="Verdana"/>
              </a:rPr>
              <a:t>ентры</a:t>
            </a:r>
            <a:r>
              <a:rPr sz="950" spc="-8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заня</a:t>
            </a:r>
            <a:r>
              <a:rPr sz="950" spc="-15" dirty="0">
                <a:latin typeface="Verdana"/>
                <a:cs typeface="Verdana"/>
              </a:rPr>
              <a:t>т</a:t>
            </a:r>
            <a:r>
              <a:rPr sz="950" spc="35" dirty="0">
                <a:latin typeface="Verdana"/>
                <a:cs typeface="Verdana"/>
              </a:rPr>
              <a:t>о</a:t>
            </a:r>
            <a:r>
              <a:rPr sz="950" spc="20" dirty="0">
                <a:latin typeface="Verdana"/>
                <a:cs typeface="Verdana"/>
              </a:rPr>
              <a:t>сти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7133625"/>
            <a:ext cx="92399" cy="923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6742900"/>
            <a:ext cx="92399" cy="923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24" y="6343799"/>
            <a:ext cx="92399" cy="923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24" y="5241799"/>
            <a:ext cx="92399" cy="923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24" y="4993799"/>
            <a:ext cx="92399" cy="923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24" y="4750124"/>
            <a:ext cx="92399" cy="923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12" y="3787924"/>
            <a:ext cx="92399" cy="923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12" y="3397200"/>
            <a:ext cx="92399" cy="923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12" y="3151349"/>
            <a:ext cx="92399" cy="923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12" y="2446399"/>
            <a:ext cx="92399" cy="923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712" y="1905874"/>
            <a:ext cx="92399" cy="92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1725" y="0"/>
            <a:ext cx="5184775" cy="10680700"/>
            <a:chOff x="2371725" y="0"/>
            <a:chExt cx="5184775" cy="1068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2100" y="0"/>
              <a:ext cx="664399" cy="10680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8400" y="5963625"/>
              <a:ext cx="5018099" cy="47170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657" y="4194671"/>
              <a:ext cx="1017760" cy="10177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6908" y="4197877"/>
              <a:ext cx="1018514" cy="10185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71725" y="5470649"/>
              <a:ext cx="2352675" cy="291465"/>
            </a:xfrm>
            <a:custGeom>
              <a:avLst/>
              <a:gdLst/>
              <a:ahLst/>
              <a:cxnLst/>
              <a:rect l="l" t="t" r="r" b="b"/>
              <a:pathLst>
                <a:path w="2352675" h="291464">
                  <a:moveTo>
                    <a:pt x="2285924" y="291299"/>
                  </a:moveTo>
                  <a:lnTo>
                    <a:pt x="66675" y="291299"/>
                  </a:lnTo>
                  <a:lnTo>
                    <a:pt x="40722" y="286060"/>
                  </a:lnTo>
                  <a:lnTo>
                    <a:pt x="19528" y="271771"/>
                  </a:lnTo>
                  <a:lnTo>
                    <a:pt x="5239" y="250577"/>
                  </a:lnTo>
                  <a:lnTo>
                    <a:pt x="0" y="224624"/>
                  </a:lnTo>
                  <a:lnTo>
                    <a:pt x="0" y="66675"/>
                  </a:lnTo>
                  <a:lnTo>
                    <a:pt x="5239" y="40722"/>
                  </a:lnTo>
                  <a:lnTo>
                    <a:pt x="19528" y="19528"/>
                  </a:lnTo>
                  <a:lnTo>
                    <a:pt x="40722" y="5239"/>
                  </a:lnTo>
                  <a:lnTo>
                    <a:pt x="66675" y="0"/>
                  </a:lnTo>
                  <a:lnTo>
                    <a:pt x="2285924" y="0"/>
                  </a:lnTo>
                  <a:lnTo>
                    <a:pt x="2322916" y="11202"/>
                  </a:lnTo>
                  <a:lnTo>
                    <a:pt x="2347524" y="41159"/>
                  </a:lnTo>
                  <a:lnTo>
                    <a:pt x="2352599" y="66675"/>
                  </a:lnTo>
                  <a:lnTo>
                    <a:pt x="2352599" y="224624"/>
                  </a:lnTo>
                  <a:lnTo>
                    <a:pt x="2347360" y="250577"/>
                  </a:lnTo>
                  <a:lnTo>
                    <a:pt x="2333071" y="271771"/>
                  </a:lnTo>
                  <a:lnTo>
                    <a:pt x="2311877" y="286060"/>
                  </a:lnTo>
                  <a:lnTo>
                    <a:pt x="2285924" y="291299"/>
                  </a:lnTo>
                  <a:close/>
                </a:path>
              </a:pathLst>
            </a:custGeom>
            <a:solidFill>
              <a:srgbClr val="F4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72749" y="877775"/>
            <a:ext cx="1557655" cy="360045"/>
          </a:xfrm>
          <a:prstGeom prst="rect">
            <a:avLst/>
          </a:prstGeom>
          <a:solidFill>
            <a:srgbClr val="E74B36"/>
          </a:solidFill>
        </p:spPr>
        <p:txBody>
          <a:bodyPr vert="horz" wrap="square" lIns="0" tIns="3746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95"/>
              </a:spcBef>
            </a:pPr>
            <a:r>
              <a:rPr sz="1750" b="1" spc="70" dirty="0">
                <a:solidFill>
                  <a:srgbClr val="FFFFFF"/>
                </a:solidFill>
                <a:latin typeface="Tahoma"/>
                <a:cs typeface="Tahoma"/>
              </a:rPr>
              <a:t>Субсидии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175" y="1519704"/>
            <a:ext cx="6075045" cy="228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014" marR="1129665" indent="-616585">
              <a:lnSpc>
                <a:spcPct val="100000"/>
              </a:lnSpc>
              <a:spcBef>
                <a:spcPts val="100"/>
              </a:spcBef>
            </a:pPr>
            <a:r>
              <a:rPr sz="1500" b="1" spc="25" dirty="0">
                <a:solidFill>
                  <a:srgbClr val="E74B36"/>
                </a:solidFill>
                <a:latin typeface="Georgia"/>
                <a:cs typeface="Georgia"/>
              </a:rPr>
              <a:t>Министерство</a:t>
            </a:r>
            <a:r>
              <a:rPr sz="1500" b="1" spc="55" dirty="0">
                <a:solidFill>
                  <a:srgbClr val="E74B36"/>
                </a:solidFill>
                <a:latin typeface="Georgia"/>
                <a:cs typeface="Georgia"/>
              </a:rPr>
              <a:t> сельского</a:t>
            </a:r>
            <a:r>
              <a:rPr sz="1500" b="1" spc="60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spc="25" dirty="0">
                <a:solidFill>
                  <a:srgbClr val="E74B36"/>
                </a:solidFill>
                <a:latin typeface="Georgia"/>
                <a:cs typeface="Georgia"/>
              </a:rPr>
              <a:t>хозяйства </a:t>
            </a:r>
            <a:r>
              <a:rPr sz="1500" b="1" spc="-365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spc="40" dirty="0">
                <a:solidFill>
                  <a:srgbClr val="E74B36"/>
                </a:solidFill>
                <a:latin typeface="Georgia"/>
                <a:cs typeface="Georgia"/>
              </a:rPr>
              <a:t>Российской</a:t>
            </a:r>
            <a:r>
              <a:rPr sz="1500" b="1" spc="50" dirty="0">
                <a:solidFill>
                  <a:srgbClr val="E74B36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E74B36"/>
                </a:solidFill>
                <a:latin typeface="Georgia"/>
                <a:cs typeface="Georgia"/>
              </a:rPr>
              <a:t>Федерации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300" spc="75" dirty="0">
                <a:latin typeface="Verdana"/>
                <a:cs typeface="Verdana"/>
              </a:rPr>
              <a:t>В</a:t>
            </a:r>
            <a:r>
              <a:rPr sz="1300" spc="8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рамках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региональных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программ</a:t>
            </a:r>
            <a:r>
              <a:rPr sz="1300" spc="7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выделяется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b="1" spc="45" dirty="0">
                <a:latin typeface="Tahoma"/>
                <a:cs typeface="Tahoma"/>
              </a:rPr>
              <a:t>господдержка </a:t>
            </a:r>
            <a:r>
              <a:rPr sz="1300" b="1" spc="50" dirty="0">
                <a:latin typeface="Tahoma"/>
                <a:cs typeface="Tahoma"/>
              </a:rPr>
              <a:t> </a:t>
            </a:r>
            <a:r>
              <a:rPr sz="1300" b="1" spc="25" dirty="0">
                <a:latin typeface="Tahoma"/>
                <a:cs typeface="Tahoma"/>
              </a:rPr>
              <a:t>гражданам, </a:t>
            </a:r>
            <a:r>
              <a:rPr sz="1300" b="1" spc="55" dirty="0">
                <a:latin typeface="Tahoma"/>
                <a:cs typeface="Tahoma"/>
              </a:rPr>
              <a:t>ведущим </a:t>
            </a:r>
            <a:r>
              <a:rPr sz="1300" b="1" spc="45" dirty="0">
                <a:latin typeface="Tahoma"/>
                <a:cs typeface="Tahoma"/>
              </a:rPr>
              <a:t>личное </a:t>
            </a:r>
            <a:r>
              <a:rPr sz="1300" b="1" spc="55" dirty="0">
                <a:latin typeface="Tahoma"/>
                <a:cs typeface="Tahoma"/>
              </a:rPr>
              <a:t>подсобное </a:t>
            </a:r>
            <a:r>
              <a:rPr sz="1300" b="1" spc="20" dirty="0">
                <a:latin typeface="Tahoma"/>
                <a:cs typeface="Tahoma"/>
              </a:rPr>
              <a:t>хозяйство, </a:t>
            </a:r>
            <a:r>
              <a:rPr sz="1300" spc="25" dirty="0">
                <a:latin typeface="Verdana"/>
                <a:cs typeface="Verdana"/>
              </a:rPr>
              <a:t>в </a:t>
            </a:r>
            <a:r>
              <a:rPr sz="1300" spc="45" dirty="0">
                <a:latin typeface="Verdana"/>
                <a:cs typeface="Verdana"/>
              </a:rPr>
              <a:t>том </a:t>
            </a:r>
            <a:r>
              <a:rPr sz="1300" spc="30" dirty="0">
                <a:latin typeface="Verdana"/>
                <a:cs typeface="Verdana"/>
              </a:rPr>
              <a:t>числе </a:t>
            </a:r>
            <a:r>
              <a:rPr sz="1300" spc="3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самозанятым.</a:t>
            </a:r>
            <a:r>
              <a:rPr sz="1300" spc="25" dirty="0">
                <a:latin typeface="Verdana"/>
                <a:cs typeface="Verdana"/>
              </a:rPr>
              <a:t> Средства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предоставляются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на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b="1" spc="55" dirty="0">
                <a:latin typeface="Tahoma"/>
                <a:cs typeface="Tahoma"/>
              </a:rPr>
              <a:t>приобретение </a:t>
            </a:r>
            <a:r>
              <a:rPr sz="1300" b="1" spc="60" dirty="0">
                <a:latin typeface="Tahoma"/>
                <a:cs typeface="Tahoma"/>
              </a:rPr>
              <a:t> </a:t>
            </a:r>
            <a:r>
              <a:rPr sz="1300" b="1" spc="35" dirty="0">
                <a:latin typeface="Tahoma"/>
                <a:cs typeface="Tahoma"/>
              </a:rPr>
              <a:t>сельскохозяйственных</a:t>
            </a:r>
            <a:r>
              <a:rPr sz="1300" b="1" spc="40" dirty="0">
                <a:latin typeface="Tahoma"/>
                <a:cs typeface="Tahoma"/>
              </a:rPr>
              <a:t> </a:t>
            </a:r>
            <a:r>
              <a:rPr sz="1300" b="1" spc="15" dirty="0">
                <a:latin typeface="Tahoma"/>
                <a:cs typeface="Tahoma"/>
              </a:rPr>
              <a:t>животных,</a:t>
            </a:r>
            <a:r>
              <a:rPr sz="1300" b="1" spc="20" dirty="0">
                <a:latin typeface="Tahoma"/>
                <a:cs typeface="Tahoma"/>
              </a:rPr>
              <a:t> </a:t>
            </a:r>
            <a:r>
              <a:rPr sz="1300" b="1" spc="45" dirty="0">
                <a:latin typeface="Tahoma"/>
                <a:cs typeface="Tahoma"/>
              </a:rPr>
              <a:t>обустройство</a:t>
            </a:r>
            <a:r>
              <a:rPr sz="1300" b="1" spc="50" dirty="0">
                <a:latin typeface="Tahoma"/>
                <a:cs typeface="Tahoma"/>
              </a:rPr>
              <a:t> </a:t>
            </a:r>
            <a:r>
              <a:rPr sz="1300" b="1" spc="30" dirty="0">
                <a:latin typeface="Tahoma"/>
                <a:cs typeface="Tahoma"/>
              </a:rPr>
              <a:t>мини-ферм, </a:t>
            </a:r>
            <a:r>
              <a:rPr sz="1300" b="1" spc="35" dirty="0">
                <a:latin typeface="Tahoma"/>
                <a:cs typeface="Tahoma"/>
              </a:rPr>
              <a:t> </a:t>
            </a:r>
            <a:r>
              <a:rPr sz="1300" b="1" spc="55" dirty="0">
                <a:latin typeface="Tahoma"/>
                <a:cs typeface="Tahoma"/>
              </a:rPr>
              <a:t>приобретение</a:t>
            </a:r>
            <a:r>
              <a:rPr sz="1300" b="1" spc="60" dirty="0">
                <a:latin typeface="Tahoma"/>
                <a:cs typeface="Tahoma"/>
              </a:rPr>
              <a:t> </a:t>
            </a:r>
            <a:r>
              <a:rPr sz="1300" b="1" spc="55" dirty="0">
                <a:latin typeface="Tahoma"/>
                <a:cs typeface="Tahoma"/>
              </a:rPr>
              <a:t>семян</a:t>
            </a:r>
            <a:r>
              <a:rPr sz="1300" b="1" spc="60" dirty="0">
                <a:latin typeface="Tahoma"/>
                <a:cs typeface="Tahoma"/>
              </a:rPr>
              <a:t> </a:t>
            </a:r>
            <a:r>
              <a:rPr sz="1300" b="1" spc="75" dirty="0">
                <a:latin typeface="Tahoma"/>
                <a:cs typeface="Tahoma"/>
              </a:rPr>
              <a:t>и</a:t>
            </a:r>
            <a:r>
              <a:rPr sz="1300" b="1" spc="80" dirty="0">
                <a:latin typeface="Tahoma"/>
                <a:cs typeface="Tahoma"/>
              </a:rPr>
              <a:t> </a:t>
            </a:r>
            <a:r>
              <a:rPr sz="1300" b="1" spc="45" dirty="0">
                <a:latin typeface="Tahoma"/>
                <a:cs typeface="Tahoma"/>
              </a:rPr>
              <a:t>кормов</a:t>
            </a:r>
            <a:r>
              <a:rPr sz="1300" b="1" spc="50" dirty="0">
                <a:latin typeface="Tahoma"/>
                <a:cs typeface="Tahoma"/>
              </a:rPr>
              <a:t> </a:t>
            </a:r>
            <a:r>
              <a:rPr sz="1300" spc="70" dirty="0">
                <a:latin typeface="Verdana"/>
                <a:cs typeface="Verdana"/>
              </a:rPr>
              <a:t>и</a:t>
            </a:r>
            <a:r>
              <a:rPr sz="1300" spc="75" dirty="0">
                <a:latin typeface="Verdana"/>
                <a:cs typeface="Verdana"/>
              </a:rPr>
              <a:t> </a:t>
            </a:r>
            <a:r>
              <a:rPr sz="1300" spc="-90" dirty="0">
                <a:latin typeface="Verdana"/>
                <a:cs typeface="Verdana"/>
              </a:rPr>
              <a:t>т.д.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Информацию</a:t>
            </a:r>
            <a:r>
              <a:rPr sz="1300" spc="55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о</a:t>
            </a:r>
            <a:r>
              <a:rPr sz="1300" spc="4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мерах </a:t>
            </a:r>
            <a:r>
              <a:rPr sz="1300" spc="3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поддержки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можно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получить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в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региональных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b="1" spc="35" dirty="0">
                <a:latin typeface="Tahoma"/>
                <a:cs typeface="Tahoma"/>
              </a:rPr>
              <a:t>Центрах</a:t>
            </a:r>
            <a:r>
              <a:rPr sz="1300" b="1" spc="30" dirty="0">
                <a:latin typeface="Tahoma"/>
                <a:cs typeface="Tahoma"/>
              </a:rPr>
              <a:t> </a:t>
            </a:r>
            <a:r>
              <a:rPr sz="1300" b="1" spc="50" dirty="0">
                <a:latin typeface="Tahoma"/>
                <a:cs typeface="Tahoma"/>
              </a:rPr>
              <a:t>компетенций </a:t>
            </a:r>
            <a:r>
              <a:rPr sz="1300" b="1" spc="-370" dirty="0">
                <a:latin typeface="Tahoma"/>
                <a:cs typeface="Tahoma"/>
              </a:rPr>
              <a:t> </a:t>
            </a:r>
            <a:r>
              <a:rPr sz="1300" b="1" spc="15" dirty="0">
                <a:latin typeface="Tahoma"/>
                <a:cs typeface="Tahoma"/>
              </a:rPr>
              <a:t>в</a:t>
            </a:r>
            <a:r>
              <a:rPr sz="1300" b="1" spc="20" dirty="0">
                <a:latin typeface="Tahoma"/>
                <a:cs typeface="Tahoma"/>
              </a:rPr>
              <a:t> </a:t>
            </a:r>
            <a:r>
              <a:rPr sz="1300" b="1" spc="45" dirty="0">
                <a:latin typeface="Tahoma"/>
                <a:cs typeface="Tahoma"/>
              </a:rPr>
              <a:t>сфере</a:t>
            </a:r>
            <a:r>
              <a:rPr sz="1300" b="1" spc="50" dirty="0">
                <a:latin typeface="Tahoma"/>
                <a:cs typeface="Tahoma"/>
              </a:rPr>
              <a:t> </a:t>
            </a:r>
            <a:r>
              <a:rPr sz="1300" b="1" spc="40" dirty="0">
                <a:latin typeface="Tahoma"/>
                <a:cs typeface="Tahoma"/>
              </a:rPr>
              <a:t>сельскохозяйственной</a:t>
            </a:r>
            <a:r>
              <a:rPr sz="1300" b="1" spc="45" dirty="0">
                <a:latin typeface="Tahoma"/>
                <a:cs typeface="Tahoma"/>
              </a:rPr>
              <a:t> </a:t>
            </a:r>
            <a:r>
              <a:rPr sz="1300" b="1" spc="50" dirty="0">
                <a:latin typeface="Tahoma"/>
                <a:cs typeface="Tahoma"/>
              </a:rPr>
              <a:t>кооперации</a:t>
            </a:r>
            <a:r>
              <a:rPr sz="1300" b="1" spc="55" dirty="0">
                <a:latin typeface="Tahoma"/>
                <a:cs typeface="Tahoma"/>
              </a:rPr>
              <a:t> </a:t>
            </a:r>
            <a:r>
              <a:rPr sz="1300" b="1" spc="75" dirty="0">
                <a:latin typeface="Tahoma"/>
                <a:cs typeface="Tahoma"/>
              </a:rPr>
              <a:t>и</a:t>
            </a:r>
            <a:r>
              <a:rPr sz="1300" b="1" spc="80" dirty="0">
                <a:latin typeface="Tahoma"/>
                <a:cs typeface="Tahoma"/>
              </a:rPr>
              <a:t> </a:t>
            </a:r>
            <a:r>
              <a:rPr sz="1300" b="1" spc="55" dirty="0">
                <a:latin typeface="Tahoma"/>
                <a:cs typeface="Tahoma"/>
              </a:rPr>
              <a:t>поддержки </a:t>
            </a:r>
            <a:r>
              <a:rPr sz="1300" b="1" spc="60" dirty="0">
                <a:latin typeface="Tahoma"/>
                <a:cs typeface="Tahoma"/>
              </a:rPr>
              <a:t> </a:t>
            </a:r>
            <a:r>
              <a:rPr sz="1300" b="1" spc="35" dirty="0">
                <a:latin typeface="Tahoma"/>
                <a:cs typeface="Tahoma"/>
              </a:rPr>
              <a:t>фермеров,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E74B36"/>
                </a:solidFill>
                <a:latin typeface="Verdana"/>
                <a:cs typeface="Verdana"/>
              </a:rPr>
              <a:t>реестр</a:t>
            </a:r>
            <a:r>
              <a:rPr sz="1300" spc="-110" dirty="0">
                <a:solidFill>
                  <a:srgbClr val="E74B36"/>
                </a:solidFill>
                <a:latin typeface="Verdana"/>
                <a:cs typeface="Verdana"/>
              </a:rPr>
              <a:t> </a:t>
            </a:r>
            <a:r>
              <a:rPr sz="1300" spc="40" dirty="0">
                <a:solidFill>
                  <a:srgbClr val="E74B36"/>
                </a:solidFill>
                <a:latin typeface="Verdana"/>
                <a:cs typeface="Verdana"/>
              </a:rPr>
              <a:t>центров</a:t>
            </a:r>
            <a:r>
              <a:rPr sz="1300" spc="-110" dirty="0">
                <a:solidFill>
                  <a:srgbClr val="E74B36"/>
                </a:solidFill>
                <a:latin typeface="Verdana"/>
                <a:cs typeface="Verdana"/>
              </a:rPr>
              <a:t> </a:t>
            </a:r>
            <a:r>
              <a:rPr sz="1300" spc="60" dirty="0">
                <a:solidFill>
                  <a:srgbClr val="E74B36"/>
                </a:solidFill>
                <a:latin typeface="Verdana"/>
                <a:cs typeface="Verdana"/>
              </a:rPr>
              <a:t>можно</a:t>
            </a:r>
            <a:r>
              <a:rPr sz="1300" spc="-110" dirty="0">
                <a:solidFill>
                  <a:srgbClr val="E74B36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E74B36"/>
                </a:solidFill>
                <a:latin typeface="Verdana"/>
                <a:cs typeface="Verdana"/>
              </a:rPr>
              <a:t>найти</a:t>
            </a:r>
            <a:r>
              <a:rPr sz="1300" spc="-110" dirty="0">
                <a:solidFill>
                  <a:srgbClr val="E74B36"/>
                </a:solidFill>
                <a:latin typeface="Verdana"/>
                <a:cs typeface="Verdana"/>
              </a:rPr>
              <a:t> </a:t>
            </a:r>
            <a:r>
              <a:rPr sz="1300" spc="45" dirty="0">
                <a:solidFill>
                  <a:srgbClr val="E74B36"/>
                </a:solidFill>
                <a:latin typeface="Verdana"/>
                <a:cs typeface="Verdana"/>
              </a:rPr>
              <a:t>по</a:t>
            </a:r>
            <a:r>
              <a:rPr sz="1300" spc="-110" dirty="0">
                <a:solidFill>
                  <a:srgbClr val="E74B36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E74B36"/>
                </a:solidFill>
                <a:latin typeface="Verdana"/>
                <a:cs typeface="Verdana"/>
              </a:rPr>
              <a:t>QR-коду: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122" y="5522320"/>
            <a:ext cx="19329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-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ahoma"/>
                <a:cs typeface="Tahoma"/>
                <a:hlinkClick r:id="rId6"/>
              </a:rPr>
              <a:t>service.mcx.ru/Home/Service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50598" y="3905553"/>
            <a:ext cx="1844675" cy="1938655"/>
            <a:chOff x="2950598" y="3905553"/>
            <a:chExt cx="1844675" cy="193865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0050" y="5676225"/>
              <a:ext cx="145124" cy="1674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0598" y="3905553"/>
              <a:ext cx="183247" cy="13309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267200" y="9567850"/>
            <a:ext cx="1451610" cy="291465"/>
          </a:xfrm>
          <a:custGeom>
            <a:avLst/>
            <a:gdLst/>
            <a:ahLst/>
            <a:cxnLst/>
            <a:rect l="l" t="t" r="r" b="b"/>
            <a:pathLst>
              <a:path w="1451610" h="291465">
                <a:moveTo>
                  <a:pt x="13844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1384424" y="0"/>
                </a:lnTo>
                <a:lnTo>
                  <a:pt x="1421416" y="11202"/>
                </a:lnTo>
                <a:lnTo>
                  <a:pt x="1446024" y="41159"/>
                </a:lnTo>
                <a:lnTo>
                  <a:pt x="1451099" y="66675"/>
                </a:lnTo>
                <a:lnTo>
                  <a:pt x="1451099" y="224624"/>
                </a:lnTo>
                <a:lnTo>
                  <a:pt x="1445860" y="250577"/>
                </a:lnTo>
                <a:lnTo>
                  <a:pt x="1431571" y="271771"/>
                </a:lnTo>
                <a:lnTo>
                  <a:pt x="1410377" y="286060"/>
                </a:lnTo>
                <a:lnTo>
                  <a:pt x="13844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50" y="234950"/>
            <a:ext cx="6477000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Важные  изменения  в законах для  предпринимателей  в 2023 году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just">
              <a:spcBef>
                <a:spcPts val="0"/>
              </a:spcBef>
              <a:buNone/>
              <a:tabLst>
                <a:tab pos="8855075" algn="l"/>
                <a:tab pos="8874125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algn="just">
              <a:spcBef>
                <a:spcPts val="0"/>
              </a:spcBef>
              <a:buAutoNum type="arabicPeriod"/>
              <a:tabLst>
                <a:tab pos="8874125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Ввели единый налоговый платёж</a:t>
            </a:r>
          </a:p>
          <a:p>
            <a:pPr indent="12700" algn="just">
              <a:spcBef>
                <a:spcPts val="0"/>
              </a:spcBef>
              <a:buNone/>
              <a:tabLst>
                <a:tab pos="8874125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всех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2700" algn="just">
              <a:spcBef>
                <a:spcPts val="0"/>
              </a:spcBef>
              <a:buNone/>
              <a:tabLst>
                <a:tab pos="88741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января налоговая открыла всем предпринимателям и компаниям единый налоговый счёт (ЕНС). Теперь на этот счёт надо заранее вносить все налоги и сборы за бизнес — это единый налоговый платёж (ЕНП). Раньше деньги нужно было кидать на разные счета, а теперь — одним платежом на один счёт. Распределяет деньги по фондам ФНС — на основе данных из деклараций и уведомлений о рассчитанных суммах. </a:t>
            </a:r>
          </a:p>
          <a:p>
            <a:pPr indent="12700" algn="just">
              <a:spcBef>
                <a:spcPts val="0"/>
              </a:spcBef>
              <a:buNone/>
              <a:tabLst>
                <a:tab pos="88741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Теперь будет так: </a:t>
            </a:r>
          </a:p>
          <a:p>
            <a:pPr lvl="0" indent="12700" algn="just">
              <a:spcBef>
                <a:spcPts val="0"/>
              </a:spcBef>
              <a:buNone/>
              <a:tabLst>
                <a:tab pos="88741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заранее пополняете специальный счёт ЕНС — на предполагаемую сумму налогов, авансом. </a:t>
            </a:r>
          </a:p>
          <a:p>
            <a:pPr lvl="0" indent="12700" algn="just">
              <a:spcBef>
                <a:spcPts val="0"/>
              </a:spcBef>
              <a:buNone/>
              <a:tabLst>
                <a:tab pos="88741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 приходит время уплаты налога, ФНС спишет нужную сумму.</a:t>
            </a:r>
          </a:p>
          <a:p>
            <a:pPr lvl="0" indent="12700" algn="just">
              <a:spcBef>
                <a:spcPts val="0"/>
              </a:spcBef>
              <a:buNone/>
              <a:tabLst>
                <a:tab pos="88741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денег недостаточно — будет долг. </a:t>
            </a:r>
          </a:p>
          <a:p>
            <a:pPr lvl="0" indent="12700" algn="just">
              <a:spcBef>
                <a:spcPts val="0"/>
              </a:spcBef>
              <a:buNone/>
              <a:tabLst>
                <a:tab pos="88741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есть недоимки — сначала спишут их, а потом налоги. </a:t>
            </a:r>
          </a:p>
          <a:p>
            <a:pPr lvl="0" indent="12700" algn="just">
              <a:spcBef>
                <a:spcPts val="0"/>
              </a:spcBef>
              <a:buNone/>
              <a:tabLst>
                <a:tab pos="88741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Пени, проценты и штрафы тоже будут списывать с ЕНС. </a:t>
            </a:r>
          </a:p>
          <a:p>
            <a:pPr marL="35560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ФСС и ПФР объединили в СФР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 января предприниматели больше не сдают отчётность в разные фонды, потому что ПФР и ФСС больше нет. Теперь фонд один — Социальный фонд России (СФР). Объединение отразилось не только на отчётности, но и на взносах. Раньше их было четыре и в разное время, а теперь один общий и единым платежом — 30% от фонда оплаты труда без учёта льгот.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Компании делают взнос на Единый налоговый счёт, а казначейство уже решает, на какие виды страхования в СФР перечислить деньги. Кстати, для ИП взнос остался прежним — фиксированная сумма +1% от дохода более 300 000 ₽. Срок уплаты взносов тоже перенесли — с 15 на 28 число каждого месяца, это связано с введением ЕНС.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Ввели пособия для сотрудников по договору ГПХ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всех, кто нанимает сотрудников по договорам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ГПХ.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Где подробности: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п. 1 ст. 420 НК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письмо Минтруда № 17-1/В-103 от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05.08.2022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 января все, кого нанимали как исполнителей, а не работников, по договорам ГПХ — подряда, исполнения услуг, авторского заказа, — входят в систему обязательного медицинского страхования (ОМС). Теперь они имеют право на больничные и декретные выплаты. А бизнесу придётся это оплачивать — страховыми взносами на случай временной нетрудоспособности или материнства (ВНиМ). Взносы теперь надо платить за всех сотрудников, работающих по ГПХ, кроме самозанятых.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Основной тариф взносов ВНиМ — 2,9% от суммы оплаты по договору. Но для малого и среднего бизнеса тариф — не более 2,9% от федерального МРОТ на 1 января. В 2022 году это 13 890 ₽. Если зарплата больше 13 890 ₽, малые и средние работодатели и заказчики не платят ВНиМ с той суммы, которая больше МРОТ.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267200" y="9567850"/>
            <a:ext cx="1451610" cy="291465"/>
          </a:xfrm>
          <a:custGeom>
            <a:avLst/>
            <a:gdLst/>
            <a:ahLst/>
            <a:cxnLst/>
            <a:rect l="l" t="t" r="r" b="b"/>
            <a:pathLst>
              <a:path w="1451610" h="291465">
                <a:moveTo>
                  <a:pt x="1384424" y="291299"/>
                </a:moveTo>
                <a:lnTo>
                  <a:pt x="66675" y="291299"/>
                </a:lnTo>
                <a:lnTo>
                  <a:pt x="40722" y="286060"/>
                </a:lnTo>
                <a:lnTo>
                  <a:pt x="19528" y="271771"/>
                </a:lnTo>
                <a:lnTo>
                  <a:pt x="5239" y="250577"/>
                </a:lnTo>
                <a:lnTo>
                  <a:pt x="0" y="224624"/>
                </a:lnTo>
                <a:lnTo>
                  <a:pt x="0" y="66675"/>
                </a:lnTo>
                <a:lnTo>
                  <a:pt x="5239" y="40722"/>
                </a:lnTo>
                <a:lnTo>
                  <a:pt x="19528" y="19528"/>
                </a:lnTo>
                <a:lnTo>
                  <a:pt x="40722" y="5239"/>
                </a:lnTo>
                <a:lnTo>
                  <a:pt x="66675" y="0"/>
                </a:lnTo>
                <a:lnTo>
                  <a:pt x="1384424" y="0"/>
                </a:lnTo>
                <a:lnTo>
                  <a:pt x="1421416" y="11202"/>
                </a:lnTo>
                <a:lnTo>
                  <a:pt x="1446024" y="41159"/>
                </a:lnTo>
                <a:lnTo>
                  <a:pt x="1451099" y="66675"/>
                </a:lnTo>
                <a:lnTo>
                  <a:pt x="1451099" y="224624"/>
                </a:lnTo>
                <a:lnTo>
                  <a:pt x="1445860" y="250577"/>
                </a:lnTo>
                <a:lnTo>
                  <a:pt x="1431571" y="271771"/>
                </a:lnTo>
                <a:lnTo>
                  <a:pt x="1410377" y="286060"/>
                </a:lnTo>
                <a:lnTo>
                  <a:pt x="1384424" y="291299"/>
                </a:lnTo>
                <a:close/>
              </a:path>
            </a:pathLst>
          </a:custGeom>
          <a:solidFill>
            <a:srgbClr val="F4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100" y="0"/>
            <a:ext cx="664399" cy="106807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" y="0"/>
            <a:ext cx="885018" cy="9306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3050" y="206375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9250" y="311150"/>
            <a:ext cx="6400800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Повысили МРОТ — на 6,2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работодателей с зарплатой на уровне МРОТ, малого и среднего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бизнеса.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2023 года минимальная зарплата будет 16 242 ₽. Это на 963 ₽ больше, чем было 1 июня, и на 2352 ₽ больше, чем на 1 января прошлого года. Для работодателей это значит, что надо поднимать зарплату, если она минимальная. А для малого и среднего бизнеса вырастет размер страховых взносов — если они платят их по стандартным ставкам с зарплаты в пределах федерального МРОТ. Ещё вырастут минимальные больничные и декретные.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Вводят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обязательную маркировку для новых видов товаров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продавцов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вейпов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Вейпы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жидкости нельзя продавать без маркировки и сообщения о продаже в систему учёта «Честный знак» уже с 1 апреля. После 1 марта надо обязательно зарегистрироваться в системе. Если к 1 апреля предприниматель не зарегистрировался, он должен остановить продажу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вейпов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и пойти зарегистрироваться. 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пивом пока терпит, регистрация розницы, производителей и оптовиков в системе начнётся в марте. В апреле начнут наносить маркировку — сначала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 октябре на пиво в стекле, а в 2024 — и на банки. Розницу обяжут считывать коды и передавать данные о продажах в «Честный знак» с 15 января 2024 года.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Сделали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машиночитаемые доверенности обязательными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кого: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всех предприятий, которые выдают сотрудникам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доверенности.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Где подробности: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закон № 536-ФЗ от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19.12.2022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бизнеса новая возможность. Сейчас сотрудники компаний могут подписывать рабочие документы электронной подписью только организации-работодателя. С 1 сентября 2023 года подписывать документы нужно будет электронной подписью (КЭП), оформленной на сотрудника как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физлицо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не на работодателя. Она разрешит сотруднику подписывать любые документы от имени организации, но для этого понадобится машиночитаемая доверенность (МЧД). 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МЧД — это электронная замена бумажной доверенности, подписанная директором. При использовании МЧД бумажная доверенность будет не нужна. МЧД нельзя подделать и можно отозвать в любой момент, допустим, когда человек уволился. Ещё МЧД будет полезна для работы с сервисами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«Маркировка»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ЕГАИС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ЭДО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 любой отчётностью — её сможет подписывать сотрудник.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5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1254</Words>
  <Application>Microsoft Office PowerPoint</Application>
  <PresentationFormat>Произвольный</PresentationFormat>
  <Paragraphs>211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Самозанятые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самозанятых</dc:title>
  <cp:lastModifiedBy>work</cp:lastModifiedBy>
  <cp:revision>9</cp:revision>
  <dcterms:created xsi:type="dcterms:W3CDTF">2023-02-15T13:04:54Z</dcterms:created>
  <dcterms:modified xsi:type="dcterms:W3CDTF">2023-02-16T11:41:52Z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