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97" r:id="rId1"/>
    <p:sldMasterId id="2147485510" r:id="rId2"/>
  </p:sldMasterIdLst>
  <p:notesMasterIdLst>
    <p:notesMasterId r:id="rId26"/>
  </p:notesMasterIdLst>
  <p:handoutMasterIdLst>
    <p:handoutMasterId r:id="rId27"/>
  </p:handoutMasterIdLst>
  <p:sldIdLst>
    <p:sldId id="1001" r:id="rId3"/>
    <p:sldId id="1150" r:id="rId4"/>
    <p:sldId id="1149" r:id="rId5"/>
    <p:sldId id="1148" r:id="rId6"/>
    <p:sldId id="1164" r:id="rId7"/>
    <p:sldId id="1151" r:id="rId8"/>
    <p:sldId id="1173" r:id="rId9"/>
    <p:sldId id="1153" r:id="rId10"/>
    <p:sldId id="1174" r:id="rId11"/>
    <p:sldId id="1165" r:id="rId12"/>
    <p:sldId id="1162" r:id="rId13"/>
    <p:sldId id="1157" r:id="rId14"/>
    <p:sldId id="1163" r:id="rId15"/>
    <p:sldId id="1156" r:id="rId16"/>
    <p:sldId id="1161" r:id="rId17"/>
    <p:sldId id="1147" r:id="rId18"/>
    <p:sldId id="1158" r:id="rId19"/>
    <p:sldId id="1167" r:id="rId20"/>
    <p:sldId id="1170" r:id="rId21"/>
    <p:sldId id="1172" r:id="rId22"/>
    <p:sldId id="1168" r:id="rId23"/>
    <p:sldId id="1171" r:id="rId24"/>
    <p:sldId id="1072" r:id="rId25"/>
  </p:sldIdLst>
  <p:sldSz cx="12192000" cy="6858000"/>
  <p:notesSz cx="6761163" cy="9942513"/>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3131">
          <p15:clr>
            <a:srgbClr val="A4A3A4"/>
          </p15:clr>
        </p15:guide>
        <p15:guide id="2" pos="2129">
          <p15:clr>
            <a:srgbClr val="A4A3A4"/>
          </p15:clr>
        </p15:guide>
        <p15:guide id="3" orient="horz" pos="3127">
          <p15:clr>
            <a:srgbClr val="A4A3A4"/>
          </p15:clr>
        </p15:guide>
        <p15:guide id="4" pos="2140">
          <p15:clr>
            <a:srgbClr val="A4A3A4"/>
          </p15:clr>
        </p15:guide>
        <p15:guide id="5" orient="horz" pos="2144">
          <p15:clr>
            <a:srgbClr val="A4A3A4"/>
          </p15:clr>
        </p15:guide>
        <p15:guide id="6" orient="horz" pos="2141">
          <p15:clr>
            <a:srgbClr val="A4A3A4"/>
          </p15:clr>
        </p15:guide>
        <p15:guide id="7" pos="3109">
          <p15:clr>
            <a:srgbClr val="A4A3A4"/>
          </p15:clr>
        </p15:guide>
        <p15:guide id="8" pos="3126">
          <p15:clr>
            <a:srgbClr val="A4A3A4"/>
          </p15:clr>
        </p15:guide>
        <p15:guide id="9" orient="horz" pos="4573">
          <p15:clr>
            <a:srgbClr val="A4A3A4"/>
          </p15:clr>
        </p15:guide>
        <p15:guide id="10" orient="horz" pos="4567">
          <p15:clr>
            <a:srgbClr val="A4A3A4"/>
          </p15:clr>
        </p15:guide>
        <p15:guide id="11" pos="1458">
          <p15:clr>
            <a:srgbClr val="A4A3A4"/>
          </p15:clr>
        </p15:guide>
        <p15:guide id="12" pos="1465">
          <p15:clr>
            <a:srgbClr val="A4A3A4"/>
          </p15:clr>
        </p15:guide>
        <p15:guide id="13" orient="horz" pos="3137">
          <p15:clr>
            <a:srgbClr val="A4A3A4"/>
          </p15:clr>
        </p15:guide>
        <p15:guide id="14" orient="horz" pos="3133">
          <p15:clr>
            <a:srgbClr val="A4A3A4"/>
          </p15:clr>
        </p15:guide>
        <p15:guide id="15" orient="horz" pos="2148">
          <p15:clr>
            <a:srgbClr val="A4A3A4"/>
          </p15:clr>
        </p15:guide>
        <p15:guide id="16" orient="horz" pos="2145">
          <p15:clr>
            <a:srgbClr val="A4A3A4"/>
          </p15:clr>
        </p15:guide>
        <p15:guide id="17" orient="horz" pos="4581">
          <p15:clr>
            <a:srgbClr val="A4A3A4"/>
          </p15:clr>
        </p15:guide>
        <p15:guide id="18" orient="horz" pos="4575">
          <p15:clr>
            <a:srgbClr val="A4A3A4"/>
          </p15:clr>
        </p15:guide>
        <p15:guide id="19" pos="2148">
          <p15:clr>
            <a:srgbClr val="A4A3A4"/>
          </p15:clr>
        </p15:guide>
        <p15:guide id="20" pos="2159">
          <p15:clr>
            <a:srgbClr val="A4A3A4"/>
          </p15:clr>
        </p15:guide>
        <p15:guide id="21" pos="3137">
          <p15:clr>
            <a:srgbClr val="A4A3A4"/>
          </p15:clr>
        </p15:guide>
        <p15:guide id="22" pos="3154">
          <p15:clr>
            <a:srgbClr val="A4A3A4"/>
          </p15:clr>
        </p15:guide>
        <p15:guide id="23" pos="1471">
          <p15:clr>
            <a:srgbClr val="A4A3A4"/>
          </p15:clr>
        </p15:guide>
        <p15:guide id="24" pos="1478">
          <p15:clr>
            <a:srgbClr val="A4A3A4"/>
          </p15:clr>
        </p15:guide>
        <p15:guide id="25" orient="horz" pos="3130">
          <p15:clr>
            <a:srgbClr val="A4A3A4"/>
          </p15:clr>
        </p15:guide>
        <p15:guide id="26" orient="horz" pos="3126">
          <p15:clr>
            <a:srgbClr val="A4A3A4"/>
          </p15:clr>
        </p15:guide>
        <p15:guide id="27" orient="horz" pos="2143">
          <p15:clr>
            <a:srgbClr val="A4A3A4"/>
          </p15:clr>
        </p15:guide>
        <p15:guide id="28" orient="horz" pos="2140">
          <p15:clr>
            <a:srgbClr val="A4A3A4"/>
          </p15:clr>
        </p15:guide>
        <p15:guide id="29" orient="horz" pos="4572">
          <p15:clr>
            <a:srgbClr val="A4A3A4"/>
          </p15:clr>
        </p15:guide>
        <p15:guide id="30" orient="horz" pos="4566">
          <p15:clr>
            <a:srgbClr val="A4A3A4"/>
          </p15:clr>
        </p15:guide>
        <p15:guide id="31" orient="horz" pos="3136">
          <p15:clr>
            <a:srgbClr val="A4A3A4"/>
          </p15:clr>
        </p15:guide>
        <p15:guide id="32" orient="horz" pos="3132">
          <p15:clr>
            <a:srgbClr val="A4A3A4"/>
          </p15:clr>
        </p15:guide>
        <p15:guide id="33" orient="horz" pos="2147">
          <p15:clr>
            <a:srgbClr val="A4A3A4"/>
          </p15:clr>
        </p15:guide>
        <p15:guide id="34" orient="horz" pos="4580">
          <p15:clr>
            <a:srgbClr val="A4A3A4"/>
          </p15:clr>
        </p15:guide>
        <p15:guide id="35" orient="horz" pos="4574">
          <p15:clr>
            <a:srgbClr val="A4A3A4"/>
          </p15:clr>
        </p15:guide>
        <p15:guide id="36" pos="2099">
          <p15:clr>
            <a:srgbClr val="A4A3A4"/>
          </p15:clr>
        </p15:guide>
        <p15:guide id="37" pos="2110">
          <p15:clr>
            <a:srgbClr val="A4A3A4"/>
          </p15:clr>
        </p15:guide>
        <p15:guide id="38" pos="3065">
          <p15:clr>
            <a:srgbClr val="A4A3A4"/>
          </p15:clr>
        </p15:guide>
        <p15:guide id="39" pos="3082">
          <p15:clr>
            <a:srgbClr val="A4A3A4"/>
          </p15:clr>
        </p15:guide>
        <p15:guide id="40" pos="1437">
          <p15:clr>
            <a:srgbClr val="A4A3A4"/>
          </p15:clr>
        </p15:guide>
        <p15:guide id="41" pos="1444">
          <p15:clr>
            <a:srgbClr val="A4A3A4"/>
          </p15:clr>
        </p15:guide>
        <p15:guide id="42" pos="2118">
          <p15:clr>
            <a:srgbClr val="A4A3A4"/>
          </p15:clr>
        </p15:guide>
        <p15:guide id="43" pos="3093">
          <p15:clr>
            <a:srgbClr val="A4A3A4"/>
          </p15:clr>
        </p15:guide>
        <p15:guide id="44" pos="1450">
          <p15:clr>
            <a:srgbClr val="A4A3A4"/>
          </p15:clr>
        </p15:guide>
        <p15:guide id="45" pos="145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5050"/>
    <a:srgbClr val="FFFFFF"/>
    <a:srgbClr val="CCFFFF"/>
    <a:srgbClr val="CCFFCC"/>
    <a:srgbClr val="FFFFCC"/>
    <a:srgbClr val="FF3300"/>
    <a:srgbClr val="CCFF99"/>
    <a:srgbClr val="00CC66"/>
    <a:srgbClr val="A98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3" autoAdjust="0"/>
    <p:restoredTop sz="73522" autoAdjust="0"/>
  </p:normalViewPr>
  <p:slideViewPr>
    <p:cSldViewPr>
      <p:cViewPr>
        <p:scale>
          <a:sx n="50" d="100"/>
          <a:sy n="50" d="100"/>
        </p:scale>
        <p:origin x="-1380" y="-6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9" d="100"/>
          <a:sy n="49" d="100"/>
        </p:scale>
        <p:origin x="-2910" y="-108"/>
      </p:cViewPr>
      <p:guideLst>
        <p:guide orient="horz" pos="3131"/>
        <p:guide orient="horz" pos="3127"/>
        <p:guide orient="horz" pos="2144"/>
        <p:guide orient="horz" pos="2141"/>
        <p:guide orient="horz" pos="4573"/>
        <p:guide orient="horz" pos="4567"/>
        <p:guide orient="horz" pos="3137"/>
        <p:guide orient="horz" pos="3133"/>
        <p:guide orient="horz" pos="2148"/>
        <p:guide orient="horz" pos="2145"/>
        <p:guide orient="horz" pos="4581"/>
        <p:guide orient="horz" pos="4575"/>
        <p:guide orient="horz" pos="3130"/>
        <p:guide orient="horz" pos="3126"/>
        <p:guide orient="horz" pos="2143"/>
        <p:guide orient="horz" pos="2140"/>
        <p:guide orient="horz" pos="4572"/>
        <p:guide orient="horz" pos="4566"/>
        <p:guide orient="horz" pos="3136"/>
        <p:guide orient="horz" pos="3132"/>
        <p:guide orient="horz" pos="2147"/>
        <p:guide orient="horz" pos="4580"/>
        <p:guide orient="horz" pos="4574"/>
        <p:guide pos="2129"/>
        <p:guide pos="2140"/>
        <p:guide pos="3109"/>
        <p:guide pos="3126"/>
        <p:guide pos="1458"/>
        <p:guide pos="1465"/>
        <p:guide pos="2148"/>
        <p:guide pos="2159"/>
        <p:guide pos="3137"/>
        <p:guide pos="3154"/>
        <p:guide pos="1471"/>
        <p:guide pos="1478"/>
        <p:guide pos="2099"/>
        <p:guide pos="2110"/>
        <p:guide pos="3065"/>
        <p:guide pos="3082"/>
        <p:guide pos="1437"/>
        <p:guide pos="1444"/>
        <p:guide pos="2118"/>
        <p:guide pos="3093"/>
        <p:guide pos="1450"/>
        <p:guide pos="145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0271887039746169"/>
          <c:y val="3.2334370255156834E-2"/>
          <c:w val="0.6324373049459151"/>
          <c:h val="0.83718660889530794"/>
        </c:manualLayout>
      </c:layout>
      <c:bar3DChart>
        <c:barDir val="bar"/>
        <c:grouping val="clustered"/>
        <c:varyColors val="0"/>
        <c:ser>
          <c:idx val="0"/>
          <c:order val="0"/>
          <c:tx>
            <c:strRef>
              <c:f>Лист1!$B$1</c:f>
              <c:strCache>
                <c:ptCount val="1"/>
                <c:pt idx="0">
                  <c:v>Количество БНЖ голов</c:v>
                </c:pt>
              </c:strCache>
            </c:strRef>
          </c:tx>
          <c:spPr>
            <a:solidFill>
              <a:schemeClr val="accent1"/>
            </a:solidFill>
            <a:ln w="19050" cap="flat" cmpd="sng" algn="ctr">
              <a:solidFill>
                <a:schemeClr val="accent1">
                  <a:shade val="50000"/>
                </a:schemeClr>
              </a:solidFill>
              <a:prstDash val="solid"/>
            </a:ln>
            <a:effectLst/>
          </c:spPr>
          <c:invertIfNegative val="0"/>
          <c:dLbls>
            <c:dLbl>
              <c:idx val="0"/>
              <c:layout>
                <c:manualLayout>
                  <c:x val="4.9334067776462161E-3"/>
                  <c:y val="-1.4697441025071289E-2"/>
                </c:manualLayout>
              </c:layout>
              <c:showLegendKey val="0"/>
              <c:showVal val="1"/>
              <c:showCatName val="0"/>
              <c:showSerName val="0"/>
              <c:showPercent val="0"/>
              <c:showBubbleSize val="0"/>
            </c:dLbl>
            <c:dLbl>
              <c:idx val="1"/>
              <c:layout>
                <c:manualLayout>
                  <c:x val="4.9334067776463063E-3"/>
                  <c:y val="-1.7636929230085547E-2"/>
                </c:manualLayout>
              </c:layout>
              <c:showLegendKey val="0"/>
              <c:showVal val="1"/>
              <c:showCatName val="0"/>
              <c:showSerName val="0"/>
              <c:showPercent val="0"/>
              <c:showBubbleSize val="0"/>
            </c:dLbl>
            <c:dLbl>
              <c:idx val="2"/>
              <c:layout>
                <c:manualLayout>
                  <c:x val="1.110016524970428E-2"/>
                  <c:y val="-2.0576417435099803E-2"/>
                </c:manualLayout>
              </c:layout>
              <c:showLegendKey val="0"/>
              <c:showVal val="1"/>
              <c:showCatName val="0"/>
              <c:showSerName val="0"/>
              <c:showPercent val="0"/>
              <c:showBubbleSize val="0"/>
            </c:dLbl>
            <c:dLbl>
              <c:idx val="3"/>
              <c:layout>
                <c:manualLayout>
                  <c:x val="7.4001101664694603E-3"/>
                  <c:y val="-5.8789764100285156E-3"/>
                </c:manualLayout>
              </c:layout>
              <c:spPr/>
              <c:txPr>
                <a:bodyPr/>
                <a:lstStyle/>
                <a:p>
                  <a:pPr>
                    <a:defRPr>
                      <a:solidFill>
                        <a:srgbClr val="C00000"/>
                      </a:solidFill>
                    </a:defRPr>
                  </a:pPr>
                  <a:endParaRPr lang="ru-RU"/>
                </a:p>
              </c:txPr>
              <c:showLegendKey val="0"/>
              <c:showVal val="1"/>
              <c:showCatName val="0"/>
              <c:showSerName val="0"/>
              <c:showPercent val="0"/>
              <c:showBubbleSize val="0"/>
            </c:dLbl>
            <c:txPr>
              <a:bodyPr/>
              <a:lstStyle/>
              <a:p>
                <a:pPr>
                  <a:defRPr>
                    <a:solidFill>
                      <a:schemeClr val="tx1"/>
                    </a:solidFill>
                  </a:defRPr>
                </a:pPr>
                <a:endParaRPr lang="ru-RU"/>
              </a:p>
            </c:txPr>
            <c:showLegendKey val="0"/>
            <c:showVal val="1"/>
            <c:showCatName val="0"/>
            <c:showSerName val="0"/>
            <c:showPercent val="0"/>
            <c:showBubbleSize val="0"/>
            <c:showLeaderLines val="0"/>
          </c:dLbls>
          <c:cat>
            <c:numRef>
              <c:f>Лист1!$A$2:$A$5</c:f>
              <c:numCache>
                <c:formatCode>General</c:formatCode>
                <c:ptCount val="4"/>
                <c:pt idx="0">
                  <c:v>2017</c:v>
                </c:pt>
                <c:pt idx="1">
                  <c:v>2018</c:v>
                </c:pt>
                <c:pt idx="2">
                  <c:v>2019</c:v>
                </c:pt>
                <c:pt idx="3">
                  <c:v>2020</c:v>
                </c:pt>
              </c:numCache>
            </c:numRef>
          </c:cat>
          <c:val>
            <c:numRef>
              <c:f>Лист1!$B$2:$B$5</c:f>
              <c:numCache>
                <c:formatCode>General</c:formatCode>
                <c:ptCount val="4"/>
                <c:pt idx="0">
                  <c:v>14052</c:v>
                </c:pt>
                <c:pt idx="1">
                  <c:v>12898</c:v>
                </c:pt>
                <c:pt idx="2">
                  <c:v>12889</c:v>
                </c:pt>
                <c:pt idx="3">
                  <c:v>12885</c:v>
                </c:pt>
              </c:numCache>
            </c:numRef>
          </c:val>
        </c:ser>
        <c:ser>
          <c:idx val="1"/>
          <c:order val="1"/>
          <c:tx>
            <c:strRef>
              <c:f>Лист1!$C$1</c:f>
              <c:strCache>
                <c:ptCount val="1"/>
                <c:pt idx="0">
                  <c:v>Количество покусов</c:v>
                </c:pt>
              </c:strCache>
            </c:strRef>
          </c:tx>
          <c:spPr>
            <a:solidFill>
              <a:schemeClr val="accent2"/>
            </a:solidFill>
            <a:ln w="19050" cap="flat" cmpd="sng" algn="ctr">
              <a:solidFill>
                <a:schemeClr val="accent2">
                  <a:shade val="50000"/>
                </a:schemeClr>
              </a:solidFill>
              <a:prstDash val="solid"/>
            </a:ln>
            <a:effectLst/>
          </c:spPr>
          <c:invertIfNegative val="0"/>
          <c:dLbls>
            <c:dLbl>
              <c:idx val="0"/>
              <c:layout>
                <c:manualLayout>
                  <c:x val="8.6334618608810369E-3"/>
                  <c:y val="-2.3515905640114063E-2"/>
                </c:manualLayout>
              </c:layout>
              <c:showLegendKey val="0"/>
              <c:showVal val="1"/>
              <c:showCatName val="0"/>
              <c:showSerName val="0"/>
              <c:showPercent val="0"/>
              <c:showBubbleSize val="0"/>
            </c:dLbl>
            <c:dLbl>
              <c:idx val="1"/>
              <c:layout>
                <c:manualLayout>
                  <c:x val="1.110016524970419E-2"/>
                  <c:y val="-2.6455393845128319E-2"/>
                </c:manualLayout>
              </c:layout>
              <c:showLegendKey val="0"/>
              <c:showVal val="1"/>
              <c:showCatName val="0"/>
              <c:showSerName val="0"/>
              <c:showPercent val="0"/>
              <c:showBubbleSize val="0"/>
            </c:dLbl>
            <c:dLbl>
              <c:idx val="2"/>
              <c:layout>
                <c:manualLayout>
                  <c:x val="7.4001101664694369E-3"/>
                  <c:y val="-3.2334370255156834E-2"/>
                </c:manualLayout>
              </c:layout>
              <c:showLegendKey val="0"/>
              <c:showVal val="1"/>
              <c:showCatName val="0"/>
              <c:showSerName val="0"/>
              <c:showPercent val="0"/>
              <c:showBubbleSize val="0"/>
            </c:dLbl>
            <c:dLbl>
              <c:idx val="3"/>
              <c:layout>
                <c:manualLayout>
                  <c:x val="8.6334618608810369E-3"/>
                  <c:y val="-3.5273858460171094E-2"/>
                </c:manualLayout>
              </c:layout>
              <c:spPr/>
              <c:txPr>
                <a:bodyPr/>
                <a:lstStyle/>
                <a:p>
                  <a:pPr>
                    <a:defRPr>
                      <a:solidFill>
                        <a:srgbClr val="C00000"/>
                      </a:solidFill>
                    </a:defRPr>
                  </a:pPr>
                  <a:endParaRPr lang="ru-RU"/>
                </a:p>
              </c:txPr>
              <c:showLegendKey val="0"/>
              <c:showVal val="1"/>
              <c:showCatName val="0"/>
              <c:showSerName val="0"/>
              <c:showPercent val="0"/>
              <c:showBubbleSize val="0"/>
            </c:dLbl>
            <c:txPr>
              <a:bodyPr/>
              <a:lstStyle/>
              <a:p>
                <a:pPr>
                  <a:defRPr>
                    <a:solidFill>
                      <a:schemeClr val="tx1"/>
                    </a:solidFill>
                  </a:defRPr>
                </a:pPr>
                <a:endParaRPr lang="ru-RU"/>
              </a:p>
            </c:txPr>
            <c:showLegendKey val="0"/>
            <c:showVal val="1"/>
            <c:showCatName val="0"/>
            <c:showSerName val="0"/>
            <c:showPercent val="0"/>
            <c:showBubbleSize val="0"/>
            <c:showLeaderLines val="0"/>
          </c:dLbls>
          <c:cat>
            <c:numRef>
              <c:f>Лист1!$A$2:$A$5</c:f>
              <c:numCache>
                <c:formatCode>General</c:formatCode>
                <c:ptCount val="4"/>
                <c:pt idx="0">
                  <c:v>2017</c:v>
                </c:pt>
                <c:pt idx="1">
                  <c:v>2018</c:v>
                </c:pt>
                <c:pt idx="2">
                  <c:v>2019</c:v>
                </c:pt>
                <c:pt idx="3">
                  <c:v>2020</c:v>
                </c:pt>
              </c:numCache>
            </c:numRef>
          </c:cat>
          <c:val>
            <c:numRef>
              <c:f>Лист1!$C$2:$C$5</c:f>
              <c:numCache>
                <c:formatCode>General</c:formatCode>
                <c:ptCount val="4"/>
                <c:pt idx="0">
                  <c:v>1319</c:v>
                </c:pt>
                <c:pt idx="1">
                  <c:v>1517</c:v>
                </c:pt>
                <c:pt idx="2">
                  <c:v>1412</c:v>
                </c:pt>
                <c:pt idx="3">
                  <c:v>1305</c:v>
                </c:pt>
              </c:numCache>
            </c:numRef>
          </c:val>
        </c:ser>
        <c:dLbls>
          <c:showLegendKey val="0"/>
          <c:showVal val="0"/>
          <c:showCatName val="0"/>
          <c:showSerName val="0"/>
          <c:showPercent val="0"/>
          <c:showBubbleSize val="0"/>
        </c:dLbls>
        <c:gapWidth val="150"/>
        <c:shape val="cylinder"/>
        <c:axId val="38156160"/>
        <c:axId val="38157696"/>
        <c:axId val="0"/>
      </c:bar3DChart>
      <c:catAx>
        <c:axId val="38156160"/>
        <c:scaling>
          <c:orientation val="minMax"/>
        </c:scaling>
        <c:delete val="0"/>
        <c:axPos val="l"/>
        <c:numFmt formatCode="General" sourceLinked="1"/>
        <c:majorTickMark val="out"/>
        <c:minorTickMark val="none"/>
        <c:tickLblPos val="nextTo"/>
        <c:crossAx val="38157696"/>
        <c:crosses val="autoZero"/>
        <c:auto val="1"/>
        <c:lblAlgn val="ctr"/>
        <c:lblOffset val="100"/>
        <c:noMultiLvlLbl val="0"/>
      </c:catAx>
      <c:valAx>
        <c:axId val="38157696"/>
        <c:scaling>
          <c:orientation val="minMax"/>
        </c:scaling>
        <c:delete val="0"/>
        <c:axPos val="b"/>
        <c:majorGridlines/>
        <c:numFmt formatCode="General" sourceLinked="1"/>
        <c:majorTickMark val="out"/>
        <c:minorTickMark val="none"/>
        <c:tickLblPos val="nextTo"/>
        <c:crossAx val="38156160"/>
        <c:crosses val="autoZero"/>
        <c:crossBetween val="between"/>
      </c:valAx>
    </c:plotArea>
    <c:legend>
      <c:legendPos val="r"/>
      <c:layout>
        <c:manualLayout>
          <c:xMode val="edge"/>
          <c:yMode val="edge"/>
          <c:x val="0.7406600315582651"/>
          <c:y val="3.5582157538051315E-2"/>
          <c:w val="0.25810661674732333"/>
          <c:h val="0.48497296596674444"/>
        </c:manualLayout>
      </c:layout>
      <c:overlay val="0"/>
      <c:txPr>
        <a:bodyPr/>
        <a:lstStyle/>
        <a:p>
          <a:pPr>
            <a:defRPr sz="2000"/>
          </a:pPr>
          <a:endParaRPr lang="ru-RU"/>
        </a:p>
      </c:txPr>
    </c:legend>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c:v>
                </c:pt>
              </c:strCache>
            </c:strRef>
          </c:tx>
          <c:spPr>
            <a:solidFill>
              <a:schemeClr val="accent1"/>
            </a:solidFill>
            <a:ln w="19050" cap="flat" cmpd="sng" algn="ctr">
              <a:solidFill>
                <a:schemeClr val="accent1">
                  <a:shade val="50000"/>
                </a:schemeClr>
              </a:solidFill>
              <a:prstDash val="solid"/>
            </a:ln>
            <a:effectLst/>
          </c:spPr>
          <c:invertIfNegative val="0"/>
          <c:dLbls>
            <c:dLbl>
              <c:idx val="0"/>
              <c:layout>
                <c:manualLayout>
                  <c:x val="1.6146484506416346E-2"/>
                  <c:y val="-5.7825997475690312E-3"/>
                </c:manualLayout>
              </c:layout>
              <c:showLegendKey val="0"/>
              <c:showVal val="1"/>
              <c:showCatName val="0"/>
              <c:showSerName val="0"/>
              <c:showPercent val="0"/>
              <c:showBubbleSize val="0"/>
            </c:dLbl>
            <c:dLbl>
              <c:idx val="1"/>
              <c:layout>
                <c:manualLayout>
                  <c:x val="1.9872596315589349E-2"/>
                  <c:y val="-5.7825997475690312E-3"/>
                </c:manualLayout>
              </c:layout>
              <c:showLegendKey val="0"/>
              <c:showVal val="1"/>
              <c:showCatName val="0"/>
              <c:showSerName val="0"/>
              <c:showPercent val="0"/>
              <c:showBubbleSize val="0"/>
            </c:dLbl>
            <c:dLbl>
              <c:idx val="2"/>
              <c:layout>
                <c:manualLayout>
                  <c:x val="1.738852177614068E-2"/>
                  <c:y val="-2.3130398990276125E-2"/>
                </c:manualLayout>
              </c:layout>
              <c:showLegendKey val="0"/>
              <c:showVal val="1"/>
              <c:showCatName val="0"/>
              <c:showSerName val="0"/>
              <c:showPercent val="0"/>
              <c:showBubbleSize val="0"/>
            </c:dLbl>
            <c:dLbl>
              <c:idx val="3"/>
              <c:layout>
                <c:manualLayout>
                  <c:x val="1.4904447236692011E-2"/>
                  <c:y val="-2.3130398990276139E-2"/>
                </c:manualLayout>
              </c:layout>
              <c:spPr/>
              <c:txPr>
                <a:bodyPr/>
                <a:lstStyle/>
                <a:p>
                  <a:pPr>
                    <a:defRPr>
                      <a:solidFill>
                        <a:srgbClr val="C00000"/>
                      </a:solidFill>
                    </a:defRPr>
                  </a:pPr>
                  <a:endParaRPr lang="ru-RU"/>
                </a:p>
              </c:txPr>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Лист1!$A$2:$A$5</c:f>
              <c:strCache>
                <c:ptCount val="4"/>
                <c:pt idx="0">
                  <c:v>2017 год </c:v>
                </c:pt>
                <c:pt idx="1">
                  <c:v>2018 год</c:v>
                </c:pt>
                <c:pt idx="2">
                  <c:v>2019 год</c:v>
                </c:pt>
                <c:pt idx="3">
                  <c:v>2020 год</c:v>
                </c:pt>
              </c:strCache>
            </c:strRef>
          </c:cat>
          <c:val>
            <c:numRef>
              <c:f>Лист1!$B$2:$B$5</c:f>
              <c:numCache>
                <c:formatCode>General</c:formatCode>
                <c:ptCount val="4"/>
                <c:pt idx="0">
                  <c:v>35002.699999999997</c:v>
                </c:pt>
                <c:pt idx="1">
                  <c:v>39752.800000000003</c:v>
                </c:pt>
                <c:pt idx="2" formatCode="#,##0.00">
                  <c:v>40272.5</c:v>
                </c:pt>
                <c:pt idx="3" formatCode="#,##0.00">
                  <c:v>42156.800000000003</c:v>
                </c:pt>
              </c:numCache>
            </c:numRef>
          </c:val>
        </c:ser>
        <c:dLbls>
          <c:showLegendKey val="0"/>
          <c:showVal val="0"/>
          <c:showCatName val="0"/>
          <c:showSerName val="0"/>
          <c:showPercent val="0"/>
          <c:showBubbleSize val="0"/>
        </c:dLbls>
        <c:gapWidth val="150"/>
        <c:shape val="cylinder"/>
        <c:axId val="37895168"/>
        <c:axId val="37921536"/>
        <c:axId val="0"/>
      </c:bar3DChart>
      <c:catAx>
        <c:axId val="37895168"/>
        <c:scaling>
          <c:orientation val="minMax"/>
        </c:scaling>
        <c:delete val="0"/>
        <c:axPos val="l"/>
        <c:majorTickMark val="out"/>
        <c:minorTickMark val="none"/>
        <c:tickLblPos val="nextTo"/>
        <c:crossAx val="37921536"/>
        <c:crosses val="autoZero"/>
        <c:auto val="1"/>
        <c:lblAlgn val="ctr"/>
        <c:lblOffset val="100"/>
        <c:noMultiLvlLbl val="0"/>
      </c:catAx>
      <c:valAx>
        <c:axId val="37921536"/>
        <c:scaling>
          <c:orientation val="minMax"/>
        </c:scaling>
        <c:delete val="0"/>
        <c:axPos val="b"/>
        <c:majorGridlines/>
        <c:numFmt formatCode="General" sourceLinked="1"/>
        <c:majorTickMark val="out"/>
        <c:minorTickMark val="none"/>
        <c:tickLblPos val="nextTo"/>
        <c:crossAx val="37895168"/>
        <c:crosses val="autoZero"/>
        <c:crossBetween val="between"/>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21 096 руб. </a:t>
            </a:r>
          </a:p>
        </c:rich>
      </c:tx>
      <c:layout>
        <c:manualLayout>
          <c:xMode val="edge"/>
          <c:yMode val="edge"/>
          <c:x val="0.21358544549902331"/>
          <c:y val="0.28322015146465207"/>
        </c:manualLayout>
      </c:layout>
      <c:overlay val="0"/>
    </c:title>
    <c:autoTitleDeleted val="0"/>
    <c:view3D>
      <c:rotX val="30"/>
      <c:rotY val="210"/>
      <c:rAngAx val="0"/>
      <c:perspective val="30"/>
    </c:view3D>
    <c:floor>
      <c:thickness val="0"/>
    </c:floor>
    <c:sideWall>
      <c:thickness val="0"/>
    </c:sideWall>
    <c:backWall>
      <c:thickness val="0"/>
    </c:backWall>
    <c:plotArea>
      <c:layout>
        <c:manualLayout>
          <c:layoutTarget val="inner"/>
          <c:xMode val="edge"/>
          <c:yMode val="edge"/>
          <c:x val="1.1375400058920048E-3"/>
          <c:y val="0.32462335958005251"/>
          <c:w val="0.6410949275528981"/>
          <c:h val="0.6753767284696236"/>
        </c:manualLayout>
      </c:layout>
      <c:pie3DChart>
        <c:varyColors val="1"/>
        <c:ser>
          <c:idx val="0"/>
          <c:order val="0"/>
          <c:tx>
            <c:strRef>
              <c:f>Лист1!$B$1</c:f>
              <c:strCache>
                <c:ptCount val="1"/>
                <c:pt idx="0">
                  <c:v>стоимость </c:v>
                </c:pt>
              </c:strCache>
            </c:strRef>
          </c:tx>
          <c:dPt>
            <c:idx val="0"/>
            <c:bubble3D val="0"/>
            <c:explosion val="5"/>
          </c:dPt>
          <c:dPt>
            <c:idx val="1"/>
            <c:bubble3D val="0"/>
            <c:explosion val="4"/>
          </c:dPt>
          <c:dPt>
            <c:idx val="2"/>
            <c:bubble3D val="0"/>
            <c:explosion val="8"/>
          </c:dPt>
          <c:dPt>
            <c:idx val="3"/>
            <c:bubble3D val="0"/>
            <c:explosion val="16"/>
            <c:spPr>
              <a:solidFill>
                <a:srgbClr val="00B050"/>
              </a:solidFill>
            </c:spPr>
          </c:dPt>
          <c:dPt>
            <c:idx val="4"/>
            <c:bubble3D val="0"/>
            <c:explosion val="14"/>
          </c:dPt>
          <c:dPt>
            <c:idx val="5"/>
            <c:bubble3D val="0"/>
            <c:explosion val="16"/>
            <c:spPr>
              <a:solidFill>
                <a:srgbClr val="FFC000"/>
              </a:solidFill>
            </c:spPr>
          </c:dPt>
          <c:dPt>
            <c:idx val="6"/>
            <c:bubble3D val="0"/>
            <c:explosion val="16"/>
            <c:spPr>
              <a:solidFill>
                <a:srgbClr val="00B0F0"/>
              </a:solidFill>
            </c:spPr>
          </c:dPt>
          <c:dPt>
            <c:idx val="7"/>
            <c:bubble3D val="0"/>
            <c:explosion val="9"/>
          </c:dPt>
          <c:cat>
            <c:strRef>
              <c:f>Лист1!$A$2:$A$9</c:f>
              <c:strCache>
                <c:ptCount val="8"/>
                <c:pt idx="0">
                  <c:v>отлов</c:v>
                </c:pt>
                <c:pt idx="1">
                  <c:v>стерилизация</c:v>
                </c:pt>
                <c:pt idx="2">
                  <c:v>содержание</c:v>
                </c:pt>
                <c:pt idx="3">
                  <c:v>осмотр</c:v>
                </c:pt>
                <c:pt idx="4">
                  <c:v>мечение</c:v>
                </c:pt>
                <c:pt idx="5">
                  <c:v>учет</c:v>
                </c:pt>
                <c:pt idx="6">
                  <c:v>вакцинация</c:v>
                </c:pt>
                <c:pt idx="7">
                  <c:v>возврат</c:v>
                </c:pt>
              </c:strCache>
            </c:strRef>
          </c:cat>
          <c:val>
            <c:numRef>
              <c:f>Лист1!$B$2:$B$9</c:f>
              <c:numCache>
                <c:formatCode>General</c:formatCode>
                <c:ptCount val="8"/>
                <c:pt idx="0">
                  <c:v>6713</c:v>
                </c:pt>
                <c:pt idx="1">
                  <c:v>5279</c:v>
                </c:pt>
                <c:pt idx="2">
                  <c:v>7166</c:v>
                </c:pt>
                <c:pt idx="3">
                  <c:v>616</c:v>
                </c:pt>
                <c:pt idx="4">
                  <c:v>323</c:v>
                </c:pt>
                <c:pt idx="5">
                  <c:v>289</c:v>
                </c:pt>
                <c:pt idx="6">
                  <c:v>710</c:v>
                </c:pt>
                <c:pt idx="7">
                  <c:v>1832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5463329566463369"/>
          <c:y val="4.4903294984422706E-2"/>
          <c:w val="0.33403253006883432"/>
          <c:h val="0.94718912013845791"/>
        </c:manualLayout>
      </c:layout>
      <c:overlay val="0"/>
    </c:legend>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9 544 руб.</a:t>
            </a:r>
          </a:p>
        </c:rich>
      </c:tx>
      <c:layout>
        <c:manualLayout>
          <c:xMode val="edge"/>
          <c:yMode val="edge"/>
          <c:x val="0.18609097241045663"/>
          <c:y val="0.21190353849572269"/>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1.1190934089360938E-3"/>
          <c:y val="0.32629596027610513"/>
          <c:w val="0.60891762419785156"/>
          <c:h val="0.61313713623238431"/>
        </c:manualLayout>
      </c:layout>
      <c:pie3DChart>
        <c:varyColors val="1"/>
        <c:ser>
          <c:idx val="0"/>
          <c:order val="0"/>
          <c:tx>
            <c:strRef>
              <c:f>Лист1!$B$1</c:f>
              <c:strCache>
                <c:ptCount val="1"/>
                <c:pt idx="0">
                  <c:v>стоимость, руб</c:v>
                </c:pt>
              </c:strCache>
            </c:strRef>
          </c:tx>
          <c:dPt>
            <c:idx val="0"/>
            <c:bubble3D val="0"/>
            <c:explosion val="1"/>
          </c:dPt>
          <c:dPt>
            <c:idx val="1"/>
            <c:bubble3D val="0"/>
            <c:explosion val="4"/>
          </c:dPt>
          <c:dPt>
            <c:idx val="2"/>
            <c:bubble3D val="0"/>
            <c:explosion val="8"/>
          </c:dPt>
          <c:dPt>
            <c:idx val="3"/>
            <c:bubble3D val="0"/>
            <c:explosion val="7"/>
          </c:dPt>
          <c:cat>
            <c:strRef>
              <c:f>Лист1!$A$2:$A$5</c:f>
              <c:strCache>
                <c:ptCount val="4"/>
                <c:pt idx="0">
                  <c:v>отлов</c:v>
                </c:pt>
                <c:pt idx="1">
                  <c:v>транспортировка</c:v>
                </c:pt>
                <c:pt idx="2">
                  <c:v>стерилизация</c:v>
                </c:pt>
                <c:pt idx="3">
                  <c:v>содержание</c:v>
                </c:pt>
              </c:strCache>
            </c:strRef>
          </c:cat>
          <c:val>
            <c:numRef>
              <c:f>Лист1!$B$2:$B$5</c:f>
              <c:numCache>
                <c:formatCode>General</c:formatCode>
                <c:ptCount val="4"/>
                <c:pt idx="0">
                  <c:v>2990</c:v>
                </c:pt>
                <c:pt idx="1">
                  <c:v>1476</c:v>
                </c:pt>
                <c:pt idx="2">
                  <c:v>2988</c:v>
                </c:pt>
                <c:pt idx="3">
                  <c:v>2090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8079593574969224"/>
          <c:y val="0.33190072659845415"/>
          <c:w val="0.4162059752603513"/>
          <c:h val="0.51553290131818741"/>
        </c:manualLayout>
      </c:layout>
      <c:overlay val="0"/>
    </c:legend>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F60BD-B62E-4199-B640-BF258B61453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ru-RU"/>
        </a:p>
      </dgm:t>
    </dgm:pt>
    <dgm:pt modelId="{EF641B57-EB1D-499C-84F3-635290ED2962}">
      <dgm:prSet phldrT="[Текст]" custT="1"/>
      <dgm:spPr/>
      <dgm:t>
        <a:bodyPr/>
        <a:lstStyle/>
        <a:p>
          <a:r>
            <a:rPr lang="ru-RU" sz="2800" dirty="0" smtClean="0">
              <a:latin typeface="Tahoma" panose="020B0604030504040204" pitchFamily="34" charset="0"/>
              <a:ea typeface="Tahoma" panose="020B0604030504040204" pitchFamily="34" charset="0"/>
              <a:cs typeface="Tahoma" panose="020B0604030504040204" pitchFamily="34" charset="0"/>
            </a:rPr>
            <a:t>Мера поддержки начиная с 2022 года</a:t>
          </a:r>
          <a:endParaRPr lang="ru-RU" sz="2800" dirty="0">
            <a:latin typeface="Tahoma" panose="020B0604030504040204" pitchFamily="34" charset="0"/>
            <a:ea typeface="Tahoma" panose="020B0604030504040204" pitchFamily="34" charset="0"/>
            <a:cs typeface="Tahoma" panose="020B0604030504040204" pitchFamily="34" charset="0"/>
          </a:endParaRPr>
        </a:p>
      </dgm:t>
    </dgm:pt>
    <dgm:pt modelId="{A10860D6-FA5A-4F43-B11B-8000B464E48B}" type="parTrans" cxnId="{4B830B56-151D-422F-B9AD-34B771580C34}">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83805319-F55E-445D-BFB2-AF5CEB31B637}" type="sibTrans" cxnId="{4B830B56-151D-422F-B9AD-34B771580C34}">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66095D8A-7BFC-403D-AFAD-FDEF1641244B}">
      <dgm:prSet phldrT="[Текст]" custT="1"/>
      <dgm:spPr>
        <a:solidFill>
          <a:schemeClr val="tx2">
            <a:lumMod val="20000"/>
            <a:lumOff val="80000"/>
          </a:schemeClr>
        </a:solidFill>
      </dgm:spPr>
      <dgm:t>
        <a:bodyPr/>
        <a:lstStyle/>
        <a:p>
          <a:r>
            <a:rPr lang="ru-RU" sz="2400" dirty="0" smtClean="0">
              <a:latin typeface="Tahoma" panose="020B0604030504040204" pitchFamily="34" charset="0"/>
              <a:ea typeface="Tahoma" panose="020B0604030504040204" pitchFamily="34" charset="0"/>
              <a:cs typeface="Tahoma" panose="020B0604030504040204" pitchFamily="34" charset="0"/>
            </a:rPr>
            <a:t>Мероприятие «Предоставление субсидий на содержание на территории Ленинградской области приютов для животных без владельцев» в Государственную программу</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7FBFCA43-05B3-4C74-942E-32A59D93BF28}" type="parTrans" cxnId="{82F7EF6A-F9B0-41B1-BF1C-A87AFC04693D}">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1F62137E-AF92-4D18-A14C-6A34BEC1CEDB}" type="sibTrans" cxnId="{82F7EF6A-F9B0-41B1-BF1C-A87AFC04693D}">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435FE8A2-EB5F-4C3E-AF70-D88AD0FD6F9E}">
      <dgm:prSet phldrT="[Текст]" custT="1"/>
      <dgm:spPr>
        <a:solidFill>
          <a:schemeClr val="accent2">
            <a:lumMod val="75000"/>
          </a:schemeClr>
        </a:solidFill>
      </dgm:spPr>
      <dgm:t>
        <a:bodyPr/>
        <a:lstStyle/>
        <a:p>
          <a:r>
            <a:rPr lang="ru-RU" sz="2800" dirty="0" smtClean="0">
              <a:latin typeface="Tahoma" panose="020B0604030504040204" pitchFamily="34" charset="0"/>
              <a:ea typeface="Tahoma" panose="020B0604030504040204" pitchFamily="34" charset="0"/>
              <a:cs typeface="Tahoma" panose="020B0604030504040204" pitchFamily="34" charset="0"/>
            </a:rPr>
            <a:t>Мера поддержки на 2021 год</a:t>
          </a:r>
          <a:endParaRPr lang="ru-RU" sz="2800" dirty="0">
            <a:latin typeface="Tahoma" panose="020B0604030504040204" pitchFamily="34" charset="0"/>
            <a:ea typeface="Tahoma" panose="020B0604030504040204" pitchFamily="34" charset="0"/>
            <a:cs typeface="Tahoma" panose="020B0604030504040204" pitchFamily="34" charset="0"/>
          </a:endParaRPr>
        </a:p>
      </dgm:t>
    </dgm:pt>
    <dgm:pt modelId="{3B50CADF-769A-4996-B1FF-B447B6099152}" type="parTrans" cxnId="{788783C7-9AA0-41D7-A4DB-CCEA984D71AA}">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20DA55A2-2F73-4077-B180-D07C19CFB9B7}" type="sibTrans" cxnId="{788783C7-9AA0-41D7-A4DB-CCEA984D71AA}">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0E1AB910-5252-406F-947F-0D10504800D0}">
      <dgm:prSet phldrT="[Текст]" custT="1"/>
      <dgm:spPr>
        <a:solidFill>
          <a:schemeClr val="accent2">
            <a:lumMod val="20000"/>
            <a:lumOff val="80000"/>
          </a:schemeClr>
        </a:solidFill>
      </dgm:spPr>
      <dgm:t>
        <a:bodyPr/>
        <a:lstStyle/>
        <a:p>
          <a:r>
            <a:rPr lang="ru-RU" sz="2400" dirty="0" smtClean="0">
              <a:latin typeface="Tahoma" panose="020B0604030504040204" pitchFamily="34" charset="0"/>
              <a:ea typeface="Tahoma" panose="020B0604030504040204" pitchFamily="34" charset="0"/>
              <a:cs typeface="Tahoma" panose="020B0604030504040204" pitchFamily="34" charset="0"/>
            </a:rPr>
            <a:t>Проект постановления Правительства Ленинградской области</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B6838264-5031-43D9-974F-E5E973AE7F94}" type="parTrans" cxnId="{2E3D7662-AC8B-4554-9535-1095D99C1794}">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2E074659-6772-449F-B27E-3810BCE7A801}" type="sibTrans" cxnId="{2E3D7662-AC8B-4554-9535-1095D99C1794}">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B9A8394B-BB45-4BD6-859F-1ED5B1F9B945}">
      <dgm:prSet custT="1"/>
      <dgm:spPr>
        <a:solidFill>
          <a:schemeClr val="tx2">
            <a:lumMod val="20000"/>
            <a:lumOff val="80000"/>
          </a:schemeClr>
        </a:solidFill>
      </dgm:spPr>
      <dgm:t>
        <a:bodyPr/>
        <a:lstStyle/>
        <a:p>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4BBB1E96-836B-466B-9D81-60AB0A9A5809}" type="parTrans" cxnId="{F1A4B4DD-05CE-4BAE-A2D9-0F42621682BF}">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A583C7B4-713F-469C-8F8E-2C867CC93985}" type="sibTrans" cxnId="{F1A4B4DD-05CE-4BAE-A2D9-0F42621682BF}">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08EE2D68-9B3C-41EA-998F-1E1D288C29D8}">
      <dgm:prSet custT="1"/>
      <dgm:spPr>
        <a:solidFill>
          <a:schemeClr val="accent2">
            <a:lumMod val="20000"/>
            <a:lumOff val="80000"/>
          </a:schemeClr>
        </a:solidFill>
      </dgm:spPr>
      <dgm:t>
        <a:bodyPr/>
        <a:lstStyle/>
        <a:p>
          <a:r>
            <a:rPr lang="ru-RU" sz="2400" smtClean="0">
              <a:latin typeface="Tahoma" panose="020B0604030504040204" pitchFamily="34" charset="0"/>
              <a:ea typeface="Tahoma" panose="020B0604030504040204" pitchFamily="34" charset="0"/>
              <a:cs typeface="Tahoma" panose="020B0604030504040204" pitchFamily="34" charset="0"/>
            </a:rPr>
            <a:t>О предоставлении субсидий на содержание на территории Ленинградской области приютов для животных без владельцев</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98A1783F-8201-47D7-B679-2F99F8231EB9}" type="parTrans" cxnId="{3B185726-247A-4FCA-953C-12C6137560A9}">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63299485-572F-4A89-ACA4-BE8065B50E00}" type="sibTrans" cxnId="{3B185726-247A-4FCA-953C-12C6137560A9}">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100FBEB7-0254-4BE7-A4FD-D6EFFE99424E}">
      <dgm:prSet/>
      <dgm:spPr>
        <a:solidFill>
          <a:schemeClr val="accent2">
            <a:lumMod val="20000"/>
            <a:lumOff val="80000"/>
          </a:schemeClr>
        </a:solidFill>
      </dgm:spPr>
      <dgm:t>
        <a:bodyPr/>
        <a:lstStyle/>
        <a:p>
          <a:endParaRPr lang="ru-RU" sz="2200" dirty="0">
            <a:latin typeface="Tahoma" panose="020B0604030504040204" pitchFamily="34" charset="0"/>
            <a:ea typeface="Tahoma" panose="020B0604030504040204" pitchFamily="34" charset="0"/>
            <a:cs typeface="Tahoma" panose="020B0604030504040204" pitchFamily="34" charset="0"/>
          </a:endParaRPr>
        </a:p>
      </dgm:t>
    </dgm:pt>
    <dgm:pt modelId="{D930EA96-B187-4D9C-9049-0D8141F10B85}" type="parTrans" cxnId="{0C408ADC-8B91-4DB6-82FF-E3AE76C28CF8}">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D31BA37B-9E70-419D-BE1C-EBF784B61D98}" type="sibTrans" cxnId="{0C408ADC-8B91-4DB6-82FF-E3AE76C28CF8}">
      <dgm:prSet/>
      <dgm:spPr/>
      <dgm:t>
        <a:bodyPr/>
        <a:lstStyle/>
        <a:p>
          <a:endParaRPr lang="ru-RU">
            <a:latin typeface="Tahoma" panose="020B0604030504040204" pitchFamily="34" charset="0"/>
            <a:ea typeface="Tahoma" panose="020B0604030504040204" pitchFamily="34" charset="0"/>
            <a:cs typeface="Tahoma" panose="020B0604030504040204" pitchFamily="34" charset="0"/>
          </a:endParaRPr>
        </a:p>
      </dgm:t>
    </dgm:pt>
    <dgm:pt modelId="{4492B282-CF02-430B-BB55-567188948247}" type="pres">
      <dgm:prSet presAssocID="{674F60BD-B62E-4199-B640-BF258B61453C}" presName="Name0" presStyleCnt="0">
        <dgm:presLayoutVars>
          <dgm:chMax val="5"/>
          <dgm:chPref val="5"/>
          <dgm:dir/>
          <dgm:animLvl val="lvl"/>
        </dgm:presLayoutVars>
      </dgm:prSet>
      <dgm:spPr/>
      <dgm:t>
        <a:bodyPr/>
        <a:lstStyle/>
        <a:p>
          <a:endParaRPr lang="ru-RU"/>
        </a:p>
      </dgm:t>
    </dgm:pt>
    <dgm:pt modelId="{A5C74980-8D6C-435C-8331-5E7AFA1C3025}" type="pres">
      <dgm:prSet presAssocID="{EF641B57-EB1D-499C-84F3-635290ED2962}" presName="parentText1" presStyleLbl="node1" presStyleIdx="0" presStyleCnt="2" custScaleX="109504" custLinFactNeighborX="446" custLinFactNeighborY="-22706">
        <dgm:presLayoutVars>
          <dgm:chMax/>
          <dgm:chPref val="3"/>
          <dgm:bulletEnabled val="1"/>
        </dgm:presLayoutVars>
      </dgm:prSet>
      <dgm:spPr/>
      <dgm:t>
        <a:bodyPr/>
        <a:lstStyle/>
        <a:p>
          <a:endParaRPr lang="ru-RU"/>
        </a:p>
      </dgm:t>
    </dgm:pt>
    <dgm:pt modelId="{391BC527-66EC-4D4E-94BD-18ADB8345205}" type="pres">
      <dgm:prSet presAssocID="{EF641B57-EB1D-499C-84F3-635290ED2962}" presName="childText1" presStyleLbl="solidAlignAcc1" presStyleIdx="0" presStyleCnt="2" custScaleX="108543" custScaleY="109373" custLinFactNeighborX="-5717" custLinFactNeighborY="273">
        <dgm:presLayoutVars>
          <dgm:chMax val="0"/>
          <dgm:chPref val="0"/>
          <dgm:bulletEnabled val="1"/>
        </dgm:presLayoutVars>
      </dgm:prSet>
      <dgm:spPr/>
      <dgm:t>
        <a:bodyPr/>
        <a:lstStyle/>
        <a:p>
          <a:endParaRPr lang="ru-RU"/>
        </a:p>
      </dgm:t>
    </dgm:pt>
    <dgm:pt modelId="{F52E6582-1450-40C3-B27F-37476A9B0688}" type="pres">
      <dgm:prSet presAssocID="{435FE8A2-EB5F-4C3E-AF70-D88AD0FD6F9E}" presName="parentText2" presStyleLbl="node1" presStyleIdx="1" presStyleCnt="2" custScaleX="110666" custLinFactNeighborX="4382" custLinFactNeighborY="3178">
        <dgm:presLayoutVars>
          <dgm:chMax/>
          <dgm:chPref val="3"/>
          <dgm:bulletEnabled val="1"/>
        </dgm:presLayoutVars>
      </dgm:prSet>
      <dgm:spPr/>
      <dgm:t>
        <a:bodyPr/>
        <a:lstStyle/>
        <a:p>
          <a:endParaRPr lang="ru-RU"/>
        </a:p>
      </dgm:t>
    </dgm:pt>
    <dgm:pt modelId="{9777ECD3-9ED6-4451-842A-C63F9C9E7E84}" type="pres">
      <dgm:prSet presAssocID="{435FE8A2-EB5F-4C3E-AF70-D88AD0FD6F9E}" presName="childText2" presStyleLbl="solidAlignAcc1" presStyleIdx="1" presStyleCnt="2" custScaleX="109789" custScaleY="90256" custLinFactNeighborX="4710" custLinFactNeighborY="-3287">
        <dgm:presLayoutVars>
          <dgm:chMax val="0"/>
          <dgm:chPref val="0"/>
          <dgm:bulletEnabled val="1"/>
        </dgm:presLayoutVars>
      </dgm:prSet>
      <dgm:spPr/>
      <dgm:t>
        <a:bodyPr/>
        <a:lstStyle/>
        <a:p>
          <a:endParaRPr lang="ru-RU"/>
        </a:p>
      </dgm:t>
    </dgm:pt>
  </dgm:ptLst>
  <dgm:cxnLst>
    <dgm:cxn modelId="{A34618B9-B2C7-431F-BC65-D37EF0A3D434}" type="presOf" srcId="{08EE2D68-9B3C-41EA-998F-1E1D288C29D8}" destId="{9777ECD3-9ED6-4451-842A-C63F9C9E7E84}" srcOrd="0" destOrd="1" presId="urn:microsoft.com/office/officeart/2009/3/layout/IncreasingArrowsProcess"/>
    <dgm:cxn modelId="{82F7EF6A-F9B0-41B1-BF1C-A87AFC04693D}" srcId="{EF641B57-EB1D-499C-84F3-635290ED2962}" destId="{66095D8A-7BFC-403D-AFAD-FDEF1641244B}" srcOrd="0" destOrd="0" parTransId="{7FBFCA43-05B3-4C74-942E-32A59D93BF28}" sibTransId="{1F62137E-AF92-4D18-A14C-6A34BEC1CEDB}"/>
    <dgm:cxn modelId="{525A513A-236B-4688-A80C-E2D3083B6CA8}" type="presOf" srcId="{B9A8394B-BB45-4BD6-859F-1ED5B1F9B945}" destId="{391BC527-66EC-4D4E-94BD-18ADB8345205}" srcOrd="0" destOrd="1" presId="urn:microsoft.com/office/officeart/2009/3/layout/IncreasingArrowsProcess"/>
    <dgm:cxn modelId="{F1A4B4DD-05CE-4BAE-A2D9-0F42621682BF}" srcId="{EF641B57-EB1D-499C-84F3-635290ED2962}" destId="{B9A8394B-BB45-4BD6-859F-1ED5B1F9B945}" srcOrd="1" destOrd="0" parTransId="{4BBB1E96-836B-466B-9D81-60AB0A9A5809}" sibTransId="{A583C7B4-713F-469C-8F8E-2C867CC93985}"/>
    <dgm:cxn modelId="{C814A3CF-DDE2-4286-A217-587491B0E141}" type="presOf" srcId="{0E1AB910-5252-406F-947F-0D10504800D0}" destId="{9777ECD3-9ED6-4451-842A-C63F9C9E7E84}" srcOrd="0" destOrd="0" presId="urn:microsoft.com/office/officeart/2009/3/layout/IncreasingArrowsProcess"/>
    <dgm:cxn modelId="{0C408ADC-8B91-4DB6-82FF-E3AE76C28CF8}" srcId="{435FE8A2-EB5F-4C3E-AF70-D88AD0FD6F9E}" destId="{100FBEB7-0254-4BE7-A4FD-D6EFFE99424E}" srcOrd="2" destOrd="0" parTransId="{D930EA96-B187-4D9C-9049-0D8141F10B85}" sibTransId="{D31BA37B-9E70-419D-BE1C-EBF784B61D98}"/>
    <dgm:cxn modelId="{2E3D7662-AC8B-4554-9535-1095D99C1794}" srcId="{435FE8A2-EB5F-4C3E-AF70-D88AD0FD6F9E}" destId="{0E1AB910-5252-406F-947F-0D10504800D0}" srcOrd="0" destOrd="0" parTransId="{B6838264-5031-43D9-974F-E5E973AE7F94}" sibTransId="{2E074659-6772-449F-B27E-3810BCE7A801}"/>
    <dgm:cxn modelId="{788783C7-9AA0-41D7-A4DB-CCEA984D71AA}" srcId="{674F60BD-B62E-4199-B640-BF258B61453C}" destId="{435FE8A2-EB5F-4C3E-AF70-D88AD0FD6F9E}" srcOrd="1" destOrd="0" parTransId="{3B50CADF-769A-4996-B1FF-B447B6099152}" sibTransId="{20DA55A2-2F73-4077-B180-D07C19CFB9B7}"/>
    <dgm:cxn modelId="{115BE981-A457-4569-9544-6A95301FF1A7}" type="presOf" srcId="{435FE8A2-EB5F-4C3E-AF70-D88AD0FD6F9E}" destId="{F52E6582-1450-40C3-B27F-37476A9B0688}" srcOrd="0" destOrd="0" presId="urn:microsoft.com/office/officeart/2009/3/layout/IncreasingArrowsProcess"/>
    <dgm:cxn modelId="{0158DAA4-3DB9-480D-BE8E-20E1AED02FB7}" type="presOf" srcId="{EF641B57-EB1D-499C-84F3-635290ED2962}" destId="{A5C74980-8D6C-435C-8331-5E7AFA1C3025}" srcOrd="0" destOrd="0" presId="urn:microsoft.com/office/officeart/2009/3/layout/IncreasingArrowsProcess"/>
    <dgm:cxn modelId="{3B185726-247A-4FCA-953C-12C6137560A9}" srcId="{435FE8A2-EB5F-4C3E-AF70-D88AD0FD6F9E}" destId="{08EE2D68-9B3C-41EA-998F-1E1D288C29D8}" srcOrd="1" destOrd="0" parTransId="{98A1783F-8201-47D7-B679-2F99F8231EB9}" sibTransId="{63299485-572F-4A89-ACA4-BE8065B50E00}"/>
    <dgm:cxn modelId="{4B830B56-151D-422F-B9AD-34B771580C34}" srcId="{674F60BD-B62E-4199-B640-BF258B61453C}" destId="{EF641B57-EB1D-499C-84F3-635290ED2962}" srcOrd="0" destOrd="0" parTransId="{A10860D6-FA5A-4F43-B11B-8000B464E48B}" sibTransId="{83805319-F55E-445D-BFB2-AF5CEB31B637}"/>
    <dgm:cxn modelId="{DD0E4EDF-ED55-4E25-B651-7725C69C1718}" type="presOf" srcId="{66095D8A-7BFC-403D-AFAD-FDEF1641244B}" destId="{391BC527-66EC-4D4E-94BD-18ADB8345205}" srcOrd="0" destOrd="0" presId="urn:microsoft.com/office/officeart/2009/3/layout/IncreasingArrowsProcess"/>
    <dgm:cxn modelId="{F2AF0F2E-2040-45A3-8741-8D8CF10CDCC4}" type="presOf" srcId="{100FBEB7-0254-4BE7-A4FD-D6EFFE99424E}" destId="{9777ECD3-9ED6-4451-842A-C63F9C9E7E84}" srcOrd="0" destOrd="2" presId="urn:microsoft.com/office/officeart/2009/3/layout/IncreasingArrowsProcess"/>
    <dgm:cxn modelId="{9B93A466-B13F-44A9-880D-CB679234F162}" type="presOf" srcId="{674F60BD-B62E-4199-B640-BF258B61453C}" destId="{4492B282-CF02-430B-BB55-567188948247}" srcOrd="0" destOrd="0" presId="urn:microsoft.com/office/officeart/2009/3/layout/IncreasingArrowsProcess"/>
    <dgm:cxn modelId="{C35DA4AB-581A-4373-828B-959507067276}" type="presParOf" srcId="{4492B282-CF02-430B-BB55-567188948247}" destId="{A5C74980-8D6C-435C-8331-5E7AFA1C3025}" srcOrd="0" destOrd="0" presId="urn:microsoft.com/office/officeart/2009/3/layout/IncreasingArrowsProcess"/>
    <dgm:cxn modelId="{823CF5C4-6AB4-4999-8547-2CFD1AE053FB}" type="presParOf" srcId="{4492B282-CF02-430B-BB55-567188948247}" destId="{391BC527-66EC-4D4E-94BD-18ADB8345205}" srcOrd="1" destOrd="0" presId="urn:microsoft.com/office/officeart/2009/3/layout/IncreasingArrowsProcess"/>
    <dgm:cxn modelId="{AF662090-9DB4-4B06-89DF-20ADAE696831}" type="presParOf" srcId="{4492B282-CF02-430B-BB55-567188948247}" destId="{F52E6582-1450-40C3-B27F-37476A9B0688}" srcOrd="2" destOrd="0" presId="urn:microsoft.com/office/officeart/2009/3/layout/IncreasingArrowsProcess"/>
    <dgm:cxn modelId="{97A00B38-C43E-42D1-91A8-274D701B6E82}" type="presParOf" srcId="{4492B282-CF02-430B-BB55-567188948247}" destId="{9777ECD3-9ED6-4451-842A-C63F9C9E7E84}"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CD6463-C2E1-4682-B5C0-A01FAB9E9422}" type="doc">
      <dgm:prSet loTypeId="urn:microsoft.com/office/officeart/2005/8/layout/list1" loCatId="list" qsTypeId="urn:microsoft.com/office/officeart/2005/8/quickstyle/simple2" qsCatId="simple" csTypeId="urn:microsoft.com/office/officeart/2005/8/colors/accent1_3" csCatId="accent1" phldr="1"/>
      <dgm:spPr/>
      <dgm:t>
        <a:bodyPr/>
        <a:lstStyle/>
        <a:p>
          <a:endParaRPr lang="ru-RU"/>
        </a:p>
      </dgm:t>
    </dgm:pt>
    <dgm:pt modelId="{38DF5462-8773-4324-A933-3CB85E790B66}">
      <dgm:prSet phldrT="[Текст]" custT="1"/>
      <dgm:spPr/>
      <dgm:t>
        <a:bodyPr/>
        <a:lstStyle/>
        <a:p>
          <a:pPr algn="l"/>
          <a:r>
            <a:rPr lang="ru-RU" sz="2400" dirty="0" smtClean="0">
              <a:latin typeface="Tahoma" panose="020B0604030504040204" pitchFamily="34" charset="0"/>
              <a:ea typeface="Tahoma" panose="020B0604030504040204" pitchFamily="34" charset="0"/>
              <a:cs typeface="Tahoma" panose="020B0604030504040204" pitchFamily="34" charset="0"/>
            </a:rPr>
            <a:t>Разработка нормативно-правовой базы, </a:t>
          </a:r>
          <a:br>
            <a:rPr lang="ru-RU" sz="2400" dirty="0" smtClean="0">
              <a:latin typeface="Tahoma" panose="020B0604030504040204" pitchFamily="34" charset="0"/>
              <a:ea typeface="Tahoma" panose="020B0604030504040204" pitchFamily="34" charset="0"/>
              <a:cs typeface="Tahoma" panose="020B0604030504040204" pitchFamily="34" charset="0"/>
            </a:rPr>
          </a:br>
          <a:r>
            <a:rPr lang="ru-RU" sz="2400" dirty="0" smtClean="0">
              <a:latin typeface="Tahoma" panose="020B0604030504040204" pitchFamily="34" charset="0"/>
              <a:ea typeface="Tahoma" panose="020B0604030504040204" pitchFamily="34" charset="0"/>
              <a:cs typeface="Tahoma" panose="020B0604030504040204" pitchFamily="34" charset="0"/>
            </a:rPr>
            <a:t>типовой конкурсной документации по 44-ФЗ</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DAECB105-6331-49EB-8CA6-4F800065D820}" type="parTrans" cxnId="{637DE11E-2A79-4684-8D20-4BB11776AF9C}">
      <dgm:prSet/>
      <dgm:spPr/>
      <dgm:t>
        <a:bodyPr/>
        <a:lstStyle/>
        <a:p>
          <a:pPr algn="l"/>
          <a:endParaRPr lang="ru-RU" sz="2400">
            <a:latin typeface="Tahoma" panose="020B0604030504040204" pitchFamily="34" charset="0"/>
            <a:ea typeface="Tahoma" panose="020B0604030504040204" pitchFamily="34" charset="0"/>
            <a:cs typeface="Tahoma" panose="020B0604030504040204" pitchFamily="34" charset="0"/>
          </a:endParaRPr>
        </a:p>
      </dgm:t>
    </dgm:pt>
    <dgm:pt modelId="{09E76634-6DD6-4AED-97FD-B0AA0876AAA9}" type="sibTrans" cxnId="{637DE11E-2A79-4684-8D20-4BB11776AF9C}">
      <dgm:prSet/>
      <dgm:spPr/>
      <dgm:t>
        <a:bodyPr/>
        <a:lstStyle/>
        <a:p>
          <a:pPr algn="l"/>
          <a:endParaRPr lang="ru-RU" sz="2400">
            <a:latin typeface="Tahoma" panose="020B0604030504040204" pitchFamily="34" charset="0"/>
            <a:ea typeface="Tahoma" panose="020B0604030504040204" pitchFamily="34" charset="0"/>
            <a:cs typeface="Tahoma" panose="020B0604030504040204" pitchFamily="34" charset="0"/>
          </a:endParaRPr>
        </a:p>
      </dgm:t>
    </dgm:pt>
    <dgm:pt modelId="{EFA63622-6882-4EC6-B97A-D8554453DDBA}">
      <dgm:prSet phldrT="[Текст]" custT="1"/>
      <dgm:spPr/>
      <dgm:t>
        <a:bodyPr/>
        <a:lstStyle/>
        <a:p>
          <a:pPr algn="l"/>
          <a:r>
            <a:rPr lang="ru-RU" sz="2400" dirty="0" smtClean="0">
              <a:latin typeface="Tahoma" panose="020B0604030504040204" pitchFamily="34" charset="0"/>
              <a:ea typeface="Tahoma" panose="020B0604030504040204" pitchFamily="34" charset="0"/>
              <a:cs typeface="Tahoma" panose="020B0604030504040204" pitchFamily="34" charset="0"/>
            </a:rPr>
            <a:t>Проведение совместной информационной работы через официальные сайты ОМСУ</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D6949AE2-718F-44A7-86E4-D0475124E1CA}" type="parTrans" cxnId="{A208E4CD-8965-4FA7-93FE-48C6DF23BE91}">
      <dgm:prSet/>
      <dgm:spPr/>
      <dgm:t>
        <a:bodyPr/>
        <a:lstStyle/>
        <a:p>
          <a:pPr algn="l"/>
          <a:endParaRPr lang="ru-RU" sz="2400">
            <a:latin typeface="Tahoma" panose="020B0604030504040204" pitchFamily="34" charset="0"/>
            <a:ea typeface="Tahoma" panose="020B0604030504040204" pitchFamily="34" charset="0"/>
            <a:cs typeface="Tahoma" panose="020B0604030504040204" pitchFamily="34" charset="0"/>
          </a:endParaRPr>
        </a:p>
      </dgm:t>
    </dgm:pt>
    <dgm:pt modelId="{95F2C837-A479-4DA5-BD20-DD10B3BA9160}" type="sibTrans" cxnId="{A208E4CD-8965-4FA7-93FE-48C6DF23BE91}">
      <dgm:prSet/>
      <dgm:spPr/>
      <dgm:t>
        <a:bodyPr/>
        <a:lstStyle/>
        <a:p>
          <a:pPr algn="l"/>
          <a:endParaRPr lang="ru-RU" sz="2400">
            <a:latin typeface="Tahoma" panose="020B0604030504040204" pitchFamily="34" charset="0"/>
            <a:ea typeface="Tahoma" panose="020B0604030504040204" pitchFamily="34" charset="0"/>
            <a:cs typeface="Tahoma" panose="020B0604030504040204" pitchFamily="34" charset="0"/>
          </a:endParaRPr>
        </a:p>
      </dgm:t>
    </dgm:pt>
    <dgm:pt modelId="{1DD0AE4E-7C69-4DBC-95FE-7E72B713970E}">
      <dgm:prSet phldrT="[Текст]" custT="1"/>
      <dgm:spPr/>
      <dgm:t>
        <a:bodyPr/>
        <a:lstStyle/>
        <a:p>
          <a:pPr algn="l"/>
          <a:r>
            <a:rPr lang="ru-RU" sz="2400" dirty="0" smtClean="0">
              <a:latin typeface="Tahoma" panose="020B0604030504040204" pitchFamily="34" charset="0"/>
              <a:ea typeface="Tahoma" panose="020B0604030504040204" pitchFamily="34" charset="0"/>
              <a:cs typeface="Tahoma" panose="020B0604030504040204" pitchFamily="34" charset="0"/>
            </a:rPr>
            <a:t>Проведение совещаний в онлайн и ВКС режиме</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CE445D34-C5E2-41A6-B640-37AD45A60597}" type="sibTrans" cxnId="{0B9B5901-F0B8-4035-A3C3-C2D05C73772D}">
      <dgm:prSet/>
      <dgm:spPr/>
      <dgm:t>
        <a:bodyPr/>
        <a:lstStyle/>
        <a:p>
          <a:pPr algn="l"/>
          <a:endParaRPr lang="ru-RU" sz="2400">
            <a:latin typeface="Tahoma" panose="020B0604030504040204" pitchFamily="34" charset="0"/>
            <a:ea typeface="Tahoma" panose="020B0604030504040204" pitchFamily="34" charset="0"/>
            <a:cs typeface="Tahoma" panose="020B0604030504040204" pitchFamily="34" charset="0"/>
          </a:endParaRPr>
        </a:p>
      </dgm:t>
    </dgm:pt>
    <dgm:pt modelId="{42C85222-3DE5-4244-8519-446C46C2CDA1}" type="parTrans" cxnId="{0B9B5901-F0B8-4035-A3C3-C2D05C73772D}">
      <dgm:prSet/>
      <dgm:spPr/>
      <dgm:t>
        <a:bodyPr/>
        <a:lstStyle/>
        <a:p>
          <a:pPr algn="l"/>
          <a:endParaRPr lang="ru-RU" sz="2400">
            <a:latin typeface="Tahoma" panose="020B0604030504040204" pitchFamily="34" charset="0"/>
            <a:ea typeface="Tahoma" panose="020B0604030504040204" pitchFamily="34" charset="0"/>
            <a:cs typeface="Tahoma" panose="020B0604030504040204" pitchFamily="34" charset="0"/>
          </a:endParaRPr>
        </a:p>
      </dgm:t>
    </dgm:pt>
    <dgm:pt modelId="{4C21B87E-CA76-4FBB-8FFB-12B88464466F}" type="pres">
      <dgm:prSet presAssocID="{59CD6463-C2E1-4682-B5C0-A01FAB9E9422}" presName="linear" presStyleCnt="0">
        <dgm:presLayoutVars>
          <dgm:dir/>
          <dgm:animLvl val="lvl"/>
          <dgm:resizeHandles val="exact"/>
        </dgm:presLayoutVars>
      </dgm:prSet>
      <dgm:spPr/>
      <dgm:t>
        <a:bodyPr/>
        <a:lstStyle/>
        <a:p>
          <a:endParaRPr lang="ru-RU"/>
        </a:p>
      </dgm:t>
    </dgm:pt>
    <dgm:pt modelId="{B50FB25C-83AF-4ACC-82D9-56D73E1C25D3}" type="pres">
      <dgm:prSet presAssocID="{38DF5462-8773-4324-A933-3CB85E790B66}" presName="parentLin" presStyleCnt="0"/>
      <dgm:spPr/>
      <dgm:t>
        <a:bodyPr/>
        <a:lstStyle/>
        <a:p>
          <a:endParaRPr lang="ru-RU"/>
        </a:p>
      </dgm:t>
    </dgm:pt>
    <dgm:pt modelId="{6D696CBA-E3AF-44C2-B9E8-AA00E99586D7}" type="pres">
      <dgm:prSet presAssocID="{38DF5462-8773-4324-A933-3CB85E790B66}" presName="parentLeftMargin" presStyleLbl="node1" presStyleIdx="0" presStyleCnt="3"/>
      <dgm:spPr/>
      <dgm:t>
        <a:bodyPr/>
        <a:lstStyle/>
        <a:p>
          <a:endParaRPr lang="ru-RU"/>
        </a:p>
      </dgm:t>
    </dgm:pt>
    <dgm:pt modelId="{9BA2280F-23A3-4B1D-8253-1D02C0985316}" type="pres">
      <dgm:prSet presAssocID="{38DF5462-8773-4324-A933-3CB85E790B66}" presName="parentText" presStyleLbl="node1" presStyleIdx="0" presStyleCnt="3" custScaleX="120408">
        <dgm:presLayoutVars>
          <dgm:chMax val="0"/>
          <dgm:bulletEnabled val="1"/>
        </dgm:presLayoutVars>
      </dgm:prSet>
      <dgm:spPr/>
      <dgm:t>
        <a:bodyPr/>
        <a:lstStyle/>
        <a:p>
          <a:endParaRPr lang="ru-RU"/>
        </a:p>
      </dgm:t>
    </dgm:pt>
    <dgm:pt modelId="{0E10D05D-C1B6-4776-BDD1-C546234CEEB3}" type="pres">
      <dgm:prSet presAssocID="{38DF5462-8773-4324-A933-3CB85E790B66}" presName="negativeSpace" presStyleCnt="0"/>
      <dgm:spPr/>
      <dgm:t>
        <a:bodyPr/>
        <a:lstStyle/>
        <a:p>
          <a:endParaRPr lang="ru-RU"/>
        </a:p>
      </dgm:t>
    </dgm:pt>
    <dgm:pt modelId="{67A0DDF2-2417-4159-9A02-1ABB63BF98DB}" type="pres">
      <dgm:prSet presAssocID="{38DF5462-8773-4324-A933-3CB85E790B66}" presName="childText" presStyleLbl="conFgAcc1" presStyleIdx="0" presStyleCnt="3">
        <dgm:presLayoutVars>
          <dgm:bulletEnabled val="1"/>
        </dgm:presLayoutVars>
      </dgm:prSet>
      <dgm:spPr/>
      <dgm:t>
        <a:bodyPr/>
        <a:lstStyle/>
        <a:p>
          <a:endParaRPr lang="ru-RU"/>
        </a:p>
      </dgm:t>
    </dgm:pt>
    <dgm:pt modelId="{F292BD98-8B41-4D0B-8F2B-C5D34F12B9DF}" type="pres">
      <dgm:prSet presAssocID="{09E76634-6DD6-4AED-97FD-B0AA0876AAA9}" presName="spaceBetweenRectangles" presStyleCnt="0"/>
      <dgm:spPr/>
      <dgm:t>
        <a:bodyPr/>
        <a:lstStyle/>
        <a:p>
          <a:endParaRPr lang="ru-RU"/>
        </a:p>
      </dgm:t>
    </dgm:pt>
    <dgm:pt modelId="{30CCDEC9-9A25-4F0B-BBF3-F46EB45CF7B1}" type="pres">
      <dgm:prSet presAssocID="{1DD0AE4E-7C69-4DBC-95FE-7E72B713970E}" presName="parentLin" presStyleCnt="0"/>
      <dgm:spPr/>
      <dgm:t>
        <a:bodyPr/>
        <a:lstStyle/>
        <a:p>
          <a:endParaRPr lang="ru-RU"/>
        </a:p>
      </dgm:t>
    </dgm:pt>
    <dgm:pt modelId="{E60AB4FC-D944-4DEF-B288-E44DC8B1BB09}" type="pres">
      <dgm:prSet presAssocID="{1DD0AE4E-7C69-4DBC-95FE-7E72B713970E}" presName="parentLeftMargin" presStyleLbl="node1" presStyleIdx="0" presStyleCnt="3"/>
      <dgm:spPr/>
      <dgm:t>
        <a:bodyPr/>
        <a:lstStyle/>
        <a:p>
          <a:endParaRPr lang="ru-RU"/>
        </a:p>
      </dgm:t>
    </dgm:pt>
    <dgm:pt modelId="{BBC41730-783D-4A86-8A20-A1BCB84F9E76}" type="pres">
      <dgm:prSet presAssocID="{1DD0AE4E-7C69-4DBC-95FE-7E72B713970E}" presName="parentText" presStyleLbl="node1" presStyleIdx="1" presStyleCnt="3" custScaleX="119133">
        <dgm:presLayoutVars>
          <dgm:chMax val="0"/>
          <dgm:bulletEnabled val="1"/>
        </dgm:presLayoutVars>
      </dgm:prSet>
      <dgm:spPr/>
      <dgm:t>
        <a:bodyPr/>
        <a:lstStyle/>
        <a:p>
          <a:endParaRPr lang="ru-RU"/>
        </a:p>
      </dgm:t>
    </dgm:pt>
    <dgm:pt modelId="{E0BD2691-02CB-46A6-BD32-5EED17E40499}" type="pres">
      <dgm:prSet presAssocID="{1DD0AE4E-7C69-4DBC-95FE-7E72B713970E}" presName="negativeSpace" presStyleCnt="0"/>
      <dgm:spPr/>
      <dgm:t>
        <a:bodyPr/>
        <a:lstStyle/>
        <a:p>
          <a:endParaRPr lang="ru-RU"/>
        </a:p>
      </dgm:t>
    </dgm:pt>
    <dgm:pt modelId="{45C3FD77-7204-46C9-95F6-98F3AAD0EB26}" type="pres">
      <dgm:prSet presAssocID="{1DD0AE4E-7C69-4DBC-95FE-7E72B713970E}" presName="childText" presStyleLbl="conFgAcc1" presStyleIdx="1" presStyleCnt="3">
        <dgm:presLayoutVars>
          <dgm:bulletEnabled val="1"/>
        </dgm:presLayoutVars>
      </dgm:prSet>
      <dgm:spPr/>
      <dgm:t>
        <a:bodyPr/>
        <a:lstStyle/>
        <a:p>
          <a:endParaRPr lang="ru-RU"/>
        </a:p>
      </dgm:t>
    </dgm:pt>
    <dgm:pt modelId="{9207C78F-0EC9-4F64-A907-69221612F102}" type="pres">
      <dgm:prSet presAssocID="{CE445D34-C5E2-41A6-B640-37AD45A60597}" presName="spaceBetweenRectangles" presStyleCnt="0"/>
      <dgm:spPr/>
      <dgm:t>
        <a:bodyPr/>
        <a:lstStyle/>
        <a:p>
          <a:endParaRPr lang="ru-RU"/>
        </a:p>
      </dgm:t>
    </dgm:pt>
    <dgm:pt modelId="{E7D99723-16CD-4D8E-A976-D37A0C9E27BC}" type="pres">
      <dgm:prSet presAssocID="{EFA63622-6882-4EC6-B97A-D8554453DDBA}" presName="parentLin" presStyleCnt="0"/>
      <dgm:spPr/>
      <dgm:t>
        <a:bodyPr/>
        <a:lstStyle/>
        <a:p>
          <a:endParaRPr lang="ru-RU"/>
        </a:p>
      </dgm:t>
    </dgm:pt>
    <dgm:pt modelId="{7F2727A0-31CE-41CB-B265-97324C1FE632}" type="pres">
      <dgm:prSet presAssocID="{EFA63622-6882-4EC6-B97A-D8554453DDBA}" presName="parentLeftMargin" presStyleLbl="node1" presStyleIdx="1" presStyleCnt="3"/>
      <dgm:spPr/>
      <dgm:t>
        <a:bodyPr/>
        <a:lstStyle/>
        <a:p>
          <a:endParaRPr lang="ru-RU"/>
        </a:p>
      </dgm:t>
    </dgm:pt>
    <dgm:pt modelId="{7E35178A-A0E6-47A3-A58D-6941D051260D}" type="pres">
      <dgm:prSet presAssocID="{EFA63622-6882-4EC6-B97A-D8554453DDBA}" presName="parentText" presStyleLbl="node1" presStyleIdx="2" presStyleCnt="3" custScaleX="119133">
        <dgm:presLayoutVars>
          <dgm:chMax val="0"/>
          <dgm:bulletEnabled val="1"/>
        </dgm:presLayoutVars>
      </dgm:prSet>
      <dgm:spPr/>
      <dgm:t>
        <a:bodyPr/>
        <a:lstStyle/>
        <a:p>
          <a:endParaRPr lang="ru-RU"/>
        </a:p>
      </dgm:t>
    </dgm:pt>
    <dgm:pt modelId="{CA7F9A91-82B4-4DCD-8D82-AB600BF09B9A}" type="pres">
      <dgm:prSet presAssocID="{EFA63622-6882-4EC6-B97A-D8554453DDBA}" presName="negativeSpace" presStyleCnt="0"/>
      <dgm:spPr/>
      <dgm:t>
        <a:bodyPr/>
        <a:lstStyle/>
        <a:p>
          <a:endParaRPr lang="ru-RU"/>
        </a:p>
      </dgm:t>
    </dgm:pt>
    <dgm:pt modelId="{729C5C71-9902-44FC-913F-33B044F6F629}" type="pres">
      <dgm:prSet presAssocID="{EFA63622-6882-4EC6-B97A-D8554453DDBA}" presName="childText" presStyleLbl="conFgAcc1" presStyleIdx="2" presStyleCnt="3">
        <dgm:presLayoutVars>
          <dgm:bulletEnabled val="1"/>
        </dgm:presLayoutVars>
      </dgm:prSet>
      <dgm:spPr/>
      <dgm:t>
        <a:bodyPr/>
        <a:lstStyle/>
        <a:p>
          <a:endParaRPr lang="ru-RU"/>
        </a:p>
      </dgm:t>
    </dgm:pt>
  </dgm:ptLst>
  <dgm:cxnLst>
    <dgm:cxn modelId="{A208E4CD-8965-4FA7-93FE-48C6DF23BE91}" srcId="{59CD6463-C2E1-4682-B5C0-A01FAB9E9422}" destId="{EFA63622-6882-4EC6-B97A-D8554453DDBA}" srcOrd="2" destOrd="0" parTransId="{D6949AE2-718F-44A7-86E4-D0475124E1CA}" sibTransId="{95F2C837-A479-4DA5-BD20-DD10B3BA9160}"/>
    <dgm:cxn modelId="{9AFF61EA-BFB3-44E3-BF08-2786A7B50F3F}" type="presOf" srcId="{EFA63622-6882-4EC6-B97A-D8554453DDBA}" destId="{7E35178A-A0E6-47A3-A58D-6941D051260D}" srcOrd="1" destOrd="0" presId="urn:microsoft.com/office/officeart/2005/8/layout/list1"/>
    <dgm:cxn modelId="{30DBB2AB-241F-4D29-BF42-90CC8802278C}" type="presOf" srcId="{1DD0AE4E-7C69-4DBC-95FE-7E72B713970E}" destId="{E60AB4FC-D944-4DEF-B288-E44DC8B1BB09}" srcOrd="0" destOrd="0" presId="urn:microsoft.com/office/officeart/2005/8/layout/list1"/>
    <dgm:cxn modelId="{0B9B5901-F0B8-4035-A3C3-C2D05C73772D}" srcId="{59CD6463-C2E1-4682-B5C0-A01FAB9E9422}" destId="{1DD0AE4E-7C69-4DBC-95FE-7E72B713970E}" srcOrd="1" destOrd="0" parTransId="{42C85222-3DE5-4244-8519-446C46C2CDA1}" sibTransId="{CE445D34-C5E2-41A6-B640-37AD45A60597}"/>
    <dgm:cxn modelId="{02468BC1-F07A-4C51-8D9B-AAA6F36E8D0F}" type="presOf" srcId="{EFA63622-6882-4EC6-B97A-D8554453DDBA}" destId="{7F2727A0-31CE-41CB-B265-97324C1FE632}" srcOrd="0" destOrd="0" presId="urn:microsoft.com/office/officeart/2005/8/layout/list1"/>
    <dgm:cxn modelId="{637DE11E-2A79-4684-8D20-4BB11776AF9C}" srcId="{59CD6463-C2E1-4682-B5C0-A01FAB9E9422}" destId="{38DF5462-8773-4324-A933-3CB85E790B66}" srcOrd="0" destOrd="0" parTransId="{DAECB105-6331-49EB-8CA6-4F800065D820}" sibTransId="{09E76634-6DD6-4AED-97FD-B0AA0876AAA9}"/>
    <dgm:cxn modelId="{ACA17A41-64D4-41A1-A145-1B41ADC25DE9}" type="presOf" srcId="{1DD0AE4E-7C69-4DBC-95FE-7E72B713970E}" destId="{BBC41730-783D-4A86-8A20-A1BCB84F9E76}" srcOrd="1" destOrd="0" presId="urn:microsoft.com/office/officeart/2005/8/layout/list1"/>
    <dgm:cxn modelId="{7B9B8FA5-E68A-4366-BE40-98AF3C6E3069}" type="presOf" srcId="{38DF5462-8773-4324-A933-3CB85E790B66}" destId="{6D696CBA-E3AF-44C2-B9E8-AA00E99586D7}" srcOrd="0" destOrd="0" presId="urn:microsoft.com/office/officeart/2005/8/layout/list1"/>
    <dgm:cxn modelId="{B9693505-AB7F-4665-9B60-FD5AAD7F39ED}" type="presOf" srcId="{59CD6463-C2E1-4682-B5C0-A01FAB9E9422}" destId="{4C21B87E-CA76-4FBB-8FFB-12B88464466F}" srcOrd="0" destOrd="0" presId="urn:microsoft.com/office/officeart/2005/8/layout/list1"/>
    <dgm:cxn modelId="{C111A5C1-58FD-4FE7-A5FE-54F13F32BD67}" type="presOf" srcId="{38DF5462-8773-4324-A933-3CB85E790B66}" destId="{9BA2280F-23A3-4B1D-8253-1D02C0985316}" srcOrd="1" destOrd="0" presId="urn:microsoft.com/office/officeart/2005/8/layout/list1"/>
    <dgm:cxn modelId="{C35806C6-93DF-4F39-BAFB-5845DCC41C46}" type="presParOf" srcId="{4C21B87E-CA76-4FBB-8FFB-12B88464466F}" destId="{B50FB25C-83AF-4ACC-82D9-56D73E1C25D3}" srcOrd="0" destOrd="0" presId="urn:microsoft.com/office/officeart/2005/8/layout/list1"/>
    <dgm:cxn modelId="{269A711D-F4FE-4865-8F6F-F094C2454093}" type="presParOf" srcId="{B50FB25C-83AF-4ACC-82D9-56D73E1C25D3}" destId="{6D696CBA-E3AF-44C2-B9E8-AA00E99586D7}" srcOrd="0" destOrd="0" presId="urn:microsoft.com/office/officeart/2005/8/layout/list1"/>
    <dgm:cxn modelId="{AB6C54DD-A5C4-4C67-A44E-7AEA129F3AE8}" type="presParOf" srcId="{B50FB25C-83AF-4ACC-82D9-56D73E1C25D3}" destId="{9BA2280F-23A3-4B1D-8253-1D02C0985316}" srcOrd="1" destOrd="0" presId="urn:microsoft.com/office/officeart/2005/8/layout/list1"/>
    <dgm:cxn modelId="{F48CE650-5251-492D-9252-FE8A9E7AD7CB}" type="presParOf" srcId="{4C21B87E-CA76-4FBB-8FFB-12B88464466F}" destId="{0E10D05D-C1B6-4776-BDD1-C546234CEEB3}" srcOrd="1" destOrd="0" presId="urn:microsoft.com/office/officeart/2005/8/layout/list1"/>
    <dgm:cxn modelId="{115B5A3A-6461-48BC-9CCC-A944F861EC70}" type="presParOf" srcId="{4C21B87E-CA76-4FBB-8FFB-12B88464466F}" destId="{67A0DDF2-2417-4159-9A02-1ABB63BF98DB}" srcOrd="2" destOrd="0" presId="urn:microsoft.com/office/officeart/2005/8/layout/list1"/>
    <dgm:cxn modelId="{53F88CC9-4A8E-4346-A6CB-13EF6B1D1EE5}" type="presParOf" srcId="{4C21B87E-CA76-4FBB-8FFB-12B88464466F}" destId="{F292BD98-8B41-4D0B-8F2B-C5D34F12B9DF}" srcOrd="3" destOrd="0" presId="urn:microsoft.com/office/officeart/2005/8/layout/list1"/>
    <dgm:cxn modelId="{653E4D75-242F-4546-8FAD-340DF2DB4AD7}" type="presParOf" srcId="{4C21B87E-CA76-4FBB-8FFB-12B88464466F}" destId="{30CCDEC9-9A25-4F0B-BBF3-F46EB45CF7B1}" srcOrd="4" destOrd="0" presId="urn:microsoft.com/office/officeart/2005/8/layout/list1"/>
    <dgm:cxn modelId="{A55AD998-6B84-4B2D-929E-7B308CEC090E}" type="presParOf" srcId="{30CCDEC9-9A25-4F0B-BBF3-F46EB45CF7B1}" destId="{E60AB4FC-D944-4DEF-B288-E44DC8B1BB09}" srcOrd="0" destOrd="0" presId="urn:microsoft.com/office/officeart/2005/8/layout/list1"/>
    <dgm:cxn modelId="{BC1ECA11-69DC-4C74-B4F4-B1C0293DF612}" type="presParOf" srcId="{30CCDEC9-9A25-4F0B-BBF3-F46EB45CF7B1}" destId="{BBC41730-783D-4A86-8A20-A1BCB84F9E76}" srcOrd="1" destOrd="0" presId="urn:microsoft.com/office/officeart/2005/8/layout/list1"/>
    <dgm:cxn modelId="{4512645F-535C-4BE1-BBCF-8D17C7E9BCC5}" type="presParOf" srcId="{4C21B87E-CA76-4FBB-8FFB-12B88464466F}" destId="{E0BD2691-02CB-46A6-BD32-5EED17E40499}" srcOrd="5" destOrd="0" presId="urn:microsoft.com/office/officeart/2005/8/layout/list1"/>
    <dgm:cxn modelId="{D7C8F599-4023-4648-ADAB-BC93DCB50802}" type="presParOf" srcId="{4C21B87E-CA76-4FBB-8FFB-12B88464466F}" destId="{45C3FD77-7204-46C9-95F6-98F3AAD0EB26}" srcOrd="6" destOrd="0" presId="urn:microsoft.com/office/officeart/2005/8/layout/list1"/>
    <dgm:cxn modelId="{769CB718-971A-4682-B80A-32C3CE1DF6BE}" type="presParOf" srcId="{4C21B87E-CA76-4FBB-8FFB-12B88464466F}" destId="{9207C78F-0EC9-4F64-A907-69221612F102}" srcOrd="7" destOrd="0" presId="urn:microsoft.com/office/officeart/2005/8/layout/list1"/>
    <dgm:cxn modelId="{0D30599A-C161-458F-8021-77356F65FC07}" type="presParOf" srcId="{4C21B87E-CA76-4FBB-8FFB-12B88464466F}" destId="{E7D99723-16CD-4D8E-A976-D37A0C9E27BC}" srcOrd="8" destOrd="0" presId="urn:microsoft.com/office/officeart/2005/8/layout/list1"/>
    <dgm:cxn modelId="{852A84C9-4A64-40C8-9439-24EEFC2D2A30}" type="presParOf" srcId="{E7D99723-16CD-4D8E-A976-D37A0C9E27BC}" destId="{7F2727A0-31CE-41CB-B265-97324C1FE632}" srcOrd="0" destOrd="0" presId="urn:microsoft.com/office/officeart/2005/8/layout/list1"/>
    <dgm:cxn modelId="{C3D40022-4A3E-40B0-ACA5-07AAD3FCC79B}" type="presParOf" srcId="{E7D99723-16CD-4D8E-A976-D37A0C9E27BC}" destId="{7E35178A-A0E6-47A3-A58D-6941D051260D}" srcOrd="1" destOrd="0" presId="urn:microsoft.com/office/officeart/2005/8/layout/list1"/>
    <dgm:cxn modelId="{A03472B5-F33B-4FCB-B229-DBB1BA5E69CD}" type="presParOf" srcId="{4C21B87E-CA76-4FBB-8FFB-12B88464466F}" destId="{CA7F9A91-82B4-4DCD-8D82-AB600BF09B9A}" srcOrd="9" destOrd="0" presId="urn:microsoft.com/office/officeart/2005/8/layout/list1"/>
    <dgm:cxn modelId="{D32D85F2-2D40-4AB9-8E5F-874236FABBCC}" type="presParOf" srcId="{4C21B87E-CA76-4FBB-8FFB-12B88464466F}" destId="{729C5C71-9902-44FC-913F-33B044F6F629}"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E7316-556C-423C-ACCD-98A7789A040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F664F3F2-700D-41F4-9FF0-851B6FDDABB6}">
      <dgm:prSet phldrT="[Текст]" custT="1">
        <dgm:style>
          <a:lnRef idx="3">
            <a:schemeClr val="lt1"/>
          </a:lnRef>
          <a:fillRef idx="1">
            <a:schemeClr val="accent1"/>
          </a:fillRef>
          <a:effectRef idx="1">
            <a:schemeClr val="accent1"/>
          </a:effectRef>
          <a:fontRef idx="minor">
            <a:schemeClr val="lt1"/>
          </a:fontRef>
        </dgm:style>
      </dgm:prSet>
      <dgm:spPr/>
      <dgm:t>
        <a:bodyPr/>
        <a:lstStyle/>
        <a:p>
          <a:r>
            <a:rPr lang="ru-RU" sz="2400" dirty="0" smtClean="0">
              <a:latin typeface="Tahoma" panose="020B0604030504040204" pitchFamily="34" charset="0"/>
              <a:ea typeface="Tahoma" panose="020B0604030504040204" pitchFamily="34" charset="0"/>
              <a:cs typeface="Tahoma" panose="020B0604030504040204" pitchFamily="34" charset="0"/>
            </a:rPr>
            <a:t>Отсутствуют правила по идентификации </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679B038C-2631-4D64-860B-B81F98172460}" type="parTrans" cxnId="{F629C24C-CEC6-4250-8021-E4978DEF0975}">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F91B7DBD-1FD5-48A7-AA47-EF3625BFE809}" type="sibTrans" cxnId="{F629C24C-CEC6-4250-8021-E4978DEF0975}">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117C1A70-2D85-46F0-8C1E-9FA642C89A50}">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2000" dirty="0" smtClean="0">
              <a:latin typeface="Tahoma" panose="020B0604030504040204" pitchFamily="34" charset="0"/>
              <a:ea typeface="Tahoma" panose="020B0604030504040204" pitchFamily="34" charset="0"/>
              <a:cs typeface="Tahoma" panose="020B0604030504040204" pitchFamily="34" charset="0"/>
            </a:rPr>
            <a:t>Нет обязанности владельцев идентифицировать животных </a:t>
          </a:r>
          <a:endParaRPr lang="ru-RU" sz="2000" dirty="0">
            <a:latin typeface="Tahoma" panose="020B0604030504040204" pitchFamily="34" charset="0"/>
            <a:ea typeface="Tahoma" panose="020B0604030504040204" pitchFamily="34" charset="0"/>
            <a:cs typeface="Tahoma" panose="020B0604030504040204" pitchFamily="34" charset="0"/>
          </a:endParaRPr>
        </a:p>
      </dgm:t>
    </dgm:pt>
    <dgm:pt modelId="{6B6593D0-9B0B-4F7E-82D9-9BCD25698D74}" type="parTrans" cxnId="{6F6A6C6F-C1C3-4713-9947-7C2498EBDF55}">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2655C242-47D1-4EC0-BD32-7DD6EC6E5DB8}" type="sibTrans" cxnId="{6F6A6C6F-C1C3-4713-9947-7C2498EBDF55}">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5CC0BCC0-F78B-488E-A51A-CE9F52E18D73}">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2000" dirty="0" smtClean="0">
              <a:latin typeface="Tahoma" panose="020B0604030504040204" pitchFamily="34" charset="0"/>
              <a:ea typeface="Tahoma" panose="020B0604030504040204" pitchFamily="34" charset="0"/>
              <a:cs typeface="Tahoma" panose="020B0604030504040204" pitchFamily="34" charset="0"/>
            </a:rPr>
            <a:t>Субъект не вправе разработать свой НПА по идентификации животных</a:t>
          </a:r>
          <a:endParaRPr lang="ru-RU" sz="2000" dirty="0">
            <a:latin typeface="Tahoma" panose="020B0604030504040204" pitchFamily="34" charset="0"/>
            <a:ea typeface="Tahoma" panose="020B0604030504040204" pitchFamily="34" charset="0"/>
            <a:cs typeface="Tahoma" panose="020B0604030504040204" pitchFamily="34" charset="0"/>
          </a:endParaRPr>
        </a:p>
      </dgm:t>
    </dgm:pt>
    <dgm:pt modelId="{791FD8BA-E39C-4229-AEF7-FCA08182FC0B}" type="parTrans" cxnId="{64657538-CC90-4CE1-A2F5-42A0C98CDC3C}">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8C380FFF-56FE-4300-B76E-B58AF4C6CF54}" type="sibTrans" cxnId="{64657538-CC90-4CE1-A2F5-42A0C98CDC3C}">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7FD02273-A47F-43C0-811D-A9C442C37BE5}">
      <dgm:prSet phldrT="[Текст]" custT="1">
        <dgm:style>
          <a:lnRef idx="3">
            <a:schemeClr val="lt1"/>
          </a:lnRef>
          <a:fillRef idx="1">
            <a:schemeClr val="accent1"/>
          </a:fillRef>
          <a:effectRef idx="1">
            <a:schemeClr val="accent1"/>
          </a:effectRef>
          <a:fontRef idx="minor">
            <a:schemeClr val="lt1"/>
          </a:fontRef>
        </dgm:style>
      </dgm:prSet>
      <dgm:spPr/>
      <dgm:t>
        <a:bodyPr/>
        <a:lstStyle/>
        <a:p>
          <a:r>
            <a:rPr lang="ru-RU" sz="2400" dirty="0" smtClean="0">
              <a:latin typeface="Tahoma" panose="020B0604030504040204" pitchFamily="34" charset="0"/>
              <a:ea typeface="Tahoma" panose="020B0604030504040204" pitchFamily="34" charset="0"/>
              <a:cs typeface="Tahoma" panose="020B0604030504040204" pitchFamily="34" charset="0"/>
            </a:rPr>
            <a:t>Нет административной ответственности</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039732DE-E187-4457-9A4D-9172BAB6E32D}" type="parTrans" cxnId="{FF0BFFFE-004D-418F-A7C3-CAF8845EAF3D}">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3A752C30-0256-4CE9-8C98-72D319436895}" type="sibTrans" cxnId="{FF0BFFFE-004D-418F-A7C3-CAF8845EAF3D}">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8D131CA9-BDC6-4E78-BDD5-0DA31C45B395}">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2000" dirty="0" smtClean="0">
              <a:latin typeface="Tahoma" panose="020B0604030504040204" pitchFamily="34" charset="0"/>
              <a:ea typeface="Tahoma" panose="020B0604030504040204" pitchFamily="34" charset="0"/>
              <a:cs typeface="Tahoma" panose="020B0604030504040204" pitchFamily="34" charset="0"/>
            </a:rPr>
            <a:t>Отсутствует механизм воздействия на нерадивых владельцев</a:t>
          </a:r>
          <a:endParaRPr lang="ru-RU" sz="2000" dirty="0">
            <a:latin typeface="Tahoma" panose="020B0604030504040204" pitchFamily="34" charset="0"/>
            <a:ea typeface="Tahoma" panose="020B0604030504040204" pitchFamily="34" charset="0"/>
            <a:cs typeface="Tahoma" panose="020B0604030504040204" pitchFamily="34" charset="0"/>
          </a:endParaRPr>
        </a:p>
      </dgm:t>
    </dgm:pt>
    <dgm:pt modelId="{533AB062-A36E-402E-8631-DDA6D1CE90BE}" type="parTrans" cxnId="{49AA1FFF-EF77-4669-BECD-E0D5F49D6153}">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D06837DB-55AD-469A-B530-633D91661624}" type="sibTrans" cxnId="{49AA1FFF-EF77-4669-BECD-E0D5F49D6153}">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E0AA4D4F-6ECA-4207-B199-5D1639C29F3C}">
      <dgm:prSet phldrT="[Текст]" custT="1">
        <dgm:style>
          <a:lnRef idx="3">
            <a:schemeClr val="lt1"/>
          </a:lnRef>
          <a:fillRef idx="1">
            <a:schemeClr val="accent1"/>
          </a:fillRef>
          <a:effectRef idx="1">
            <a:schemeClr val="accent1"/>
          </a:effectRef>
          <a:fontRef idx="minor">
            <a:schemeClr val="lt1"/>
          </a:fontRef>
        </dgm:style>
      </dgm:prSet>
      <dgm:spPr/>
      <dgm:t>
        <a:bodyPr/>
        <a:lstStyle/>
        <a:p>
          <a:r>
            <a:rPr lang="ru-RU" sz="2400" dirty="0" smtClean="0">
              <a:latin typeface="Tahoma" panose="020B0604030504040204" pitchFamily="34" charset="0"/>
              <a:ea typeface="Tahoma" panose="020B0604030504040204" pitchFamily="34" charset="0"/>
              <a:cs typeface="Tahoma" panose="020B0604030504040204" pitchFamily="34" charset="0"/>
            </a:rPr>
            <a:t>Нет налога </a:t>
          </a:r>
          <a:br>
            <a:rPr lang="ru-RU" sz="2400" dirty="0" smtClean="0">
              <a:latin typeface="Tahoma" panose="020B0604030504040204" pitchFamily="34" charset="0"/>
              <a:ea typeface="Tahoma" panose="020B0604030504040204" pitchFamily="34" charset="0"/>
              <a:cs typeface="Tahoma" panose="020B0604030504040204" pitchFamily="34" charset="0"/>
            </a:rPr>
          </a:br>
          <a:r>
            <a:rPr lang="ru-RU" sz="2400" dirty="0" smtClean="0">
              <a:latin typeface="Tahoma" panose="020B0604030504040204" pitchFamily="34" charset="0"/>
              <a:ea typeface="Tahoma" panose="020B0604030504040204" pitchFamily="34" charset="0"/>
              <a:cs typeface="Tahoma" panose="020B0604030504040204" pitchFamily="34" charset="0"/>
            </a:rPr>
            <a:t>на животное</a:t>
          </a:r>
          <a:endParaRPr lang="ru-RU" sz="2400" dirty="0">
            <a:latin typeface="Tahoma" panose="020B0604030504040204" pitchFamily="34" charset="0"/>
            <a:ea typeface="Tahoma" panose="020B0604030504040204" pitchFamily="34" charset="0"/>
            <a:cs typeface="Tahoma" panose="020B0604030504040204" pitchFamily="34" charset="0"/>
          </a:endParaRPr>
        </a:p>
      </dgm:t>
    </dgm:pt>
    <dgm:pt modelId="{6952F821-9928-414C-B32C-9D7A502AF67A}" type="parTrans" cxnId="{A1C6CA29-85C3-44A5-865A-719173DAB913}">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87E080B8-7068-4056-B402-904DE6579467}" type="sibTrans" cxnId="{A1C6CA29-85C3-44A5-865A-719173DAB913}">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8FE2456F-CB11-4FE7-8B17-F86FE9092C0B}">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2000" dirty="0" smtClean="0">
              <a:latin typeface="Tahoma" panose="020B0604030504040204" pitchFamily="34" charset="0"/>
              <a:ea typeface="Tahoma" panose="020B0604030504040204" pitchFamily="34" charset="0"/>
              <a:cs typeface="Tahoma" panose="020B0604030504040204" pitchFamily="34" charset="0"/>
            </a:rPr>
            <a:t>Отсутствует механизм регулирования количества животных у одного владельца</a:t>
          </a:r>
          <a:endParaRPr lang="ru-RU" sz="2000" dirty="0">
            <a:latin typeface="Tahoma" panose="020B0604030504040204" pitchFamily="34" charset="0"/>
            <a:ea typeface="Tahoma" panose="020B0604030504040204" pitchFamily="34" charset="0"/>
            <a:cs typeface="Tahoma" panose="020B0604030504040204" pitchFamily="34" charset="0"/>
          </a:endParaRPr>
        </a:p>
      </dgm:t>
    </dgm:pt>
    <dgm:pt modelId="{8185E750-5C3A-44AA-B495-CC7985F7EA1B}" type="parTrans" cxnId="{4537A67C-74C1-4768-A236-26F1A4BE8B1F}">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58175C0C-EE4F-4821-9D78-3DF7F91557B2}" type="sibTrans" cxnId="{4537A67C-74C1-4768-A236-26F1A4BE8B1F}">
      <dgm:prSet/>
      <dgm:spPr/>
      <dgm:t>
        <a:bodyPr/>
        <a:lstStyle/>
        <a:p>
          <a:endParaRPr lang="ru-RU" sz="2000">
            <a:latin typeface="Tahoma" panose="020B0604030504040204" pitchFamily="34" charset="0"/>
            <a:ea typeface="Tahoma" panose="020B0604030504040204" pitchFamily="34" charset="0"/>
            <a:cs typeface="Tahoma" panose="020B0604030504040204" pitchFamily="34" charset="0"/>
          </a:endParaRPr>
        </a:p>
      </dgm:t>
    </dgm:pt>
    <dgm:pt modelId="{262FB2FA-C37A-4C95-A72E-DBA90F5DB423}" type="pres">
      <dgm:prSet presAssocID="{3ABE7316-556C-423C-ACCD-98A7789A0408}" presName="Name0" presStyleCnt="0">
        <dgm:presLayoutVars>
          <dgm:dir/>
          <dgm:animLvl val="lvl"/>
          <dgm:resizeHandles val="exact"/>
        </dgm:presLayoutVars>
      </dgm:prSet>
      <dgm:spPr/>
      <dgm:t>
        <a:bodyPr/>
        <a:lstStyle/>
        <a:p>
          <a:endParaRPr lang="ru-RU"/>
        </a:p>
      </dgm:t>
    </dgm:pt>
    <dgm:pt modelId="{FFC9CDB1-41CB-4D27-BE5C-A9AB833E9D9D}" type="pres">
      <dgm:prSet presAssocID="{F664F3F2-700D-41F4-9FF0-851B6FDDABB6}" presName="linNode" presStyleCnt="0"/>
      <dgm:spPr/>
    </dgm:pt>
    <dgm:pt modelId="{BA37169E-F096-4F28-BA6A-C086A0A6EFF2}" type="pres">
      <dgm:prSet presAssocID="{F664F3F2-700D-41F4-9FF0-851B6FDDABB6}" presName="parentText" presStyleLbl="node1" presStyleIdx="0" presStyleCnt="3" custLinFactNeighborX="-4288" custLinFactNeighborY="-265">
        <dgm:presLayoutVars>
          <dgm:chMax val="1"/>
          <dgm:bulletEnabled val="1"/>
        </dgm:presLayoutVars>
      </dgm:prSet>
      <dgm:spPr/>
      <dgm:t>
        <a:bodyPr/>
        <a:lstStyle/>
        <a:p>
          <a:endParaRPr lang="ru-RU"/>
        </a:p>
      </dgm:t>
    </dgm:pt>
    <dgm:pt modelId="{ADB38149-A7DC-44DF-BA0E-BFA27EF47619}" type="pres">
      <dgm:prSet presAssocID="{F664F3F2-700D-41F4-9FF0-851B6FDDABB6}" presName="descendantText" presStyleLbl="alignAccFollowNode1" presStyleIdx="0" presStyleCnt="3" custScaleY="125586" custLinFactNeighborX="10" custLinFactNeighborY="-3138">
        <dgm:presLayoutVars>
          <dgm:bulletEnabled val="1"/>
        </dgm:presLayoutVars>
      </dgm:prSet>
      <dgm:spPr/>
      <dgm:t>
        <a:bodyPr/>
        <a:lstStyle/>
        <a:p>
          <a:endParaRPr lang="ru-RU"/>
        </a:p>
      </dgm:t>
    </dgm:pt>
    <dgm:pt modelId="{454B22DE-3C8E-46AF-A55C-50E9D8228E13}" type="pres">
      <dgm:prSet presAssocID="{F91B7DBD-1FD5-48A7-AA47-EF3625BFE809}" presName="sp" presStyleCnt="0"/>
      <dgm:spPr/>
    </dgm:pt>
    <dgm:pt modelId="{29FE4B1D-EA0A-4B99-91B3-9AAA77763640}" type="pres">
      <dgm:prSet presAssocID="{7FD02273-A47F-43C0-811D-A9C442C37BE5}" presName="linNode" presStyleCnt="0"/>
      <dgm:spPr/>
    </dgm:pt>
    <dgm:pt modelId="{498EE2DF-4D67-4F3E-87D0-6D147E5B9111}" type="pres">
      <dgm:prSet presAssocID="{7FD02273-A47F-43C0-811D-A9C442C37BE5}" presName="parentText" presStyleLbl="node1" presStyleIdx="1" presStyleCnt="3">
        <dgm:presLayoutVars>
          <dgm:chMax val="1"/>
          <dgm:bulletEnabled val="1"/>
        </dgm:presLayoutVars>
      </dgm:prSet>
      <dgm:spPr/>
      <dgm:t>
        <a:bodyPr/>
        <a:lstStyle/>
        <a:p>
          <a:endParaRPr lang="ru-RU"/>
        </a:p>
      </dgm:t>
    </dgm:pt>
    <dgm:pt modelId="{DC880E3C-BB04-4A93-97A6-05D9CB79B5CF}" type="pres">
      <dgm:prSet presAssocID="{7FD02273-A47F-43C0-811D-A9C442C37BE5}" presName="descendantText" presStyleLbl="alignAccFollowNode1" presStyleIdx="1" presStyleCnt="3" custScaleY="125895" custLinFactNeighborX="10" custLinFactNeighborY="3007">
        <dgm:presLayoutVars>
          <dgm:bulletEnabled val="1"/>
        </dgm:presLayoutVars>
      </dgm:prSet>
      <dgm:spPr/>
      <dgm:t>
        <a:bodyPr/>
        <a:lstStyle/>
        <a:p>
          <a:endParaRPr lang="ru-RU"/>
        </a:p>
      </dgm:t>
    </dgm:pt>
    <dgm:pt modelId="{E37B71EB-232F-4252-99A5-51110A6AE54E}" type="pres">
      <dgm:prSet presAssocID="{3A752C30-0256-4CE9-8C98-72D319436895}" presName="sp" presStyleCnt="0"/>
      <dgm:spPr/>
    </dgm:pt>
    <dgm:pt modelId="{965AC7D2-DE2F-448C-9299-974BA598C0B2}" type="pres">
      <dgm:prSet presAssocID="{E0AA4D4F-6ECA-4207-B199-5D1639C29F3C}" presName="linNode" presStyleCnt="0"/>
      <dgm:spPr/>
    </dgm:pt>
    <dgm:pt modelId="{76BD2218-F572-4242-AC61-51A490306DA7}" type="pres">
      <dgm:prSet presAssocID="{E0AA4D4F-6ECA-4207-B199-5D1639C29F3C}" presName="parentText" presStyleLbl="node1" presStyleIdx="2" presStyleCnt="3">
        <dgm:presLayoutVars>
          <dgm:chMax val="1"/>
          <dgm:bulletEnabled val="1"/>
        </dgm:presLayoutVars>
      </dgm:prSet>
      <dgm:spPr/>
      <dgm:t>
        <a:bodyPr/>
        <a:lstStyle/>
        <a:p>
          <a:endParaRPr lang="ru-RU"/>
        </a:p>
      </dgm:t>
    </dgm:pt>
    <dgm:pt modelId="{14202EBF-4251-48C5-9968-4BFED49437F8}" type="pres">
      <dgm:prSet presAssocID="{E0AA4D4F-6ECA-4207-B199-5D1639C29F3C}" presName="descendantText" presStyleLbl="alignAccFollowNode1" presStyleIdx="2" presStyleCnt="3" custScaleY="120616" custLinFactNeighborX="-88" custLinFactNeighborY="3007">
        <dgm:presLayoutVars>
          <dgm:bulletEnabled val="1"/>
        </dgm:presLayoutVars>
      </dgm:prSet>
      <dgm:spPr/>
      <dgm:t>
        <a:bodyPr/>
        <a:lstStyle/>
        <a:p>
          <a:endParaRPr lang="ru-RU"/>
        </a:p>
      </dgm:t>
    </dgm:pt>
  </dgm:ptLst>
  <dgm:cxnLst>
    <dgm:cxn modelId="{D1722455-F71E-4AD0-8303-32191FB4135D}" type="presOf" srcId="{5CC0BCC0-F78B-488E-A51A-CE9F52E18D73}" destId="{ADB38149-A7DC-44DF-BA0E-BFA27EF47619}" srcOrd="0" destOrd="1" presId="urn:microsoft.com/office/officeart/2005/8/layout/vList5"/>
    <dgm:cxn modelId="{A1C6CA29-85C3-44A5-865A-719173DAB913}" srcId="{3ABE7316-556C-423C-ACCD-98A7789A0408}" destId="{E0AA4D4F-6ECA-4207-B199-5D1639C29F3C}" srcOrd="2" destOrd="0" parTransId="{6952F821-9928-414C-B32C-9D7A502AF67A}" sibTransId="{87E080B8-7068-4056-B402-904DE6579467}"/>
    <dgm:cxn modelId="{1265BB20-6AB7-4E02-AD37-F0E9EF56E9E6}" type="presOf" srcId="{8FE2456F-CB11-4FE7-8B17-F86FE9092C0B}" destId="{14202EBF-4251-48C5-9968-4BFED49437F8}" srcOrd="0" destOrd="0" presId="urn:microsoft.com/office/officeart/2005/8/layout/vList5"/>
    <dgm:cxn modelId="{51A8633B-C704-4452-86FE-097E5FEC7ABC}" type="presOf" srcId="{F664F3F2-700D-41F4-9FF0-851B6FDDABB6}" destId="{BA37169E-F096-4F28-BA6A-C086A0A6EFF2}" srcOrd="0" destOrd="0" presId="urn:microsoft.com/office/officeart/2005/8/layout/vList5"/>
    <dgm:cxn modelId="{2089395F-F76C-4F06-AD26-91DEDE708E77}" type="presOf" srcId="{117C1A70-2D85-46F0-8C1E-9FA642C89A50}" destId="{ADB38149-A7DC-44DF-BA0E-BFA27EF47619}" srcOrd="0" destOrd="0" presId="urn:microsoft.com/office/officeart/2005/8/layout/vList5"/>
    <dgm:cxn modelId="{41F38A61-98E1-4543-BAE0-389C45984D93}" type="presOf" srcId="{3ABE7316-556C-423C-ACCD-98A7789A0408}" destId="{262FB2FA-C37A-4C95-A72E-DBA90F5DB423}" srcOrd="0" destOrd="0" presId="urn:microsoft.com/office/officeart/2005/8/layout/vList5"/>
    <dgm:cxn modelId="{672583E0-C0D1-4A20-B7C9-28C2BF38EC8D}" type="presOf" srcId="{8D131CA9-BDC6-4E78-BDD5-0DA31C45B395}" destId="{DC880E3C-BB04-4A93-97A6-05D9CB79B5CF}" srcOrd="0" destOrd="0" presId="urn:microsoft.com/office/officeart/2005/8/layout/vList5"/>
    <dgm:cxn modelId="{4537A67C-74C1-4768-A236-26F1A4BE8B1F}" srcId="{E0AA4D4F-6ECA-4207-B199-5D1639C29F3C}" destId="{8FE2456F-CB11-4FE7-8B17-F86FE9092C0B}" srcOrd="0" destOrd="0" parTransId="{8185E750-5C3A-44AA-B495-CC7985F7EA1B}" sibTransId="{58175C0C-EE4F-4821-9D78-3DF7F91557B2}"/>
    <dgm:cxn modelId="{2C38BC5E-F417-4B75-9750-B3156053AFEC}" type="presOf" srcId="{E0AA4D4F-6ECA-4207-B199-5D1639C29F3C}" destId="{76BD2218-F572-4242-AC61-51A490306DA7}" srcOrd="0" destOrd="0" presId="urn:microsoft.com/office/officeart/2005/8/layout/vList5"/>
    <dgm:cxn modelId="{BA0B8FF9-A258-41C4-8D5E-DF9D87342B40}" type="presOf" srcId="{7FD02273-A47F-43C0-811D-A9C442C37BE5}" destId="{498EE2DF-4D67-4F3E-87D0-6D147E5B9111}" srcOrd="0" destOrd="0" presId="urn:microsoft.com/office/officeart/2005/8/layout/vList5"/>
    <dgm:cxn modelId="{FF0BFFFE-004D-418F-A7C3-CAF8845EAF3D}" srcId="{3ABE7316-556C-423C-ACCD-98A7789A0408}" destId="{7FD02273-A47F-43C0-811D-A9C442C37BE5}" srcOrd="1" destOrd="0" parTransId="{039732DE-E187-4457-9A4D-9172BAB6E32D}" sibTransId="{3A752C30-0256-4CE9-8C98-72D319436895}"/>
    <dgm:cxn modelId="{64657538-CC90-4CE1-A2F5-42A0C98CDC3C}" srcId="{F664F3F2-700D-41F4-9FF0-851B6FDDABB6}" destId="{5CC0BCC0-F78B-488E-A51A-CE9F52E18D73}" srcOrd="1" destOrd="0" parTransId="{791FD8BA-E39C-4229-AEF7-FCA08182FC0B}" sibTransId="{8C380FFF-56FE-4300-B76E-B58AF4C6CF54}"/>
    <dgm:cxn modelId="{49AA1FFF-EF77-4669-BECD-E0D5F49D6153}" srcId="{7FD02273-A47F-43C0-811D-A9C442C37BE5}" destId="{8D131CA9-BDC6-4E78-BDD5-0DA31C45B395}" srcOrd="0" destOrd="0" parTransId="{533AB062-A36E-402E-8631-DDA6D1CE90BE}" sibTransId="{D06837DB-55AD-469A-B530-633D91661624}"/>
    <dgm:cxn modelId="{6F6A6C6F-C1C3-4713-9947-7C2498EBDF55}" srcId="{F664F3F2-700D-41F4-9FF0-851B6FDDABB6}" destId="{117C1A70-2D85-46F0-8C1E-9FA642C89A50}" srcOrd="0" destOrd="0" parTransId="{6B6593D0-9B0B-4F7E-82D9-9BCD25698D74}" sibTransId="{2655C242-47D1-4EC0-BD32-7DD6EC6E5DB8}"/>
    <dgm:cxn modelId="{F629C24C-CEC6-4250-8021-E4978DEF0975}" srcId="{3ABE7316-556C-423C-ACCD-98A7789A0408}" destId="{F664F3F2-700D-41F4-9FF0-851B6FDDABB6}" srcOrd="0" destOrd="0" parTransId="{679B038C-2631-4D64-860B-B81F98172460}" sibTransId="{F91B7DBD-1FD5-48A7-AA47-EF3625BFE809}"/>
    <dgm:cxn modelId="{6A90E7DE-D12D-488D-9DF3-8B543113EACC}" type="presParOf" srcId="{262FB2FA-C37A-4C95-A72E-DBA90F5DB423}" destId="{FFC9CDB1-41CB-4D27-BE5C-A9AB833E9D9D}" srcOrd="0" destOrd="0" presId="urn:microsoft.com/office/officeart/2005/8/layout/vList5"/>
    <dgm:cxn modelId="{F05DF9F7-B52C-441F-AA67-CD392406ADAF}" type="presParOf" srcId="{FFC9CDB1-41CB-4D27-BE5C-A9AB833E9D9D}" destId="{BA37169E-F096-4F28-BA6A-C086A0A6EFF2}" srcOrd="0" destOrd="0" presId="urn:microsoft.com/office/officeart/2005/8/layout/vList5"/>
    <dgm:cxn modelId="{9A31E8FA-B2AC-4A25-B60E-E7B5F6424D68}" type="presParOf" srcId="{FFC9CDB1-41CB-4D27-BE5C-A9AB833E9D9D}" destId="{ADB38149-A7DC-44DF-BA0E-BFA27EF47619}" srcOrd="1" destOrd="0" presId="urn:microsoft.com/office/officeart/2005/8/layout/vList5"/>
    <dgm:cxn modelId="{1F8D4032-DB36-4627-A693-89BB70F91EA2}" type="presParOf" srcId="{262FB2FA-C37A-4C95-A72E-DBA90F5DB423}" destId="{454B22DE-3C8E-46AF-A55C-50E9D8228E13}" srcOrd="1" destOrd="0" presId="urn:microsoft.com/office/officeart/2005/8/layout/vList5"/>
    <dgm:cxn modelId="{4B94DEAA-B31A-4BF2-8C09-200BD0E33B6A}" type="presParOf" srcId="{262FB2FA-C37A-4C95-A72E-DBA90F5DB423}" destId="{29FE4B1D-EA0A-4B99-91B3-9AAA77763640}" srcOrd="2" destOrd="0" presId="urn:microsoft.com/office/officeart/2005/8/layout/vList5"/>
    <dgm:cxn modelId="{8E09B199-2E85-4E16-B297-4FD7E56723C0}" type="presParOf" srcId="{29FE4B1D-EA0A-4B99-91B3-9AAA77763640}" destId="{498EE2DF-4D67-4F3E-87D0-6D147E5B9111}" srcOrd="0" destOrd="0" presId="urn:microsoft.com/office/officeart/2005/8/layout/vList5"/>
    <dgm:cxn modelId="{B0AF16AC-2AB9-4B58-A5C2-78B4D3739576}" type="presParOf" srcId="{29FE4B1D-EA0A-4B99-91B3-9AAA77763640}" destId="{DC880E3C-BB04-4A93-97A6-05D9CB79B5CF}" srcOrd="1" destOrd="0" presId="urn:microsoft.com/office/officeart/2005/8/layout/vList5"/>
    <dgm:cxn modelId="{82B051A8-08D5-4576-9148-FDB20FFDDB5D}" type="presParOf" srcId="{262FB2FA-C37A-4C95-A72E-DBA90F5DB423}" destId="{E37B71EB-232F-4252-99A5-51110A6AE54E}" srcOrd="3" destOrd="0" presId="urn:microsoft.com/office/officeart/2005/8/layout/vList5"/>
    <dgm:cxn modelId="{D31E451C-3127-4CDB-B823-0B35B9DE0DE9}" type="presParOf" srcId="{262FB2FA-C37A-4C95-A72E-DBA90F5DB423}" destId="{965AC7D2-DE2F-448C-9299-974BA598C0B2}" srcOrd="4" destOrd="0" presId="urn:microsoft.com/office/officeart/2005/8/layout/vList5"/>
    <dgm:cxn modelId="{9A74BA46-C510-4DB3-BF87-D8A79011EE4C}" type="presParOf" srcId="{965AC7D2-DE2F-448C-9299-974BA598C0B2}" destId="{76BD2218-F572-4242-AC61-51A490306DA7}" srcOrd="0" destOrd="0" presId="urn:microsoft.com/office/officeart/2005/8/layout/vList5"/>
    <dgm:cxn modelId="{44E6C41B-E4D2-48B6-ADC6-E6A6123D1FF7}" type="presParOf" srcId="{965AC7D2-DE2F-448C-9299-974BA598C0B2}" destId="{14202EBF-4251-48C5-9968-4BFED49437F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74980-8D6C-435C-8331-5E7AFA1C3025}">
      <dsp:nvSpPr>
        <dsp:cNvPr id="0" name=""/>
        <dsp:cNvSpPr/>
      </dsp:nvSpPr>
      <dsp:spPr>
        <a:xfrm>
          <a:off x="48" y="0"/>
          <a:ext cx="10972751" cy="1459472"/>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31691" numCol="1" spcCol="1270" anchor="ctr" anchorCtr="0">
          <a:noAutofit/>
        </a:bodyPr>
        <a:lstStyle/>
        <a:p>
          <a:pPr lvl="0" algn="l" defTabSz="1244600">
            <a:lnSpc>
              <a:spcPct val="90000"/>
            </a:lnSpc>
            <a:spcBef>
              <a:spcPct val="0"/>
            </a:spcBef>
            <a:spcAft>
              <a:spcPct val="35000"/>
            </a:spcAft>
          </a:pPr>
          <a:r>
            <a:rPr lang="ru-RU" sz="2800" kern="1200" dirty="0" smtClean="0">
              <a:latin typeface="Tahoma" panose="020B0604030504040204" pitchFamily="34" charset="0"/>
              <a:ea typeface="Tahoma" panose="020B0604030504040204" pitchFamily="34" charset="0"/>
              <a:cs typeface="Tahoma" panose="020B0604030504040204" pitchFamily="34" charset="0"/>
            </a:rPr>
            <a:t>Мера поддержки начиная с 2022 года</a:t>
          </a:r>
          <a:endParaRPr lang="ru-RU" sz="2800" kern="1200" dirty="0">
            <a:latin typeface="Tahoma" panose="020B0604030504040204" pitchFamily="34" charset="0"/>
            <a:ea typeface="Tahoma" panose="020B0604030504040204" pitchFamily="34" charset="0"/>
            <a:cs typeface="Tahoma" panose="020B0604030504040204" pitchFamily="34" charset="0"/>
          </a:endParaRPr>
        </a:p>
      </dsp:txBody>
      <dsp:txXfrm>
        <a:off x="48" y="364868"/>
        <a:ext cx="10607883" cy="729736"/>
      </dsp:txXfrm>
    </dsp:sp>
    <dsp:sp modelId="{391BC527-66EC-4D4E-94BD-18ADB8345205}">
      <dsp:nvSpPr>
        <dsp:cNvPr id="0" name=""/>
        <dsp:cNvSpPr/>
      </dsp:nvSpPr>
      <dsp:spPr>
        <a:xfrm>
          <a:off x="13783" y="1064661"/>
          <a:ext cx="5024922" cy="3562957"/>
        </a:xfrm>
        <a:prstGeom prst="rect">
          <a:avLst/>
        </a:prstGeom>
        <a:solidFill>
          <a:schemeClr val="tx2">
            <a:lumMod val="20000"/>
            <a:lumOff val="8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Мероприятие «Предоставление субсидий на содержание на территории Ленинградской области приютов для животных без владельцев» в Государственную программу</a:t>
          </a:r>
          <a:endParaRPr lang="ru-RU" sz="2400" kern="1200" dirty="0">
            <a:latin typeface="Tahoma" panose="020B0604030504040204" pitchFamily="34" charset="0"/>
            <a:ea typeface="Tahoma" panose="020B0604030504040204" pitchFamily="34" charset="0"/>
            <a:cs typeface="Tahoma" panose="020B0604030504040204" pitchFamily="34" charset="0"/>
          </a:endParaRPr>
        </a:p>
        <a:p>
          <a:pPr lvl="0" algn="l" defTabSz="1066800">
            <a:lnSpc>
              <a:spcPct val="90000"/>
            </a:lnSpc>
            <a:spcBef>
              <a:spcPct val="0"/>
            </a:spcBef>
            <a:spcAft>
              <a:spcPct val="35000"/>
            </a:spcAft>
          </a:pP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13783" y="1064661"/>
        <a:ext cx="5024922" cy="3562957"/>
      </dsp:txXfrm>
    </dsp:sp>
    <dsp:sp modelId="{F52E6582-1450-40C3-B27F-37476A9B0688}">
      <dsp:nvSpPr>
        <dsp:cNvPr id="0" name=""/>
        <dsp:cNvSpPr/>
      </dsp:nvSpPr>
      <dsp:spPr>
        <a:xfrm>
          <a:off x="5006816" y="612066"/>
          <a:ext cx="5965983" cy="1459472"/>
        </a:xfrm>
        <a:prstGeom prst="rightArrow">
          <a:avLst>
            <a:gd name="adj1" fmla="val 50000"/>
            <a:gd name="adj2" fmla="val 5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31691" numCol="1" spcCol="1270" anchor="ctr" anchorCtr="0">
          <a:noAutofit/>
        </a:bodyPr>
        <a:lstStyle/>
        <a:p>
          <a:pPr lvl="0" algn="l" defTabSz="1244600">
            <a:lnSpc>
              <a:spcPct val="90000"/>
            </a:lnSpc>
            <a:spcBef>
              <a:spcPct val="0"/>
            </a:spcBef>
            <a:spcAft>
              <a:spcPct val="35000"/>
            </a:spcAft>
          </a:pPr>
          <a:r>
            <a:rPr lang="ru-RU" sz="2800" kern="1200" dirty="0" smtClean="0">
              <a:latin typeface="Tahoma" panose="020B0604030504040204" pitchFamily="34" charset="0"/>
              <a:ea typeface="Tahoma" panose="020B0604030504040204" pitchFamily="34" charset="0"/>
              <a:cs typeface="Tahoma" panose="020B0604030504040204" pitchFamily="34" charset="0"/>
            </a:rPr>
            <a:t>Мера поддержки на 2021 год</a:t>
          </a:r>
          <a:endParaRPr lang="ru-RU" sz="2800" kern="1200" dirty="0">
            <a:latin typeface="Tahoma" panose="020B0604030504040204" pitchFamily="34" charset="0"/>
            <a:ea typeface="Tahoma" panose="020B0604030504040204" pitchFamily="34" charset="0"/>
            <a:cs typeface="Tahoma" panose="020B0604030504040204" pitchFamily="34" charset="0"/>
          </a:endParaRPr>
        </a:p>
      </dsp:txBody>
      <dsp:txXfrm>
        <a:off x="5006816" y="976934"/>
        <a:ext cx="5601115" cy="729736"/>
      </dsp:txXfrm>
    </dsp:sp>
    <dsp:sp modelId="{9777ECD3-9ED6-4451-842A-C63F9C9E7E84}">
      <dsp:nvSpPr>
        <dsp:cNvPr id="0" name=""/>
        <dsp:cNvSpPr/>
      </dsp:nvSpPr>
      <dsp:spPr>
        <a:xfrm>
          <a:off x="5097083" y="1746398"/>
          <a:ext cx="5082605" cy="2940198"/>
        </a:xfrm>
        <a:prstGeom prst="rect">
          <a:avLst/>
        </a:prstGeom>
        <a:solidFill>
          <a:schemeClr val="accent2">
            <a:lumMod val="20000"/>
            <a:lumOff val="8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Проект постановления Правительства Ленинградской области</a:t>
          </a:r>
          <a:endParaRPr lang="ru-RU" sz="2400" kern="1200" dirty="0">
            <a:latin typeface="Tahoma" panose="020B0604030504040204" pitchFamily="34" charset="0"/>
            <a:ea typeface="Tahoma" panose="020B0604030504040204" pitchFamily="34" charset="0"/>
            <a:cs typeface="Tahoma" panose="020B0604030504040204" pitchFamily="34" charset="0"/>
          </a:endParaRPr>
        </a:p>
        <a:p>
          <a:pPr lvl="0" algn="l" defTabSz="1066800">
            <a:lnSpc>
              <a:spcPct val="90000"/>
            </a:lnSpc>
            <a:spcBef>
              <a:spcPct val="0"/>
            </a:spcBef>
            <a:spcAft>
              <a:spcPct val="35000"/>
            </a:spcAft>
          </a:pPr>
          <a:r>
            <a:rPr lang="ru-RU" sz="2400" kern="1200" smtClean="0">
              <a:latin typeface="Tahoma" panose="020B0604030504040204" pitchFamily="34" charset="0"/>
              <a:ea typeface="Tahoma" panose="020B0604030504040204" pitchFamily="34" charset="0"/>
              <a:cs typeface="Tahoma" panose="020B0604030504040204" pitchFamily="34" charset="0"/>
            </a:rPr>
            <a:t>О предоставлении субсидий на содержание на территории Ленинградской области приютов для животных без владельцев</a:t>
          </a:r>
          <a:endParaRPr lang="ru-RU" sz="2400" kern="1200" dirty="0">
            <a:latin typeface="Tahoma" panose="020B0604030504040204" pitchFamily="34" charset="0"/>
            <a:ea typeface="Tahoma" panose="020B0604030504040204" pitchFamily="34" charset="0"/>
            <a:cs typeface="Tahoma" panose="020B0604030504040204" pitchFamily="34" charset="0"/>
          </a:endParaRPr>
        </a:p>
        <a:p>
          <a:pPr lvl="0" algn="l" defTabSz="977900">
            <a:lnSpc>
              <a:spcPct val="90000"/>
            </a:lnSpc>
            <a:spcBef>
              <a:spcPct val="0"/>
            </a:spcBef>
            <a:spcAft>
              <a:spcPct val="35000"/>
            </a:spcAft>
          </a:pPr>
          <a:endParaRPr lang="ru-RU" sz="2200" kern="1200" dirty="0">
            <a:latin typeface="Tahoma" panose="020B0604030504040204" pitchFamily="34" charset="0"/>
            <a:ea typeface="Tahoma" panose="020B0604030504040204" pitchFamily="34" charset="0"/>
            <a:cs typeface="Tahoma" panose="020B0604030504040204" pitchFamily="34" charset="0"/>
          </a:endParaRPr>
        </a:p>
      </dsp:txBody>
      <dsp:txXfrm>
        <a:off x="5097083" y="1746398"/>
        <a:ext cx="5082605" cy="2940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0DDF2-2417-4159-9A02-1ABB63BF98DB}">
      <dsp:nvSpPr>
        <dsp:cNvPr id="0" name=""/>
        <dsp:cNvSpPr/>
      </dsp:nvSpPr>
      <dsp:spPr>
        <a:xfrm>
          <a:off x="0" y="498664"/>
          <a:ext cx="9677766" cy="831600"/>
        </a:xfrm>
        <a:prstGeom prst="rect">
          <a:avLst/>
        </a:prstGeom>
        <a:solidFill>
          <a:schemeClr val="lt1">
            <a:alpha val="90000"/>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2280F-23A3-4B1D-8253-1D02C0985316}">
      <dsp:nvSpPr>
        <dsp:cNvPr id="0" name=""/>
        <dsp:cNvSpPr/>
      </dsp:nvSpPr>
      <dsp:spPr>
        <a:xfrm>
          <a:off x="483888" y="11584"/>
          <a:ext cx="8156963" cy="974160"/>
        </a:xfrm>
        <a:prstGeom prst="roundRect">
          <a:avLst/>
        </a:prstGeom>
        <a:solidFill>
          <a:schemeClr val="accent1">
            <a:shade val="80000"/>
            <a:hueOff val="0"/>
            <a:satOff val="0"/>
            <a:lumOff val="0"/>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058" tIns="0" rIns="256058" bIns="0" numCol="1" spcCol="1270" anchor="ctr" anchorCtr="0">
          <a:noAutofit/>
        </a:bodyPr>
        <a:lstStyle/>
        <a:p>
          <a:pPr lvl="0" algn="l"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Разработка нормативно-правовой базы, </a:t>
          </a:r>
          <a:br>
            <a:rPr lang="ru-RU" sz="2400" kern="1200" dirty="0" smtClean="0">
              <a:latin typeface="Tahoma" panose="020B0604030504040204" pitchFamily="34" charset="0"/>
              <a:ea typeface="Tahoma" panose="020B0604030504040204" pitchFamily="34" charset="0"/>
              <a:cs typeface="Tahoma" panose="020B0604030504040204" pitchFamily="34" charset="0"/>
            </a:rPr>
          </a:br>
          <a:r>
            <a:rPr lang="ru-RU" sz="2400" kern="1200" dirty="0" smtClean="0">
              <a:latin typeface="Tahoma" panose="020B0604030504040204" pitchFamily="34" charset="0"/>
              <a:ea typeface="Tahoma" panose="020B0604030504040204" pitchFamily="34" charset="0"/>
              <a:cs typeface="Tahoma" panose="020B0604030504040204" pitchFamily="34" charset="0"/>
            </a:rPr>
            <a:t>типовой конкурсной документации по 44-ФЗ</a:t>
          </a: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531443" y="59139"/>
        <a:ext cx="8061853" cy="879050"/>
      </dsp:txXfrm>
    </dsp:sp>
    <dsp:sp modelId="{45C3FD77-7204-46C9-95F6-98F3AAD0EB26}">
      <dsp:nvSpPr>
        <dsp:cNvPr id="0" name=""/>
        <dsp:cNvSpPr/>
      </dsp:nvSpPr>
      <dsp:spPr>
        <a:xfrm>
          <a:off x="0" y="1995544"/>
          <a:ext cx="9677766" cy="831600"/>
        </a:xfrm>
        <a:prstGeom prst="rect">
          <a:avLst/>
        </a:prstGeom>
        <a:solidFill>
          <a:schemeClr val="lt1">
            <a:alpha val="90000"/>
            <a:hueOff val="0"/>
            <a:satOff val="0"/>
            <a:lumOff val="0"/>
            <a:alphaOff val="0"/>
          </a:schemeClr>
        </a:solidFill>
        <a:ln w="19050" cap="flat" cmpd="sng" algn="ctr">
          <a:solidFill>
            <a:schemeClr val="accent1">
              <a:shade val="80000"/>
              <a:hueOff val="7657"/>
              <a:satOff val="-5935"/>
              <a:lumOff val="14383"/>
              <a:alphaOff val="0"/>
            </a:schemeClr>
          </a:solidFill>
          <a:prstDash val="solid"/>
        </a:ln>
        <a:effectLst/>
      </dsp:spPr>
      <dsp:style>
        <a:lnRef idx="2">
          <a:scrgbClr r="0" g="0" b="0"/>
        </a:lnRef>
        <a:fillRef idx="1">
          <a:scrgbClr r="0" g="0" b="0"/>
        </a:fillRef>
        <a:effectRef idx="0">
          <a:scrgbClr r="0" g="0" b="0"/>
        </a:effectRef>
        <a:fontRef idx="minor"/>
      </dsp:style>
    </dsp:sp>
    <dsp:sp modelId="{BBC41730-783D-4A86-8A20-A1BCB84F9E76}">
      <dsp:nvSpPr>
        <dsp:cNvPr id="0" name=""/>
        <dsp:cNvSpPr/>
      </dsp:nvSpPr>
      <dsp:spPr>
        <a:xfrm>
          <a:off x="483888" y="1508464"/>
          <a:ext cx="8070589" cy="974160"/>
        </a:xfrm>
        <a:prstGeom prst="roundRect">
          <a:avLst/>
        </a:prstGeom>
        <a:solidFill>
          <a:schemeClr val="accent1">
            <a:shade val="80000"/>
            <a:hueOff val="7657"/>
            <a:satOff val="-5935"/>
            <a:lumOff val="14383"/>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058" tIns="0" rIns="256058" bIns="0" numCol="1" spcCol="1270" anchor="ctr" anchorCtr="0">
          <a:noAutofit/>
        </a:bodyPr>
        <a:lstStyle/>
        <a:p>
          <a:pPr lvl="0" algn="l"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Проведение совещаний в онлайн и ВКС режиме</a:t>
          </a: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531443" y="1556019"/>
        <a:ext cx="7975479" cy="879050"/>
      </dsp:txXfrm>
    </dsp:sp>
    <dsp:sp modelId="{729C5C71-9902-44FC-913F-33B044F6F629}">
      <dsp:nvSpPr>
        <dsp:cNvPr id="0" name=""/>
        <dsp:cNvSpPr/>
      </dsp:nvSpPr>
      <dsp:spPr>
        <a:xfrm>
          <a:off x="0" y="3492424"/>
          <a:ext cx="9677766" cy="831600"/>
        </a:xfrm>
        <a:prstGeom prst="rect">
          <a:avLst/>
        </a:prstGeom>
        <a:solidFill>
          <a:schemeClr val="lt1">
            <a:alpha val="90000"/>
            <a:hueOff val="0"/>
            <a:satOff val="0"/>
            <a:lumOff val="0"/>
            <a:alphaOff val="0"/>
          </a:schemeClr>
        </a:solidFill>
        <a:ln w="19050" cap="flat" cmpd="sng" algn="ctr">
          <a:solidFill>
            <a:schemeClr val="accent1">
              <a:shade val="80000"/>
              <a:hueOff val="15314"/>
              <a:satOff val="-11870"/>
              <a:lumOff val="28767"/>
              <a:alphaOff val="0"/>
            </a:schemeClr>
          </a:solidFill>
          <a:prstDash val="solid"/>
        </a:ln>
        <a:effectLst/>
      </dsp:spPr>
      <dsp:style>
        <a:lnRef idx="2">
          <a:scrgbClr r="0" g="0" b="0"/>
        </a:lnRef>
        <a:fillRef idx="1">
          <a:scrgbClr r="0" g="0" b="0"/>
        </a:fillRef>
        <a:effectRef idx="0">
          <a:scrgbClr r="0" g="0" b="0"/>
        </a:effectRef>
        <a:fontRef idx="minor"/>
      </dsp:style>
    </dsp:sp>
    <dsp:sp modelId="{7E35178A-A0E6-47A3-A58D-6941D051260D}">
      <dsp:nvSpPr>
        <dsp:cNvPr id="0" name=""/>
        <dsp:cNvSpPr/>
      </dsp:nvSpPr>
      <dsp:spPr>
        <a:xfrm>
          <a:off x="483888" y="3005344"/>
          <a:ext cx="8070589" cy="974160"/>
        </a:xfrm>
        <a:prstGeom prst="roundRect">
          <a:avLst/>
        </a:prstGeom>
        <a:solidFill>
          <a:schemeClr val="accent1">
            <a:shade val="80000"/>
            <a:hueOff val="15314"/>
            <a:satOff val="-11870"/>
            <a:lumOff val="28767"/>
            <a:alphaOff val="0"/>
          </a:schemeClr>
        </a:solidFill>
        <a:ln w="31750"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058" tIns="0" rIns="256058" bIns="0" numCol="1" spcCol="1270" anchor="ctr" anchorCtr="0">
          <a:noAutofit/>
        </a:bodyPr>
        <a:lstStyle/>
        <a:p>
          <a:pPr lvl="0" algn="l"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Проведение совместной информационной работы через официальные сайты ОМСУ</a:t>
          </a: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531443" y="3052899"/>
        <a:ext cx="7975479"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38149-A7DC-44DF-BA0E-BFA27EF47619}">
      <dsp:nvSpPr>
        <dsp:cNvPr id="0" name=""/>
        <dsp:cNvSpPr/>
      </dsp:nvSpPr>
      <dsp:spPr>
        <a:xfrm rot="5400000">
          <a:off x="6059969" y="-2459556"/>
          <a:ext cx="1480979" cy="6400093"/>
        </a:xfrm>
        <a:prstGeom prst="round2Same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latin typeface="Tahoma" panose="020B0604030504040204" pitchFamily="34" charset="0"/>
              <a:ea typeface="Tahoma" panose="020B0604030504040204" pitchFamily="34" charset="0"/>
              <a:cs typeface="Tahoma" panose="020B0604030504040204" pitchFamily="34" charset="0"/>
            </a:rPr>
            <a:t>Нет обязанности владельцев идентифицировать животных </a:t>
          </a:r>
          <a:endParaRPr lang="ru-RU" sz="2000" kern="1200" dirty="0">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Char char="••"/>
          </a:pPr>
          <a:r>
            <a:rPr lang="ru-RU" sz="2000" kern="1200" dirty="0" smtClean="0">
              <a:latin typeface="Tahoma" panose="020B0604030504040204" pitchFamily="34" charset="0"/>
              <a:ea typeface="Tahoma" panose="020B0604030504040204" pitchFamily="34" charset="0"/>
              <a:cs typeface="Tahoma" panose="020B0604030504040204" pitchFamily="34" charset="0"/>
            </a:rPr>
            <a:t>Субъект не вправе разработать свой НПА по идентификации животных</a:t>
          </a:r>
          <a:endParaRPr lang="ru-RU" sz="20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3600413" y="72295"/>
        <a:ext cx="6327798" cy="1336389"/>
      </dsp:txXfrm>
    </dsp:sp>
    <dsp:sp modelId="{BA37169E-F096-4F28-BA6A-C086A0A6EFF2}">
      <dsp:nvSpPr>
        <dsp:cNvPr id="0" name=""/>
        <dsp:cNvSpPr/>
      </dsp:nvSpPr>
      <dsp:spPr>
        <a:xfrm>
          <a:off x="0" y="1"/>
          <a:ext cx="3600052" cy="1474069"/>
        </a:xfrm>
        <a:prstGeom prst="roundRect">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Отсутствуют правила по идентификации </a:t>
          </a: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71958" y="71959"/>
        <a:ext cx="3456136" cy="1330153"/>
      </dsp:txXfrm>
    </dsp:sp>
    <dsp:sp modelId="{DC880E3C-BB04-4A93-97A6-05D9CB79B5CF}">
      <dsp:nvSpPr>
        <dsp:cNvPr id="0" name=""/>
        <dsp:cNvSpPr/>
      </dsp:nvSpPr>
      <dsp:spPr>
        <a:xfrm rot="5400000">
          <a:off x="6058147" y="-867138"/>
          <a:ext cx="1484623" cy="6400093"/>
        </a:xfrm>
        <a:prstGeom prst="round2Same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latin typeface="Tahoma" panose="020B0604030504040204" pitchFamily="34" charset="0"/>
              <a:ea typeface="Tahoma" panose="020B0604030504040204" pitchFamily="34" charset="0"/>
              <a:cs typeface="Tahoma" panose="020B0604030504040204" pitchFamily="34" charset="0"/>
            </a:rPr>
            <a:t>Отсутствует механизм воздействия на нерадивых владельцев</a:t>
          </a:r>
          <a:endParaRPr lang="ru-RU" sz="20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3600413" y="1663069"/>
        <a:ext cx="6327620" cy="1339677"/>
      </dsp:txXfrm>
    </dsp:sp>
    <dsp:sp modelId="{498EE2DF-4D67-4F3E-87D0-6D147E5B9111}">
      <dsp:nvSpPr>
        <dsp:cNvPr id="0" name=""/>
        <dsp:cNvSpPr/>
      </dsp:nvSpPr>
      <dsp:spPr>
        <a:xfrm>
          <a:off x="0" y="1560413"/>
          <a:ext cx="3600052" cy="1474069"/>
        </a:xfrm>
        <a:prstGeom prst="roundRect">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Нет административной ответственности</a:t>
          </a: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71958" y="1632371"/>
        <a:ext cx="3456136" cy="1330153"/>
      </dsp:txXfrm>
    </dsp:sp>
    <dsp:sp modelId="{14202EBF-4251-48C5-9968-4BFED49437F8}">
      <dsp:nvSpPr>
        <dsp:cNvPr id="0" name=""/>
        <dsp:cNvSpPr/>
      </dsp:nvSpPr>
      <dsp:spPr>
        <a:xfrm rot="5400000">
          <a:off x="6092389" y="673624"/>
          <a:ext cx="1422370" cy="6406349"/>
        </a:xfrm>
        <a:prstGeom prst="round2SameRect">
          <a:avLst/>
        </a:prstGeom>
        <a:solidFill>
          <a:schemeClr val="lt1"/>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latin typeface="Tahoma" panose="020B0604030504040204" pitchFamily="34" charset="0"/>
              <a:ea typeface="Tahoma" panose="020B0604030504040204" pitchFamily="34" charset="0"/>
              <a:cs typeface="Tahoma" panose="020B0604030504040204" pitchFamily="34" charset="0"/>
            </a:rPr>
            <a:t>Отсутствует механизм регулирования количества животных у одного владельца</a:t>
          </a:r>
          <a:endParaRPr lang="ru-RU" sz="20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3600400" y="3235047"/>
        <a:ext cx="6336915" cy="1283502"/>
      </dsp:txXfrm>
    </dsp:sp>
    <dsp:sp modelId="{76BD2218-F572-4242-AC61-51A490306DA7}">
      <dsp:nvSpPr>
        <dsp:cNvPr id="0" name=""/>
        <dsp:cNvSpPr/>
      </dsp:nvSpPr>
      <dsp:spPr>
        <a:xfrm>
          <a:off x="0" y="3113463"/>
          <a:ext cx="3603571" cy="1474069"/>
        </a:xfrm>
        <a:prstGeom prst="roundRect">
          <a:avLst/>
        </a:prstGeom>
        <a:solidFill>
          <a:schemeClr val="accent1"/>
        </a:solidFill>
        <a:ln w="31750" cap="flat" cmpd="sng" algn="ctr">
          <a:solidFill>
            <a:schemeClr val="lt1"/>
          </a:solidFill>
          <a:prstDash val="solid"/>
        </a:ln>
        <a:effectLst>
          <a:outerShdw blurRad="51500" dist="25400" dir="5400000" rotWithShape="0">
            <a:srgbClr val="000000">
              <a:alpha val="40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ru-RU" sz="2400" kern="1200" dirty="0" smtClean="0">
              <a:latin typeface="Tahoma" panose="020B0604030504040204" pitchFamily="34" charset="0"/>
              <a:ea typeface="Tahoma" panose="020B0604030504040204" pitchFamily="34" charset="0"/>
              <a:cs typeface="Tahoma" panose="020B0604030504040204" pitchFamily="34" charset="0"/>
            </a:rPr>
            <a:t>Нет налога </a:t>
          </a:r>
          <a:br>
            <a:rPr lang="ru-RU" sz="2400" kern="1200" dirty="0" smtClean="0">
              <a:latin typeface="Tahoma" panose="020B0604030504040204" pitchFamily="34" charset="0"/>
              <a:ea typeface="Tahoma" panose="020B0604030504040204" pitchFamily="34" charset="0"/>
              <a:cs typeface="Tahoma" panose="020B0604030504040204" pitchFamily="34" charset="0"/>
            </a:rPr>
          </a:br>
          <a:r>
            <a:rPr lang="ru-RU" sz="2400" kern="1200" dirty="0" smtClean="0">
              <a:latin typeface="Tahoma" panose="020B0604030504040204" pitchFamily="34" charset="0"/>
              <a:ea typeface="Tahoma" panose="020B0604030504040204" pitchFamily="34" charset="0"/>
              <a:cs typeface="Tahoma" panose="020B0604030504040204" pitchFamily="34" charset="0"/>
            </a:rPr>
            <a:t>на животное</a:t>
          </a:r>
          <a:endParaRPr lang="ru-RU" sz="2400" kern="1200" dirty="0">
            <a:latin typeface="Tahoma" panose="020B0604030504040204" pitchFamily="34" charset="0"/>
            <a:ea typeface="Tahoma" panose="020B0604030504040204" pitchFamily="34" charset="0"/>
            <a:cs typeface="Tahoma" panose="020B0604030504040204" pitchFamily="34" charset="0"/>
          </a:endParaRPr>
        </a:p>
      </dsp:txBody>
      <dsp:txXfrm>
        <a:off x="71958" y="3185421"/>
        <a:ext cx="3459655" cy="133015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5" y="5"/>
            <a:ext cx="2930525" cy="496888"/>
          </a:xfrm>
          <a:prstGeom prst="rect">
            <a:avLst/>
          </a:prstGeom>
        </p:spPr>
        <p:txBody>
          <a:bodyPr vert="horz" lIns="91274" tIns="45637" rIns="91274" bIns="45637" rtlCol="0"/>
          <a:lstStyle>
            <a:lvl1pPr algn="l">
              <a:defRPr sz="1200">
                <a:latin typeface="Arial" pitchFamily="34" charset="0"/>
              </a:defRPr>
            </a:lvl1pPr>
          </a:lstStyle>
          <a:p>
            <a:pPr>
              <a:defRPr/>
            </a:pPr>
            <a:endParaRPr lang="ru-RU"/>
          </a:p>
        </p:txBody>
      </p:sp>
      <p:sp>
        <p:nvSpPr>
          <p:cNvPr id="3" name="Дата 2"/>
          <p:cNvSpPr>
            <a:spLocks noGrp="1"/>
          </p:cNvSpPr>
          <p:nvPr>
            <p:ph type="dt" sz="quarter" idx="1"/>
          </p:nvPr>
        </p:nvSpPr>
        <p:spPr>
          <a:xfrm>
            <a:off x="3829052" y="5"/>
            <a:ext cx="2930525" cy="496888"/>
          </a:xfrm>
          <a:prstGeom prst="rect">
            <a:avLst/>
          </a:prstGeom>
        </p:spPr>
        <p:txBody>
          <a:bodyPr vert="horz" lIns="91274" tIns="45637" rIns="91274" bIns="45637" rtlCol="0"/>
          <a:lstStyle>
            <a:lvl1pPr algn="r">
              <a:defRPr sz="1200">
                <a:latin typeface="Arial" pitchFamily="34" charset="0"/>
              </a:defRPr>
            </a:lvl1pPr>
          </a:lstStyle>
          <a:p>
            <a:pPr>
              <a:defRPr/>
            </a:pPr>
            <a:fld id="{3703C7A9-78D5-44F5-AC40-9F73BD775ECA}" type="datetimeFigureOut">
              <a:rPr lang="ru-RU"/>
              <a:pPr>
                <a:defRPr/>
              </a:pPr>
              <a:t>03.06.2021</a:t>
            </a:fld>
            <a:endParaRPr lang="ru-RU"/>
          </a:p>
        </p:txBody>
      </p:sp>
      <p:sp>
        <p:nvSpPr>
          <p:cNvPr id="4" name="Нижний колонтитул 3"/>
          <p:cNvSpPr>
            <a:spLocks noGrp="1"/>
          </p:cNvSpPr>
          <p:nvPr>
            <p:ph type="ftr" sz="quarter" idx="2"/>
          </p:nvPr>
        </p:nvSpPr>
        <p:spPr>
          <a:xfrm>
            <a:off x="5" y="9444039"/>
            <a:ext cx="2930525" cy="496888"/>
          </a:xfrm>
          <a:prstGeom prst="rect">
            <a:avLst/>
          </a:prstGeom>
        </p:spPr>
        <p:txBody>
          <a:bodyPr vert="horz" lIns="91274" tIns="45637" rIns="91274" bIns="45637" rtlCol="0" anchor="b"/>
          <a:lstStyle>
            <a:lvl1pPr algn="l">
              <a:defRPr sz="1200">
                <a:latin typeface="Arial" pitchFamily="34" charset="0"/>
              </a:defRPr>
            </a:lvl1pPr>
          </a:lstStyle>
          <a:p>
            <a:pPr>
              <a:defRPr/>
            </a:pPr>
            <a:endParaRPr lang="ru-RU"/>
          </a:p>
        </p:txBody>
      </p:sp>
      <p:sp>
        <p:nvSpPr>
          <p:cNvPr id="5" name="Номер слайда 4"/>
          <p:cNvSpPr>
            <a:spLocks noGrp="1"/>
          </p:cNvSpPr>
          <p:nvPr>
            <p:ph type="sldNum" sz="quarter" idx="3"/>
          </p:nvPr>
        </p:nvSpPr>
        <p:spPr>
          <a:xfrm>
            <a:off x="3829052" y="9444039"/>
            <a:ext cx="2930525" cy="496888"/>
          </a:xfrm>
          <a:prstGeom prst="rect">
            <a:avLst/>
          </a:prstGeom>
        </p:spPr>
        <p:txBody>
          <a:bodyPr vert="horz" wrap="square" lIns="91274" tIns="45637" rIns="91274" bIns="45637" numCol="1" anchor="b" anchorCtr="0" compatLnSpc="1">
            <a:prstTxWarp prst="textNoShape">
              <a:avLst/>
            </a:prstTxWarp>
          </a:bodyPr>
          <a:lstStyle>
            <a:lvl1pPr algn="r">
              <a:defRPr sz="1200"/>
            </a:lvl1pPr>
          </a:lstStyle>
          <a:p>
            <a:fld id="{D3EB7261-5B22-4181-B58F-297F758500EA}" type="slidenum">
              <a:rPr lang="ru-RU" altLang="ru-RU"/>
              <a:pPr/>
              <a:t>‹#›</a:t>
            </a:fld>
            <a:endParaRPr lang="ru-RU" altLang="ru-RU"/>
          </a:p>
        </p:txBody>
      </p:sp>
    </p:spTree>
    <p:extLst>
      <p:ext uri="{BB962C8B-B14F-4D97-AF65-F5344CB8AC3E}">
        <p14:creationId xmlns:p14="http://schemas.microsoft.com/office/powerpoint/2010/main" val="4001472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5" y="5"/>
            <a:ext cx="2930525" cy="496888"/>
          </a:xfrm>
          <a:prstGeom prst="rect">
            <a:avLst/>
          </a:prstGeom>
        </p:spPr>
        <p:txBody>
          <a:bodyPr vert="horz" lIns="91274" tIns="45637" rIns="91274" bIns="45637"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29052" y="5"/>
            <a:ext cx="2930525" cy="496888"/>
          </a:xfrm>
          <a:prstGeom prst="rect">
            <a:avLst/>
          </a:prstGeom>
        </p:spPr>
        <p:txBody>
          <a:bodyPr vert="horz" lIns="91274" tIns="45637" rIns="91274" bIns="45637" rtlCol="0"/>
          <a:lstStyle>
            <a:lvl1pPr algn="r">
              <a:defRPr sz="1200">
                <a:latin typeface="Arial" charset="0"/>
              </a:defRPr>
            </a:lvl1pPr>
          </a:lstStyle>
          <a:p>
            <a:pPr>
              <a:defRPr/>
            </a:pPr>
            <a:fld id="{E4F1E5F1-BD5D-4AF5-9270-63BFA3FF8063}" type="datetimeFigureOut">
              <a:rPr lang="ru-RU"/>
              <a:pPr>
                <a:defRPr/>
              </a:pPr>
              <a:t>03.06.2021</a:t>
            </a:fld>
            <a:endParaRPr lang="ru-RU"/>
          </a:p>
        </p:txBody>
      </p:sp>
      <p:sp>
        <p:nvSpPr>
          <p:cNvPr id="4" name="Образ слайда 3"/>
          <p:cNvSpPr>
            <a:spLocks noGrp="1" noRot="1" noChangeAspect="1"/>
          </p:cNvSpPr>
          <p:nvPr>
            <p:ph type="sldImg" idx="2"/>
          </p:nvPr>
        </p:nvSpPr>
        <p:spPr>
          <a:xfrm>
            <a:off x="68263" y="746125"/>
            <a:ext cx="6624637" cy="3727450"/>
          </a:xfrm>
          <a:prstGeom prst="rect">
            <a:avLst/>
          </a:prstGeom>
          <a:noFill/>
          <a:ln w="12700">
            <a:solidFill>
              <a:prstClr val="black"/>
            </a:solidFill>
          </a:ln>
        </p:spPr>
        <p:txBody>
          <a:bodyPr vert="horz" lIns="91274" tIns="45637" rIns="91274" bIns="45637" rtlCol="0" anchor="ctr"/>
          <a:lstStyle/>
          <a:p>
            <a:pPr lvl="0"/>
            <a:endParaRPr lang="ru-RU" noProof="0"/>
          </a:p>
        </p:txBody>
      </p:sp>
      <p:sp>
        <p:nvSpPr>
          <p:cNvPr id="5" name="Заметки 4"/>
          <p:cNvSpPr>
            <a:spLocks noGrp="1"/>
          </p:cNvSpPr>
          <p:nvPr>
            <p:ph type="body" sz="quarter" idx="3"/>
          </p:nvPr>
        </p:nvSpPr>
        <p:spPr>
          <a:xfrm>
            <a:off x="676280" y="4722817"/>
            <a:ext cx="5408613" cy="4473575"/>
          </a:xfrm>
          <a:prstGeom prst="rect">
            <a:avLst/>
          </a:prstGeom>
        </p:spPr>
        <p:txBody>
          <a:bodyPr vert="horz" lIns="91274" tIns="45637" rIns="91274" bIns="45637"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5" y="9444039"/>
            <a:ext cx="2930525" cy="496888"/>
          </a:xfrm>
          <a:prstGeom prst="rect">
            <a:avLst/>
          </a:prstGeom>
        </p:spPr>
        <p:txBody>
          <a:bodyPr vert="horz" lIns="91274" tIns="45637" rIns="91274" bIns="45637"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29052" y="9444039"/>
            <a:ext cx="2930525" cy="496888"/>
          </a:xfrm>
          <a:prstGeom prst="rect">
            <a:avLst/>
          </a:prstGeom>
        </p:spPr>
        <p:txBody>
          <a:bodyPr vert="horz" wrap="square" lIns="91274" tIns="45637" rIns="91274" bIns="45637" numCol="1" anchor="b" anchorCtr="0" compatLnSpc="1">
            <a:prstTxWarp prst="textNoShape">
              <a:avLst/>
            </a:prstTxWarp>
          </a:bodyPr>
          <a:lstStyle>
            <a:lvl1pPr algn="r">
              <a:defRPr sz="1200"/>
            </a:lvl1pPr>
          </a:lstStyle>
          <a:p>
            <a:fld id="{8F1378E8-1505-44A8-86E7-215328AAE4FE}" type="slidenum">
              <a:rPr lang="ru-RU" altLang="ru-RU"/>
              <a:pPr/>
              <a:t>‹#›</a:t>
            </a:fld>
            <a:endParaRPr lang="ru-RU" altLang="ru-RU"/>
          </a:p>
        </p:txBody>
      </p:sp>
    </p:spTree>
    <p:extLst>
      <p:ext uri="{BB962C8B-B14F-4D97-AF65-F5344CB8AC3E}">
        <p14:creationId xmlns:p14="http://schemas.microsoft.com/office/powerpoint/2010/main" val="3239239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1709" indent="-285272" eaLnBrk="0" hangingPunct="0">
              <a:spcBef>
                <a:spcPct val="30000"/>
              </a:spcBef>
              <a:defRPr sz="1200">
                <a:solidFill>
                  <a:schemeClr val="tx1"/>
                </a:solidFill>
                <a:latin typeface="Calibri" panose="020F0502020204030204" pitchFamily="34" charset="0"/>
              </a:defRPr>
            </a:lvl2pPr>
            <a:lvl3pPr marL="1141091" indent="-228218" eaLnBrk="0" hangingPunct="0">
              <a:spcBef>
                <a:spcPct val="30000"/>
              </a:spcBef>
              <a:defRPr sz="1200">
                <a:solidFill>
                  <a:schemeClr val="tx1"/>
                </a:solidFill>
                <a:latin typeface="Calibri" panose="020F0502020204030204" pitchFamily="34" charset="0"/>
              </a:defRPr>
            </a:lvl3pPr>
            <a:lvl4pPr marL="1597526" indent="-228218" eaLnBrk="0" hangingPunct="0">
              <a:spcBef>
                <a:spcPct val="30000"/>
              </a:spcBef>
              <a:defRPr sz="1200">
                <a:solidFill>
                  <a:schemeClr val="tx1"/>
                </a:solidFill>
                <a:latin typeface="Calibri" panose="020F0502020204030204" pitchFamily="34" charset="0"/>
              </a:defRPr>
            </a:lvl4pPr>
            <a:lvl5pPr marL="2053964" indent="-228218" eaLnBrk="0" hangingPunct="0">
              <a:spcBef>
                <a:spcPct val="30000"/>
              </a:spcBef>
              <a:defRPr sz="1200">
                <a:solidFill>
                  <a:schemeClr val="tx1"/>
                </a:solidFill>
                <a:latin typeface="Calibri" panose="020F0502020204030204" pitchFamily="34" charset="0"/>
              </a:defRPr>
            </a:lvl5pPr>
            <a:lvl6pPr marL="2510399" indent="-228218" eaLnBrk="0" fontAlgn="base" hangingPunct="0">
              <a:spcBef>
                <a:spcPct val="30000"/>
              </a:spcBef>
              <a:spcAft>
                <a:spcPct val="0"/>
              </a:spcAft>
              <a:defRPr sz="1200">
                <a:solidFill>
                  <a:schemeClr val="tx1"/>
                </a:solidFill>
                <a:latin typeface="Calibri" panose="020F0502020204030204" pitchFamily="34" charset="0"/>
              </a:defRPr>
            </a:lvl6pPr>
            <a:lvl7pPr marL="2966836" indent="-228218" eaLnBrk="0" fontAlgn="base" hangingPunct="0">
              <a:spcBef>
                <a:spcPct val="30000"/>
              </a:spcBef>
              <a:spcAft>
                <a:spcPct val="0"/>
              </a:spcAft>
              <a:defRPr sz="1200">
                <a:solidFill>
                  <a:schemeClr val="tx1"/>
                </a:solidFill>
                <a:latin typeface="Calibri" panose="020F0502020204030204" pitchFamily="34" charset="0"/>
              </a:defRPr>
            </a:lvl7pPr>
            <a:lvl8pPr marL="3423272" indent="-228218" eaLnBrk="0" fontAlgn="base" hangingPunct="0">
              <a:spcBef>
                <a:spcPct val="30000"/>
              </a:spcBef>
              <a:spcAft>
                <a:spcPct val="0"/>
              </a:spcAft>
              <a:defRPr sz="1200">
                <a:solidFill>
                  <a:schemeClr val="tx1"/>
                </a:solidFill>
                <a:latin typeface="Calibri" panose="020F0502020204030204" pitchFamily="34" charset="0"/>
              </a:defRPr>
            </a:lvl8pPr>
            <a:lvl9pPr marL="3879708" indent="-22821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326A04D-523F-4839-8D4C-1F4AAC158FB6}" type="slidenum">
              <a:rPr lang="ru-RU" altLang="ru-RU">
                <a:latin typeface="Arial" panose="020B0604020202020204" pitchFamily="34" charset="0"/>
              </a:rPr>
              <a:pPr eaLnBrk="1" hangingPunct="1">
                <a:spcBef>
                  <a:spcPct val="0"/>
                </a:spcBef>
              </a:pPr>
              <a:t>1</a:t>
            </a:fld>
            <a:endParaRPr lang="ru-RU" altLang="ru-RU">
              <a:latin typeface="Arial" panose="020B0604020202020204" pitchFamily="34" charset="0"/>
            </a:endParaRPr>
          </a:p>
        </p:txBody>
      </p:sp>
      <p:sp>
        <p:nvSpPr>
          <p:cNvPr id="30723" name="Rectangle 1"/>
          <p:cNvSpPr>
            <a:spLocks noGrp="1" noRot="1" noChangeAspect="1" noChangeArrowheads="1" noTextEdit="1"/>
          </p:cNvSpPr>
          <p:nvPr>
            <p:ph type="sldImg"/>
          </p:nvPr>
        </p:nvSpPr>
        <p:spPr bwMode="auto">
          <a:xfrm>
            <a:off x="-144463" y="884238"/>
            <a:ext cx="7742238" cy="4356100"/>
          </a:xfrm>
          <a:solidFill>
            <a:srgbClr val="FFFFFF"/>
          </a:solidFill>
          <a:ln>
            <a:solidFill>
              <a:srgbClr val="000000"/>
            </a:solidFill>
            <a:miter lim="800000"/>
            <a:headEnd/>
            <a:tailEnd/>
          </a:ln>
        </p:spPr>
      </p:sp>
      <p:sp>
        <p:nvSpPr>
          <p:cNvPr id="30724" name="Rectangle 2"/>
          <p:cNvSpPr>
            <a:spLocks noGrp="1" noChangeArrowheads="1"/>
          </p:cNvSpPr>
          <p:nvPr>
            <p:ph type="body" idx="1"/>
          </p:nvPr>
        </p:nvSpPr>
        <p:spPr bwMode="auto">
          <a:xfrm>
            <a:off x="744539" y="5521329"/>
            <a:ext cx="5962650" cy="5233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r>
              <a:rPr lang="ru-RU" altLang="ru-RU" dirty="0" smtClean="0"/>
              <a:t>Уважаемые депутаты!</a:t>
            </a:r>
            <a:endParaRPr lang="ru-RU" altLang="ru-RU" dirty="0"/>
          </a:p>
        </p:txBody>
      </p:sp>
      <p:sp>
        <p:nvSpPr>
          <p:cNvPr id="30725" name="Верхний колонтитул 4"/>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1709" indent="-285272" eaLnBrk="0" hangingPunct="0">
              <a:spcBef>
                <a:spcPct val="30000"/>
              </a:spcBef>
              <a:defRPr sz="1200">
                <a:solidFill>
                  <a:schemeClr val="tx1"/>
                </a:solidFill>
                <a:latin typeface="Calibri" panose="020F0502020204030204" pitchFamily="34" charset="0"/>
              </a:defRPr>
            </a:lvl2pPr>
            <a:lvl3pPr marL="1141091" indent="-228218" eaLnBrk="0" hangingPunct="0">
              <a:spcBef>
                <a:spcPct val="30000"/>
              </a:spcBef>
              <a:defRPr sz="1200">
                <a:solidFill>
                  <a:schemeClr val="tx1"/>
                </a:solidFill>
                <a:latin typeface="Calibri" panose="020F0502020204030204" pitchFamily="34" charset="0"/>
              </a:defRPr>
            </a:lvl3pPr>
            <a:lvl4pPr marL="1597526" indent="-228218" eaLnBrk="0" hangingPunct="0">
              <a:spcBef>
                <a:spcPct val="30000"/>
              </a:spcBef>
              <a:defRPr sz="1200">
                <a:solidFill>
                  <a:schemeClr val="tx1"/>
                </a:solidFill>
                <a:latin typeface="Calibri" panose="020F0502020204030204" pitchFamily="34" charset="0"/>
              </a:defRPr>
            </a:lvl4pPr>
            <a:lvl5pPr marL="2053964" indent="-228218" eaLnBrk="0" hangingPunct="0">
              <a:spcBef>
                <a:spcPct val="30000"/>
              </a:spcBef>
              <a:defRPr sz="1200">
                <a:solidFill>
                  <a:schemeClr val="tx1"/>
                </a:solidFill>
                <a:latin typeface="Calibri" panose="020F0502020204030204" pitchFamily="34" charset="0"/>
              </a:defRPr>
            </a:lvl5pPr>
            <a:lvl6pPr marL="2510399" indent="-228218" eaLnBrk="0" fontAlgn="base" hangingPunct="0">
              <a:spcBef>
                <a:spcPct val="30000"/>
              </a:spcBef>
              <a:spcAft>
                <a:spcPct val="0"/>
              </a:spcAft>
              <a:defRPr sz="1200">
                <a:solidFill>
                  <a:schemeClr val="tx1"/>
                </a:solidFill>
                <a:latin typeface="Calibri" panose="020F0502020204030204" pitchFamily="34" charset="0"/>
              </a:defRPr>
            </a:lvl6pPr>
            <a:lvl7pPr marL="2966836" indent="-228218" eaLnBrk="0" fontAlgn="base" hangingPunct="0">
              <a:spcBef>
                <a:spcPct val="30000"/>
              </a:spcBef>
              <a:spcAft>
                <a:spcPct val="0"/>
              </a:spcAft>
              <a:defRPr sz="1200">
                <a:solidFill>
                  <a:schemeClr val="tx1"/>
                </a:solidFill>
                <a:latin typeface="Calibri" panose="020F0502020204030204" pitchFamily="34" charset="0"/>
              </a:defRPr>
            </a:lvl7pPr>
            <a:lvl8pPr marL="3423272" indent="-228218" eaLnBrk="0" fontAlgn="base" hangingPunct="0">
              <a:spcBef>
                <a:spcPct val="30000"/>
              </a:spcBef>
              <a:spcAft>
                <a:spcPct val="0"/>
              </a:spcAft>
              <a:defRPr sz="1200">
                <a:solidFill>
                  <a:schemeClr val="tx1"/>
                </a:solidFill>
                <a:latin typeface="Calibri" panose="020F0502020204030204" pitchFamily="34" charset="0"/>
              </a:defRPr>
            </a:lvl8pPr>
            <a:lvl9pPr marL="3879708" indent="-22821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ru-RU" altLang="ru-RU">
              <a:latin typeface="Arial" panose="020B0604020202020204" pitchFamily="34" charset="0"/>
            </a:endParaRPr>
          </a:p>
        </p:txBody>
      </p:sp>
    </p:spTree>
    <p:extLst>
      <p:ext uri="{BB962C8B-B14F-4D97-AF65-F5344CB8AC3E}">
        <p14:creationId xmlns:p14="http://schemas.microsoft.com/office/powerpoint/2010/main" val="89780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Государственных и муниципальных приютов на территории Ленинградской области нет, имеются только частные и то, большая их часть не зарегистрирована официально. </a:t>
            </a:r>
          </a:p>
          <a:p>
            <a:r>
              <a:rPr lang="ru-RU" sz="1200" kern="1200" dirty="0" smtClean="0">
                <a:solidFill>
                  <a:schemeClr val="tx1"/>
                </a:solidFill>
                <a:effectLst/>
                <a:latin typeface="+mn-lt"/>
                <a:ea typeface="+mn-ea"/>
                <a:cs typeface="+mn-cs"/>
              </a:rPr>
              <a:t>Согласно федеральному закону, </a:t>
            </a:r>
            <a:r>
              <a:rPr lang="ru-RU" sz="1200" b="1" kern="1200" dirty="0" smtClean="0">
                <a:solidFill>
                  <a:schemeClr val="tx1"/>
                </a:solidFill>
                <a:effectLst/>
                <a:latin typeface="+mn-lt"/>
                <a:ea typeface="+mn-ea"/>
                <a:cs typeface="+mn-cs"/>
              </a:rPr>
              <a:t>владельцами частных приютов для животных</a:t>
            </a:r>
            <a:r>
              <a:rPr lang="ru-RU" sz="1200" kern="1200" dirty="0" smtClean="0">
                <a:solidFill>
                  <a:schemeClr val="tx1"/>
                </a:solidFill>
                <a:effectLst/>
                <a:latin typeface="+mn-lt"/>
                <a:ea typeface="+mn-ea"/>
                <a:cs typeface="+mn-cs"/>
              </a:rPr>
              <a:t> могут быть индивидуальные предприниматели или юридические лица. По факту - это неравнодушные к животным люди на своих приусадебных участках содержат до 50-70 животных и тем самым создают массу неудобств соседям. </a:t>
            </a:r>
          </a:p>
          <a:p>
            <a:r>
              <a:rPr lang="ru-RU" sz="1200" kern="1200" dirty="0" smtClean="0">
                <a:solidFill>
                  <a:schemeClr val="tx1"/>
                </a:solidFill>
                <a:effectLst/>
                <a:latin typeface="+mn-lt"/>
                <a:ea typeface="+mn-ea"/>
                <a:cs typeface="+mn-cs"/>
              </a:rPr>
              <a:t>Регистрироваться либо боятся, либо не считают нужным, некоторые просто не знают с чего начать. Для последних - Управление разработало методические рекомендации, где пошагово расписало с чего начать и как пройти этот сложный путь по регистрации приюта.</a:t>
            </a: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10</a:t>
            </a:fld>
            <a:endParaRPr lang="ru-RU" altLang="ru-RU"/>
          </a:p>
        </p:txBody>
      </p:sp>
    </p:spTree>
    <p:extLst>
      <p:ext uri="{BB962C8B-B14F-4D97-AF65-F5344CB8AC3E}">
        <p14:creationId xmlns:p14="http://schemas.microsoft.com/office/powerpoint/2010/main" val="388467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В связи с вступлением в силу федерального закона в Ленинградской области остро встал </a:t>
            </a:r>
            <a:r>
              <a:rPr lang="ru-RU" sz="1200" b="1" kern="1200" dirty="0" smtClean="0">
                <a:solidFill>
                  <a:schemeClr val="tx1"/>
                </a:solidFill>
                <a:effectLst/>
                <a:latin typeface="+mn-lt"/>
                <a:ea typeface="+mn-ea"/>
                <a:cs typeface="+mn-cs"/>
              </a:rPr>
              <a:t>вопрос о создании государственных приютов.</a:t>
            </a:r>
            <a:r>
              <a:rPr lang="ru-RU" sz="1200" kern="1200" dirty="0" smtClean="0">
                <a:solidFill>
                  <a:schemeClr val="tx1"/>
                </a:solidFill>
                <a:effectLst/>
                <a:latin typeface="+mn-lt"/>
                <a:ea typeface="+mn-ea"/>
                <a:cs typeface="+mn-cs"/>
              </a:rPr>
              <a:t> Для того, чтобы закрыть вопрос по размещению безнадзорных животных, </a:t>
            </a:r>
            <a:r>
              <a:rPr lang="ru-RU" sz="1200" b="1" kern="1200" dirty="0" smtClean="0">
                <a:solidFill>
                  <a:schemeClr val="tx1"/>
                </a:solidFill>
                <a:effectLst/>
                <a:latin typeface="+mn-lt"/>
                <a:ea typeface="+mn-ea"/>
                <a:cs typeface="+mn-cs"/>
              </a:rPr>
              <a:t>потребуется как минимум строительство трёх приютов</a:t>
            </a:r>
            <a:r>
              <a:rPr lang="ru-RU" sz="1200" kern="1200" dirty="0" smtClean="0">
                <a:solidFill>
                  <a:schemeClr val="tx1"/>
                </a:solidFill>
                <a:effectLst/>
                <a:latin typeface="+mn-lt"/>
                <a:ea typeface="+mn-ea"/>
                <a:cs typeface="+mn-cs"/>
              </a:rPr>
              <a:t>, но при существующих требованиях федерального законодательства - это запрет на умерщвление, все приюты будут заполнены в течение короткого периода времени, что в принципе не решит существующую проблему. Средства на строительство государственных приютов и их содержание не сопоставимы с тем результатом, который должен быть достигнут в течение короткого времени, строительство само по себе займет не один год, учитывая бюджетный процесс. Поэтому Управление в существующих условиях стало искать другой путь решения вопроса.</a:t>
            </a:r>
          </a:p>
          <a:p>
            <a:endParaRPr lang="ru-RU" baseline="0" dirty="0" smtClean="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11</a:t>
            </a:fld>
            <a:endParaRPr lang="ru-RU" altLang="ru-RU"/>
          </a:p>
        </p:txBody>
      </p:sp>
    </p:spTree>
    <p:extLst>
      <p:ext uri="{BB962C8B-B14F-4D97-AF65-F5344CB8AC3E}">
        <p14:creationId xmlns:p14="http://schemas.microsoft.com/office/powerpoint/2010/main" val="224459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Для начала мы рассчитали реальную стоимость мероприятий, которые должны проводиться в соответствии с федеральным законом. </a:t>
            </a:r>
          </a:p>
          <a:p>
            <a:r>
              <a:rPr lang="ru-RU" sz="1200" kern="1200" dirty="0" smtClean="0">
                <a:solidFill>
                  <a:schemeClr val="tx1"/>
                </a:solidFill>
                <a:effectLst/>
                <a:latin typeface="+mn-lt"/>
                <a:ea typeface="+mn-ea"/>
                <a:cs typeface="+mn-cs"/>
              </a:rPr>
              <a:t>Цифра в 21 тысячу рублей, которую вы видите на слайде не малая, но именно отталкиваясь от нее, органы местного самоуправления смогут без нарушения 44-фз «О контрактной системе закупок» проводить конкурсные процедуры по осуществлению мероприятий с животными без владельцев. </a:t>
            </a:r>
          </a:p>
          <a:p>
            <a:r>
              <a:rPr lang="ru-RU" sz="1200" kern="1200" dirty="0" smtClean="0">
                <a:solidFill>
                  <a:schemeClr val="tx1"/>
                </a:solidFill>
                <a:effectLst/>
                <a:latin typeface="+mn-lt"/>
                <a:ea typeface="+mn-ea"/>
                <a:cs typeface="+mn-cs"/>
              </a:rPr>
              <a:t>Проведя анализ работы органов местного самоуправления, мы выявили, что все  ОМСУ </a:t>
            </a:r>
            <a:r>
              <a:rPr lang="ru-RU" sz="1200" b="1" kern="1200" dirty="0" smtClean="0">
                <a:solidFill>
                  <a:schemeClr val="tx1"/>
                </a:solidFill>
                <a:effectLst/>
                <a:latin typeface="+mn-lt"/>
                <a:ea typeface="+mn-ea"/>
                <a:cs typeface="+mn-cs"/>
              </a:rPr>
              <a:t>проводят торги с нарушением </a:t>
            </a:r>
            <a:r>
              <a:rPr lang="ru-RU" sz="1200" kern="1200" dirty="0" smtClean="0">
                <a:solidFill>
                  <a:schemeClr val="tx1"/>
                </a:solidFill>
                <a:effectLst/>
                <a:latin typeface="+mn-lt"/>
                <a:ea typeface="+mn-ea"/>
                <a:cs typeface="+mn-cs"/>
              </a:rPr>
              <a:t>44-фз </a:t>
            </a:r>
            <a:r>
              <a:rPr lang="ru-RU" sz="1200" b="1" kern="1200" dirty="0" smtClean="0">
                <a:solidFill>
                  <a:schemeClr val="tx1"/>
                </a:solidFill>
                <a:effectLst/>
                <a:latin typeface="+mn-lt"/>
                <a:ea typeface="+mn-ea"/>
                <a:cs typeface="+mn-cs"/>
              </a:rPr>
              <a:t>по причине несоответствия выделяемых сумм и реальной стоимости</a:t>
            </a:r>
            <a:r>
              <a:rPr lang="ru-RU" sz="1200" kern="1200" dirty="0" smtClean="0">
                <a:solidFill>
                  <a:schemeClr val="tx1"/>
                </a:solidFill>
                <a:effectLst/>
                <a:latin typeface="+mn-lt"/>
                <a:ea typeface="+mn-ea"/>
                <a:cs typeface="+mn-cs"/>
              </a:rPr>
              <a:t> начальной максимальной цены контракта на эти услуги. </a:t>
            </a:r>
          </a:p>
          <a:p>
            <a:r>
              <a:rPr lang="ru-RU" sz="1200" kern="1200" dirty="0" smtClean="0">
                <a:solidFill>
                  <a:schemeClr val="tx1"/>
                </a:solidFill>
                <a:effectLst/>
                <a:latin typeface="+mn-lt"/>
                <a:ea typeface="+mn-ea"/>
                <a:cs typeface="+mn-cs"/>
              </a:rPr>
              <a:t>Необходимо, </a:t>
            </a:r>
            <a:r>
              <a:rPr lang="ru-RU" sz="1200" b="1" kern="1200" dirty="0" smtClean="0">
                <a:solidFill>
                  <a:schemeClr val="tx1"/>
                </a:solidFill>
                <a:effectLst/>
                <a:latin typeface="+mn-lt"/>
                <a:ea typeface="+mn-ea"/>
                <a:cs typeface="+mn-cs"/>
              </a:rPr>
              <a:t>начиная со следующего года перейти от количества к качеству</a:t>
            </a:r>
            <a:r>
              <a:rPr lang="ru-RU" sz="1200" kern="1200" dirty="0" smtClean="0">
                <a:solidFill>
                  <a:schemeClr val="tx1"/>
                </a:solidFill>
                <a:effectLst/>
                <a:latin typeface="+mn-lt"/>
                <a:ea typeface="+mn-ea"/>
                <a:cs typeface="+mn-cs"/>
              </a:rPr>
              <a:t>! Тем не менее, организации по отлову не смогут качественно, а главное в соответствии с законом выполнить все мероприятия, если нет приютов. Они в этой цепочке просто должны быть!</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12</a:t>
            </a:fld>
            <a:endParaRPr lang="ru-RU" altLang="ru-RU"/>
          </a:p>
        </p:txBody>
      </p:sp>
    </p:spTree>
    <p:extLst>
      <p:ext uri="{BB962C8B-B14F-4D97-AF65-F5344CB8AC3E}">
        <p14:creationId xmlns:p14="http://schemas.microsoft.com/office/powerpoint/2010/main" val="111311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Следовательно, </a:t>
            </a:r>
            <a:r>
              <a:rPr lang="ru-RU" sz="1200" b="1" kern="1200" dirty="0" smtClean="0">
                <a:solidFill>
                  <a:schemeClr val="tx1"/>
                </a:solidFill>
                <a:effectLst/>
                <a:latin typeface="+mn-lt"/>
                <a:ea typeface="+mn-ea"/>
                <a:cs typeface="+mn-cs"/>
              </a:rPr>
              <a:t>нужны механизмы, которые помогут стимулировать существующие приюты для участия в процессе работы с безнадзорными животными</a:t>
            </a:r>
            <a:r>
              <a:rPr lang="ru-RU" sz="1200" kern="1200" dirty="0" smtClean="0">
                <a:solidFill>
                  <a:schemeClr val="tx1"/>
                </a:solidFill>
                <a:effectLst/>
                <a:latin typeface="+mn-lt"/>
                <a:ea typeface="+mn-ea"/>
                <a:cs typeface="+mn-cs"/>
              </a:rPr>
              <a:t>, отловленными на территориях муниципальных образований. Это могут быть </a:t>
            </a:r>
            <a:r>
              <a:rPr lang="ru-RU" sz="1200" b="1" kern="1200" dirty="0" smtClean="0">
                <a:solidFill>
                  <a:schemeClr val="tx1"/>
                </a:solidFill>
                <a:effectLst/>
                <a:latin typeface="+mn-lt"/>
                <a:ea typeface="+mn-ea"/>
                <a:cs typeface="+mn-cs"/>
              </a:rPr>
              <a:t>меры поддержки для приютов</a:t>
            </a:r>
            <a:r>
              <a:rPr lang="ru-RU" sz="1200" kern="1200" dirty="0" smtClean="0">
                <a:solidFill>
                  <a:schemeClr val="tx1"/>
                </a:solidFill>
                <a:effectLst/>
                <a:latin typeface="+mn-lt"/>
                <a:ea typeface="+mn-ea"/>
                <a:cs typeface="+mn-cs"/>
              </a:rPr>
              <a:t>, которые уже в этом году берут животных на 10-ти дневную передержку и для тех, которые будут содержать животных в своих приютах до момента их естественной смерти. </a:t>
            </a:r>
          </a:p>
          <a:p>
            <a:r>
              <a:rPr lang="ru-RU" sz="1200" kern="1200" dirty="0" smtClean="0">
                <a:solidFill>
                  <a:schemeClr val="tx1"/>
                </a:solidFill>
                <a:effectLst/>
                <a:latin typeface="+mn-lt"/>
                <a:ea typeface="+mn-ea"/>
                <a:cs typeface="+mn-cs"/>
              </a:rPr>
              <a:t>Для первых мы разработали постановление «О предоставлении субсидий на содержание на территории Ленинградской области приютов для животных без владельцев». </a:t>
            </a:r>
          </a:p>
          <a:p>
            <a:r>
              <a:rPr lang="ru-RU" sz="1200" kern="1200" dirty="0" smtClean="0">
                <a:solidFill>
                  <a:schemeClr val="tx1"/>
                </a:solidFill>
                <a:effectLst/>
                <a:latin typeface="+mn-lt"/>
                <a:ea typeface="+mn-ea"/>
                <a:cs typeface="+mn-cs"/>
              </a:rPr>
              <a:t>Для вторых – Мероприятие в государственную программу  «Предоставление субсидий на содержание на территории Ленинградской области приютов для животных без владельцев», где приюты смогут получать определенную сумму на животное за каждый день содержания.</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ОМСУ, имея полномочия по созданию муниципальных приютов, проблему на своем уровне не решают. </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13</a:t>
            </a:fld>
            <a:endParaRPr lang="ru-RU" altLang="ru-RU"/>
          </a:p>
        </p:txBody>
      </p:sp>
    </p:spTree>
    <p:extLst>
      <p:ext uri="{BB962C8B-B14F-4D97-AF65-F5344CB8AC3E}">
        <p14:creationId xmlns:p14="http://schemas.microsoft.com/office/powerpoint/2010/main" val="1489774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За не полных пять месяцев Управление провело можно сказать колоссальную работу с органами местного самоуправления, </a:t>
            </a:r>
            <a:r>
              <a:rPr lang="ru-RU" sz="1200" b="1" kern="1200" dirty="0" smtClean="0">
                <a:solidFill>
                  <a:schemeClr val="tx1"/>
                </a:solidFill>
                <a:effectLst/>
                <a:latin typeface="+mn-lt"/>
                <a:ea typeface="+mn-ea"/>
                <a:cs typeface="+mn-cs"/>
              </a:rPr>
              <a:t>начиная с разработки типовой конкурсной документации</a:t>
            </a:r>
            <a:r>
              <a:rPr lang="ru-RU" sz="1200" kern="1200" dirty="0" smtClean="0">
                <a:solidFill>
                  <a:schemeClr val="tx1"/>
                </a:solidFill>
                <a:effectLst/>
                <a:latin typeface="+mn-lt"/>
                <a:ea typeface="+mn-ea"/>
                <a:cs typeface="+mn-cs"/>
              </a:rPr>
              <a:t>, которая особенно актуальна  в этом году. Вы наверняка знаете, что сейчас все закупочные процедуры контролирует общественная организация юристов «Ассоциация благополучия животных», которая в режиме онлайн отслеживает их прохождение на электронных площадках. </a:t>
            </a:r>
          </a:p>
          <a:p>
            <a:r>
              <a:rPr lang="ru-RU" sz="1200" kern="1200" dirty="0" smtClean="0">
                <a:solidFill>
                  <a:schemeClr val="tx1"/>
                </a:solidFill>
                <a:effectLst/>
                <a:latin typeface="+mn-lt"/>
                <a:ea typeface="+mn-ea"/>
                <a:cs typeface="+mn-cs"/>
              </a:rPr>
              <a:t>При выявлении нарушений 498-го федерального закона они незамедлительно пишут свои замечания, и в этом году ряд муниципальных образований Ленинградской области были вынуждены по несколько раз запускать конкурсные процедуры. Проведен ряд совещаний по разъяснению требований как федерального, так и областного законодательства. </a:t>
            </a:r>
          </a:p>
          <a:p>
            <a:r>
              <a:rPr lang="ru-RU" sz="1200" kern="1200" dirty="0" smtClean="0">
                <a:solidFill>
                  <a:schemeClr val="tx1"/>
                </a:solidFill>
                <a:effectLst/>
                <a:latin typeface="+mn-lt"/>
                <a:ea typeface="+mn-ea"/>
                <a:cs typeface="+mn-cs"/>
              </a:rPr>
              <a:t>Достигнута договоренность по совместной информационной работе через официальные сайты Управления, учреждений ветеринарии, органов местного самоуправления. Задействованы местные СМИ.</a:t>
            </a: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14</a:t>
            </a:fld>
            <a:endParaRPr lang="ru-RU" altLang="ru-RU"/>
          </a:p>
        </p:txBody>
      </p:sp>
    </p:spTree>
    <p:extLst>
      <p:ext uri="{BB962C8B-B14F-4D97-AF65-F5344CB8AC3E}">
        <p14:creationId xmlns:p14="http://schemas.microsoft.com/office/powerpoint/2010/main" val="3267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Несмотря на то, что в течение долгого времени принимался федеральный закон об ответственном отношении с животными и, казалось бы, в нем должны были быть учтены все вопросы по стабилизации ситуации с животными, </a:t>
            </a:r>
            <a:r>
              <a:rPr lang="ru-RU" sz="1200" b="1" kern="1200" dirty="0" smtClean="0">
                <a:solidFill>
                  <a:schemeClr val="tx1"/>
                </a:solidFill>
                <a:effectLst/>
                <a:latin typeface="+mn-lt"/>
                <a:ea typeface="+mn-ea"/>
                <a:cs typeface="+mn-cs"/>
              </a:rPr>
              <a:t>до сих пор оказались не решенными три главных вопроса</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Отсутствие правил по идентификации животных. Это первоочередная задача</a:t>
            </a:r>
            <a:r>
              <a:rPr lang="ru-RU" sz="1200" b="1" kern="1200" dirty="0" smtClean="0">
                <a:solidFill>
                  <a:schemeClr val="tx1"/>
                </a:solidFill>
                <a:effectLst/>
                <a:latin typeface="+mn-lt"/>
                <a:ea typeface="+mn-ea"/>
                <a:cs typeface="+mn-cs"/>
              </a:rPr>
              <a:t>. Каждое животное должно быть «привязано» к своему хозяину навсегда</a:t>
            </a:r>
            <a:r>
              <a:rPr lang="ru-RU" sz="1200" kern="1200" dirty="0" smtClean="0">
                <a:solidFill>
                  <a:schemeClr val="tx1"/>
                </a:solidFill>
                <a:effectLst/>
                <a:latin typeface="+mn-lt"/>
                <a:ea typeface="+mn-ea"/>
                <a:cs typeface="+mn-cs"/>
              </a:rPr>
              <a:t>. Это ответственность! Второй шаг - </a:t>
            </a:r>
            <a:r>
              <a:rPr lang="ru-RU" sz="1200" b="1" kern="1200" dirty="0" smtClean="0">
                <a:solidFill>
                  <a:schemeClr val="tx1"/>
                </a:solidFill>
                <a:effectLst/>
                <a:latin typeface="+mn-lt"/>
                <a:ea typeface="+mn-ea"/>
                <a:cs typeface="+mn-cs"/>
              </a:rPr>
              <a:t>введение административной ответственности за нарушение требований федерального закона.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 уже третий шаг - </a:t>
            </a:r>
            <a:r>
              <a:rPr lang="ru-RU" sz="1200" b="1" kern="1200" dirty="0" smtClean="0">
                <a:solidFill>
                  <a:schemeClr val="tx1"/>
                </a:solidFill>
                <a:effectLst/>
                <a:latin typeface="+mn-lt"/>
                <a:ea typeface="+mn-ea"/>
                <a:cs typeface="+mn-cs"/>
              </a:rPr>
              <a:t>введение налога на животных</a:t>
            </a:r>
            <a:r>
              <a:rPr lang="ru-RU" sz="1200" kern="1200" dirty="0" smtClean="0">
                <a:solidFill>
                  <a:schemeClr val="tx1"/>
                </a:solidFill>
                <a:effectLst/>
                <a:latin typeface="+mn-lt"/>
                <a:ea typeface="+mn-ea"/>
                <a:cs typeface="+mn-cs"/>
              </a:rPr>
              <a:t>. Только наличие налога на животное позволит регулировать количество животных, которые содержать граждане. Отсутствием налога на животное, взятое из приюта можно стимулировать граждан брать себе питомцев из приюта. Также минимальный налог на стерилизованное животное позволит регулировать появление нежелательного потомства. Само наличие налога на каждое животное заставит людей думать, сколько они вообще хотят их содержать в квартире или в доме.  </a:t>
            </a:r>
          </a:p>
          <a:p>
            <a:r>
              <a:rPr lang="ru-RU" sz="1200" kern="1200" dirty="0" smtClean="0">
                <a:solidFill>
                  <a:schemeClr val="tx1"/>
                </a:solidFill>
                <a:effectLst/>
                <a:latin typeface="+mn-lt"/>
                <a:ea typeface="+mn-ea"/>
                <a:cs typeface="+mn-cs"/>
              </a:rPr>
              <a:t>Казалось бы, решение проблемы лежит на поверхности, но факт остается фактом. </a:t>
            </a:r>
            <a:r>
              <a:rPr lang="ru-RU" sz="1200" b="1" kern="1200" dirty="0" smtClean="0">
                <a:solidFill>
                  <a:schemeClr val="tx1"/>
                </a:solidFill>
                <a:effectLst/>
                <a:latin typeface="+mn-lt"/>
                <a:ea typeface="+mn-ea"/>
                <a:cs typeface="+mn-cs"/>
              </a:rPr>
              <a:t>В такой ситуации все принимаемые нами меры в разы теряют свою эффективность.</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15</a:t>
            </a:fld>
            <a:endParaRPr lang="ru-RU" altLang="ru-RU"/>
          </a:p>
        </p:txBody>
      </p:sp>
    </p:spTree>
    <p:extLst>
      <p:ext uri="{BB962C8B-B14F-4D97-AF65-F5344CB8AC3E}">
        <p14:creationId xmlns:p14="http://schemas.microsoft.com/office/powerpoint/2010/main" val="501687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В соответствии с Программой профилактики нарушений обязательных требований в области обращения с животными на 2021 год и плановый период 2022 - 2023 годов, утвержденной распоряжением Управления от 21.12.2020 №173, </a:t>
            </a:r>
            <a:r>
              <a:rPr lang="ru-RU" sz="1200" b="1" kern="1200" dirty="0" smtClean="0">
                <a:solidFill>
                  <a:schemeClr val="tx1"/>
                </a:solidFill>
                <a:effectLst/>
                <a:latin typeface="+mn-lt"/>
                <a:ea typeface="+mn-ea"/>
                <a:cs typeface="+mn-cs"/>
              </a:rPr>
              <a:t>Управление проводит информационную кампанию</a:t>
            </a:r>
            <a:r>
              <a:rPr lang="ru-RU" sz="1200" kern="1200" dirty="0" smtClean="0">
                <a:solidFill>
                  <a:schemeClr val="tx1"/>
                </a:solidFill>
                <a:effectLst/>
                <a:latin typeface="+mn-lt"/>
                <a:ea typeface="+mn-ea"/>
                <a:cs typeface="+mn-cs"/>
              </a:rPr>
              <a:t> в средствах массовой информации, на интернет-порталах Управления, подведомственных учреждений, органов местного самоуправления через многофункциональные центры под девизом «Мы в ответе за тех, кого приручили» - это размещение информационных роликов, тематических комиксов, распространение листовок, </a:t>
            </a:r>
            <a:r>
              <a:rPr lang="ru-RU" sz="1200" kern="1200" dirty="0" err="1" smtClean="0">
                <a:solidFill>
                  <a:schemeClr val="tx1"/>
                </a:solidFill>
                <a:effectLst/>
                <a:latin typeface="+mn-lt"/>
                <a:ea typeface="+mn-ea"/>
                <a:cs typeface="+mn-cs"/>
              </a:rPr>
              <a:t>флаеров</a:t>
            </a:r>
            <a:r>
              <a:rPr lang="ru-RU" sz="1200" kern="1200" dirty="0" smtClean="0">
                <a:solidFill>
                  <a:schemeClr val="tx1"/>
                </a:solidFill>
                <a:effectLst/>
                <a:latin typeface="+mn-lt"/>
                <a:ea typeface="+mn-ea"/>
                <a:cs typeface="+mn-cs"/>
              </a:rPr>
              <a:t> и буклетов, интервью с </a:t>
            </a:r>
            <a:r>
              <a:rPr lang="ru-RU" sz="1200" kern="1200" dirty="0" err="1" smtClean="0">
                <a:solidFill>
                  <a:schemeClr val="tx1"/>
                </a:solidFill>
                <a:effectLst/>
                <a:latin typeface="+mn-lt"/>
                <a:ea typeface="+mn-ea"/>
                <a:cs typeface="+mn-cs"/>
              </a:rPr>
              <a:t>медийными</a:t>
            </a:r>
            <a:r>
              <a:rPr lang="ru-RU" sz="1200" kern="1200" dirty="0" smtClean="0">
                <a:solidFill>
                  <a:schemeClr val="tx1"/>
                </a:solidFill>
                <a:effectLst/>
                <a:latin typeface="+mn-lt"/>
                <a:ea typeface="+mn-ea"/>
                <a:cs typeface="+mn-cs"/>
              </a:rPr>
              <a:t> личностями, проведение </a:t>
            </a:r>
            <a:r>
              <a:rPr lang="ru-RU" sz="1200" kern="1200" dirty="0" err="1" smtClean="0">
                <a:solidFill>
                  <a:schemeClr val="tx1"/>
                </a:solidFill>
                <a:effectLst/>
                <a:latin typeface="+mn-lt"/>
                <a:ea typeface="+mn-ea"/>
                <a:cs typeface="+mn-cs"/>
              </a:rPr>
              <a:t>флешмоба</a:t>
            </a:r>
            <a:r>
              <a:rPr lang="ru-RU" sz="1200" kern="1200" dirty="0" smtClean="0">
                <a:solidFill>
                  <a:schemeClr val="tx1"/>
                </a:solidFill>
                <a:effectLst/>
                <a:latin typeface="+mn-lt"/>
                <a:ea typeface="+mn-ea"/>
                <a:cs typeface="+mn-cs"/>
              </a:rPr>
              <a:t> ко Дню защиты детей - 1 июня.</a:t>
            </a: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16</a:t>
            </a:fld>
            <a:endParaRPr lang="ru-RU" altLang="ru-RU"/>
          </a:p>
        </p:txBody>
      </p:sp>
    </p:spTree>
    <p:extLst>
      <p:ext uri="{BB962C8B-B14F-4D97-AF65-F5344CB8AC3E}">
        <p14:creationId xmlns:p14="http://schemas.microsoft.com/office/powerpoint/2010/main" val="233902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Исходя из существующих обстоятельств, Управление делает то, что в наших силах. Поскольку бюджет этого проекта не был сформирован заранее в 2020 году, то </a:t>
            </a:r>
            <a:r>
              <a:rPr lang="ru-RU" sz="1200" b="1" kern="1200" dirty="0" smtClean="0">
                <a:solidFill>
                  <a:schemeClr val="tx1"/>
                </a:solidFill>
                <a:effectLst/>
                <a:latin typeface="+mn-lt"/>
                <a:ea typeface="+mn-ea"/>
                <a:cs typeface="+mn-cs"/>
              </a:rPr>
              <a:t>решили использовать административный ресурс и подключить все органы исполнительной власти</a:t>
            </a:r>
            <a:r>
              <a:rPr lang="ru-RU" sz="1200" kern="1200" dirty="0" smtClean="0">
                <a:solidFill>
                  <a:schemeClr val="tx1"/>
                </a:solidFill>
                <a:effectLst/>
                <a:latin typeface="+mn-lt"/>
                <a:ea typeface="+mn-ea"/>
                <a:cs typeface="+mn-cs"/>
              </a:rPr>
              <a:t> к решению тех моментов, которые  в их полномочиях и пригласили их участвовать в проекте «Мы в ответе за тех, кого приручили». На наш призыв откликнулись ряд Комитетов, с которыми мы активно сотрудничаем.</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17</a:t>
            </a:fld>
            <a:endParaRPr lang="ru-RU" altLang="ru-RU"/>
          </a:p>
        </p:txBody>
      </p:sp>
    </p:spTree>
    <p:extLst>
      <p:ext uri="{BB962C8B-B14F-4D97-AF65-F5344CB8AC3E}">
        <p14:creationId xmlns:p14="http://schemas.microsoft.com/office/powerpoint/2010/main" val="168482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Кроме того, к этой работе подключились учреждения государственной ветеринарной службы районов, которые на местном уровне в средствах массовой информации публикуют статьи, снимают видеорепортажи об ответственном отношении к животным, организуют проведение «дня открытых дверей для школьников», проводят конкурс «детского рисунка», совместно с органами местного самоуправления отрабатывают информацию по агрессивным животным, которые подлежат отлову и </a:t>
            </a:r>
            <a:r>
              <a:rPr lang="ru-RU" sz="1200" kern="1200" dirty="0" err="1" smtClean="0">
                <a:solidFill>
                  <a:schemeClr val="tx1"/>
                </a:solidFill>
                <a:effectLst/>
                <a:latin typeface="+mn-lt"/>
                <a:ea typeface="+mn-ea"/>
                <a:cs typeface="+mn-cs"/>
              </a:rPr>
              <a:t>карантинированию</a:t>
            </a:r>
            <a:r>
              <a:rPr lang="ru-RU" sz="1200" kern="1200" dirty="0" smtClean="0">
                <a:solidFill>
                  <a:schemeClr val="tx1"/>
                </a:solidFill>
                <a:effectLst/>
                <a:latin typeface="+mn-lt"/>
                <a:ea typeface="+mn-ea"/>
                <a:cs typeface="+mn-cs"/>
              </a:rPr>
              <a:t> в течение 14 дней.</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18</a:t>
            </a:fld>
            <a:endParaRPr lang="ru-RU" altLang="ru-RU"/>
          </a:p>
        </p:txBody>
      </p:sp>
    </p:spTree>
    <p:extLst>
      <p:ext uri="{BB962C8B-B14F-4D97-AF65-F5344CB8AC3E}">
        <p14:creationId xmlns:p14="http://schemas.microsoft.com/office/powerpoint/2010/main" val="414679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связи с тем, что жители Санкт-Петербурга в большей своей массе выезжают в период летних отпусков на дачи в СНТ и ДНТ, где по окончании дачного сезона оставляют большое количество домашних животных (кошек и собак), Управление заблаговременно в текущем году начало работу с председателями СНТ и ДНТ, принимая участие в семинарах, организованных Комитетом по садоводству и огородничеству Санкт-Петербурга.</a:t>
            </a: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19</a:t>
            </a:fld>
            <a:endParaRPr lang="ru-RU" altLang="ru-RU"/>
          </a:p>
        </p:txBody>
      </p:sp>
    </p:spTree>
    <p:extLst>
      <p:ext uri="{BB962C8B-B14F-4D97-AF65-F5344CB8AC3E}">
        <p14:creationId xmlns:p14="http://schemas.microsoft.com/office/powerpoint/2010/main" val="254286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 1 января 2020 </a:t>
            </a:r>
            <a:r>
              <a:rPr lang="ru-RU" sz="1200" b="1" kern="1200" dirty="0" smtClean="0">
                <a:solidFill>
                  <a:schemeClr val="tx1"/>
                </a:solidFill>
                <a:effectLst/>
                <a:latin typeface="+mn-lt"/>
                <a:ea typeface="+mn-ea"/>
                <a:cs typeface="+mn-cs"/>
              </a:rPr>
              <a:t>года вступил в силу Федеральный закон</a:t>
            </a:r>
            <a:r>
              <a:rPr lang="ru-RU" sz="1200" kern="1200" dirty="0" smtClean="0">
                <a:solidFill>
                  <a:schemeClr val="tx1"/>
                </a:solidFill>
                <a:effectLst/>
                <a:latin typeface="+mn-lt"/>
                <a:ea typeface="+mn-ea"/>
                <a:cs typeface="+mn-cs"/>
              </a:rPr>
              <a:t> «Об ответственном обращении с животными…». </a:t>
            </a:r>
          </a:p>
          <a:p>
            <a:r>
              <a:rPr lang="ru-RU" sz="1200" kern="1200" dirty="0" smtClean="0">
                <a:solidFill>
                  <a:schemeClr val="tx1"/>
                </a:solidFill>
                <a:effectLst/>
                <a:latin typeface="+mn-lt"/>
                <a:ea typeface="+mn-ea"/>
                <a:cs typeface="+mn-cs"/>
              </a:rPr>
              <a:t>В этой связи, Ленинградская область приняла два </a:t>
            </a:r>
            <a:r>
              <a:rPr lang="ru-RU" sz="1200" b="1" kern="1200" dirty="0" smtClean="0">
                <a:solidFill>
                  <a:schemeClr val="tx1"/>
                </a:solidFill>
                <a:effectLst/>
                <a:latin typeface="+mn-lt"/>
                <a:ea typeface="+mn-ea"/>
                <a:cs typeface="+mn-cs"/>
              </a:rPr>
              <a:t>новых областных закона взамен ранее существующих</a:t>
            </a:r>
            <a:r>
              <a:rPr lang="ru-RU" sz="1200" kern="1200" dirty="0" smtClean="0">
                <a:solidFill>
                  <a:schemeClr val="tx1"/>
                </a:solidFill>
                <a:effectLst/>
                <a:latin typeface="+mn-lt"/>
                <a:ea typeface="+mn-ea"/>
                <a:cs typeface="+mn-cs"/>
              </a:rPr>
              <a:t> «Об обращении с животными без владельцев» и «О содержании и защите домашних животных». </a:t>
            </a:r>
          </a:p>
          <a:p>
            <a:r>
              <a:rPr lang="ru-RU" sz="1200" kern="1200" dirty="0" smtClean="0">
                <a:solidFill>
                  <a:schemeClr val="tx1"/>
                </a:solidFill>
                <a:effectLst/>
                <a:latin typeface="+mn-lt"/>
                <a:ea typeface="+mn-ea"/>
                <a:cs typeface="+mn-cs"/>
              </a:rPr>
              <a:t>Полномочия в сфере обращения с безнадзорными животными на территории Ленинградской области переданы органам местного самоуправления областным законом, на основании которого они заключают контракт на осуществление мероприятий по отлову, транспортировке, стерилизации и вакцинации в соответствии с 44-м федеральным законом.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2</a:t>
            </a:fld>
            <a:endParaRPr lang="ru-RU" altLang="ru-RU"/>
          </a:p>
        </p:txBody>
      </p:sp>
    </p:spTree>
    <p:extLst>
      <p:ext uri="{BB962C8B-B14F-4D97-AF65-F5344CB8AC3E}">
        <p14:creationId xmlns:p14="http://schemas.microsoft.com/office/powerpoint/2010/main" val="4129661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2020 году введены в эксплуатацию новые ветеринарные участки  и ветеринарные пункты для обеспечения ветеринарного обслуживания как в СНТ, так и в отдалённых районах Ленинградской области.</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solidFill>
                  <a:prstClr val="black"/>
                </a:solidFill>
              </a:rPr>
              <a:pPr/>
              <a:t>20</a:t>
            </a:fld>
            <a:endParaRPr lang="ru-RU" altLang="ru-RU">
              <a:solidFill>
                <a:prstClr val="black"/>
              </a:solidFill>
            </a:endParaRPr>
          </a:p>
        </p:txBody>
      </p:sp>
    </p:spTree>
    <p:extLst>
      <p:ext uri="{BB962C8B-B14F-4D97-AF65-F5344CB8AC3E}">
        <p14:creationId xmlns:p14="http://schemas.microsoft.com/office/powerpoint/2010/main" val="2929832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Управление презентовало проект «Мы в ответе за тех, кого приручили» в рамках онлайн-заседания на тему «Практика взаимодействия образовательных учреждений и НКО в реализации программ экологического воспитания населения в части ответственного отношения к объектам животного мира». </a:t>
            </a:r>
          </a:p>
          <a:p>
            <a:r>
              <a:rPr lang="ru-RU" dirty="0" smtClean="0"/>
              <a:t>Встреча организована Комиссией по образованию, молодежной политике, патриотическому воспитанию, физкультуре и спорту и Комиссией по агропромышленному комплексу, сельским территориям и природопользованию.</a:t>
            </a:r>
          </a:p>
          <a:p>
            <a:r>
              <a:rPr lang="ru-RU" dirty="0" smtClean="0"/>
              <a:t>Особое внимание уделили теме развития добрых чувств и ответственности у детей и подростков, молодежи к домашним питомцам. Коллеги-спикеры выступили с презентацией проектов: «Мы твои друзья», «Огонек добра» и «Голоса за животных». Рассказали о своей просветительской деятельности и мероприятиях.</a:t>
            </a:r>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21</a:t>
            </a:fld>
            <a:endParaRPr lang="ru-RU" altLang="ru-RU"/>
          </a:p>
        </p:txBody>
      </p:sp>
    </p:spTree>
    <p:extLst>
      <p:ext uri="{BB962C8B-B14F-4D97-AF65-F5344CB8AC3E}">
        <p14:creationId xmlns:p14="http://schemas.microsoft.com/office/powerpoint/2010/main" val="3808219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Главная задача Управления в этом проекте – это </a:t>
            </a:r>
            <a:r>
              <a:rPr lang="ru-RU" sz="1200" b="1" kern="1200" dirty="0" smtClean="0">
                <a:solidFill>
                  <a:schemeClr val="tx1"/>
                </a:solidFill>
                <a:effectLst/>
                <a:latin typeface="+mn-lt"/>
                <a:ea typeface="+mn-ea"/>
                <a:cs typeface="+mn-cs"/>
              </a:rPr>
              <a:t>обратить внимание граждан на то, что проблема с безнадзорными животными существует и их наличие на улицах исключительно «заслуга» безответственных граждан.</a:t>
            </a:r>
            <a:r>
              <a:rPr lang="ru-RU" sz="1200" kern="1200" dirty="0" smtClean="0">
                <a:solidFill>
                  <a:schemeClr val="tx1"/>
                </a:solidFill>
                <a:effectLst/>
                <a:latin typeface="+mn-lt"/>
                <a:ea typeface="+mn-ea"/>
                <a:cs typeface="+mn-cs"/>
              </a:rPr>
              <a:t> Воспитание подрастающего поколения сегодня принесет свои плоды через несколько лет. </a:t>
            </a:r>
          </a:p>
          <a:p>
            <a:r>
              <a:rPr lang="ru-RU" sz="1200" kern="1200" dirty="0" smtClean="0">
                <a:solidFill>
                  <a:schemeClr val="tx1"/>
                </a:solidFill>
                <a:effectLst/>
                <a:latin typeface="+mn-lt"/>
                <a:ea typeface="+mn-ea"/>
                <a:cs typeface="+mn-cs"/>
              </a:rPr>
              <a:t>Возможно, что какая-то часть взрослых задумается, прежде, чем пойти на поводу у ребенка и завести домашнее животное. </a:t>
            </a:r>
          </a:p>
          <a:p>
            <a:r>
              <a:rPr lang="ru-RU" sz="1200" kern="1200" dirty="0" smtClean="0">
                <a:solidFill>
                  <a:schemeClr val="tx1"/>
                </a:solidFill>
                <a:effectLst/>
                <a:latin typeface="+mn-lt"/>
                <a:ea typeface="+mn-ea"/>
                <a:cs typeface="+mn-cs"/>
              </a:rPr>
              <a:t>Кто-то подумает много раз, прежде чем оставит животное на улице. В одном мы уверены точно, что если ничего не делать, то ничего и не будет! Поэтому нельзя списывать со счетов роль социальной рекламы в любом возможном варианте. А  сейчас хочу предложить вашему вниманию видеоролик.</a:t>
            </a: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22</a:t>
            </a:fld>
            <a:endParaRPr lang="ru-RU" altLang="ru-RU"/>
          </a:p>
        </p:txBody>
      </p:sp>
    </p:spTree>
    <p:extLst>
      <p:ext uri="{BB962C8B-B14F-4D97-AF65-F5344CB8AC3E}">
        <p14:creationId xmlns:p14="http://schemas.microsoft.com/office/powerpoint/2010/main" val="196143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соответствии со статьей 7 Федерального закона Управление ветеринарии с 4 февраля 2020 года </a:t>
            </a:r>
            <a:r>
              <a:rPr lang="ru-RU" sz="1200" b="1" kern="1200" dirty="0" smtClean="0">
                <a:solidFill>
                  <a:schemeClr val="tx1"/>
                </a:solidFill>
                <a:effectLst/>
                <a:latin typeface="+mn-lt"/>
                <a:ea typeface="+mn-ea"/>
                <a:cs typeface="+mn-cs"/>
              </a:rPr>
              <a:t>наделено полномочиями осуществления государственного надзора в области обращения с животными</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Кроме того, мы </a:t>
            </a:r>
            <a:r>
              <a:rPr lang="ru-RU" sz="1200" b="1" kern="1200" dirty="0" smtClean="0">
                <a:solidFill>
                  <a:schemeClr val="tx1"/>
                </a:solidFill>
                <a:effectLst/>
                <a:latin typeface="+mn-lt"/>
                <a:ea typeface="+mn-ea"/>
                <a:cs typeface="+mn-cs"/>
              </a:rPr>
              <a:t>разработали два порядка осуществления деятельности</a:t>
            </a:r>
            <a:r>
              <a:rPr lang="ru-RU" sz="1200" kern="1200" dirty="0" smtClean="0">
                <a:solidFill>
                  <a:schemeClr val="tx1"/>
                </a:solidFill>
                <a:effectLst/>
                <a:latin typeface="+mn-lt"/>
                <a:ea typeface="+mn-ea"/>
                <a:cs typeface="+mn-cs"/>
              </a:rPr>
              <a:t> по обращению с животными без владельцев и организации деятельности приютов для животных и норм содержания животных в них, утверждены постановлением правительства Ленинградской области. </a:t>
            </a:r>
          </a:p>
          <a:p>
            <a:r>
              <a:rPr lang="ru-RU" sz="1200" kern="1200" dirty="0" smtClean="0">
                <a:solidFill>
                  <a:schemeClr val="tx1"/>
                </a:solidFill>
                <a:effectLst/>
                <a:latin typeface="+mn-lt"/>
                <a:ea typeface="+mn-ea"/>
                <a:cs typeface="+mn-cs"/>
              </a:rPr>
              <a:t>Указанные нормативные правовые акты определяют механизм работы с безнадзорными животными в Ленинградской области, а также осуществление надзора в этой области. </a:t>
            </a:r>
          </a:p>
          <a:p>
            <a:r>
              <a:rPr lang="ru-RU" sz="1200" kern="1200" dirty="0" smtClean="0">
                <a:solidFill>
                  <a:schemeClr val="tx1"/>
                </a:solidFill>
                <a:effectLst/>
                <a:latin typeface="+mn-lt"/>
                <a:ea typeface="+mn-ea"/>
                <a:cs typeface="+mn-cs"/>
              </a:rPr>
              <a:t>Хочу отметить, что </a:t>
            </a:r>
            <a:r>
              <a:rPr lang="ru-RU" sz="1200" b="1" kern="1200" dirty="0" smtClean="0">
                <a:solidFill>
                  <a:schemeClr val="tx1"/>
                </a:solidFill>
                <a:effectLst/>
                <a:latin typeface="+mn-lt"/>
                <a:ea typeface="+mn-ea"/>
                <a:cs typeface="+mn-cs"/>
              </a:rPr>
              <a:t>под надзор подпадают и органы местного самоуправления</a:t>
            </a:r>
            <a:r>
              <a:rPr lang="ru-RU" sz="1200" kern="1200" dirty="0" smtClean="0">
                <a:solidFill>
                  <a:schemeClr val="tx1"/>
                </a:solidFill>
                <a:effectLst/>
                <a:latin typeface="+mn-lt"/>
                <a:ea typeface="+mn-ea"/>
                <a:cs typeface="+mn-cs"/>
              </a:rPr>
              <a:t> и в следующем году мы планируем его включить в план проверок на 2022 год.  </a:t>
            </a:r>
          </a:p>
          <a:p>
            <a:r>
              <a:rPr lang="ru-RU" sz="1200" kern="1200" dirty="0" smtClean="0">
                <a:solidFill>
                  <a:schemeClr val="tx1"/>
                </a:solidFill>
                <a:effectLst/>
                <a:latin typeface="+mn-lt"/>
                <a:ea typeface="+mn-ea"/>
                <a:cs typeface="+mn-cs"/>
              </a:rPr>
              <a:t>НО нужно понимать, что надзор в отсутствие административной ответственности участников процесса практически является «беззубым». А в Кодексе об административных правонарушений Российской Федерации в настоящее время ответственность за               нарушение 498 федерального закона НЕ ОПРЕДЕЛЕНА!!! И является существенным пробелом законодательства.      </a:t>
            </a:r>
          </a:p>
          <a:p>
            <a:endParaRPr lang="ru-RU" dirty="0">
              <a:solidFill>
                <a:srgbClr val="FFFF00"/>
              </a:solidFill>
            </a:endParaRP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3</a:t>
            </a:fld>
            <a:endParaRPr lang="ru-RU" altLang="ru-RU"/>
          </a:p>
        </p:txBody>
      </p:sp>
    </p:spTree>
    <p:extLst>
      <p:ext uri="{BB962C8B-B14F-4D97-AF65-F5344CB8AC3E}">
        <p14:creationId xmlns:p14="http://schemas.microsoft.com/office/powerpoint/2010/main" val="79693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Начиная с 1 января текущего года, Управление </a:t>
            </a:r>
            <a:r>
              <a:rPr lang="ru-RU" sz="1200" b="1" kern="1200" dirty="0" smtClean="0">
                <a:solidFill>
                  <a:schemeClr val="tx1"/>
                </a:solidFill>
                <a:effectLst/>
                <a:latin typeface="+mn-lt"/>
                <a:ea typeface="+mn-ea"/>
                <a:cs typeface="+mn-cs"/>
              </a:rPr>
              <a:t>наделено полномочиями в области обращения с животными без владельцев</a:t>
            </a:r>
            <a:r>
              <a:rPr lang="ru-RU" sz="1200" kern="1200" dirty="0" smtClean="0">
                <a:solidFill>
                  <a:schemeClr val="tx1"/>
                </a:solidFill>
                <a:effectLst/>
                <a:latin typeface="+mn-lt"/>
                <a:ea typeface="+mn-ea"/>
                <a:cs typeface="+mn-cs"/>
              </a:rPr>
              <a:t>. Ранее эти полномочия были у Комитета по жилищно-коммунальному хозяйству. </a:t>
            </a:r>
          </a:p>
          <a:p>
            <a:r>
              <a:rPr lang="ru-RU" sz="1200" kern="1200" dirty="0" smtClean="0">
                <a:solidFill>
                  <a:schemeClr val="tx1"/>
                </a:solidFill>
                <a:effectLst/>
                <a:latin typeface="+mn-lt"/>
                <a:ea typeface="+mn-ea"/>
                <a:cs typeface="+mn-cs"/>
              </a:rPr>
              <a:t>Хочу отметить, что это направление для Управления ветеринарии стало «не паханым полем». Менее чем за полгода </a:t>
            </a:r>
            <a:r>
              <a:rPr lang="ru-RU" sz="1200" b="1" kern="1200" dirty="0" smtClean="0">
                <a:solidFill>
                  <a:schemeClr val="tx1"/>
                </a:solidFill>
                <a:effectLst/>
                <a:latin typeface="+mn-lt"/>
                <a:ea typeface="+mn-ea"/>
                <a:cs typeface="+mn-cs"/>
              </a:rPr>
              <a:t>пришлось разработать новые нормативно-правовые акты, провести анализ работы органов местного самоуправления за предыдущие годы, определить слабые места и определить стратегию последующей работы</a:t>
            </a:r>
            <a:r>
              <a:rPr lang="ru-RU" sz="1200" kern="1200" dirty="0" smtClean="0">
                <a:solidFill>
                  <a:schemeClr val="tx1"/>
                </a:solidFill>
                <a:effectLst/>
                <a:latin typeface="+mn-lt"/>
                <a:ea typeface="+mn-ea"/>
                <a:cs typeface="+mn-cs"/>
              </a:rPr>
              <a:t>, о чем я сегодня и расскажу.</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4</a:t>
            </a:fld>
            <a:endParaRPr lang="ru-RU" altLang="ru-RU"/>
          </a:p>
        </p:txBody>
      </p:sp>
    </p:spTree>
    <p:extLst>
      <p:ext uri="{BB962C8B-B14F-4D97-AF65-F5344CB8AC3E}">
        <p14:creationId xmlns:p14="http://schemas.microsoft.com/office/powerpoint/2010/main" val="161884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соответствии с областным законом «Об административных правонарушениях» за нарушение требований, определенных областными законами в области обращения с животными, как домашними, так и безнадзорными, установлена административная ответственность:</a:t>
            </a:r>
          </a:p>
          <a:p>
            <a:r>
              <a:rPr lang="ru-RU" sz="1200" kern="1200" dirty="0" smtClean="0">
                <a:solidFill>
                  <a:schemeClr val="tx1"/>
                </a:solidFill>
                <a:effectLst/>
                <a:latin typeface="+mn-lt"/>
                <a:ea typeface="+mn-ea"/>
                <a:cs typeface="+mn-cs"/>
              </a:rPr>
              <a:t>- за требования, предъявляемые к содержанию и выгулу домашних животных; </a:t>
            </a:r>
          </a:p>
          <a:p>
            <a:r>
              <a:rPr lang="ru-RU" sz="1200" kern="1200" dirty="0" smtClean="0">
                <a:solidFill>
                  <a:schemeClr val="tx1"/>
                </a:solidFill>
                <a:effectLst/>
                <a:latin typeface="+mn-lt"/>
                <a:ea typeface="+mn-ea"/>
                <a:cs typeface="+mn-cs"/>
              </a:rPr>
              <a:t>- за нарушение требований, предъявляемых к обращению с животными без владельцев;</a:t>
            </a:r>
          </a:p>
          <a:p>
            <a:r>
              <a:rPr lang="ru-RU" sz="1200" kern="1200" dirty="0" smtClean="0">
                <a:solidFill>
                  <a:schemeClr val="tx1"/>
                </a:solidFill>
                <a:effectLst/>
                <a:latin typeface="+mn-lt"/>
                <a:ea typeface="+mn-ea"/>
                <a:cs typeface="+mn-cs"/>
              </a:rPr>
              <a:t>- за жестокое обращение с животными.</a:t>
            </a:r>
          </a:p>
          <a:p>
            <a:r>
              <a:rPr lang="ru-RU" sz="1200" kern="1200" dirty="0" smtClean="0">
                <a:solidFill>
                  <a:schemeClr val="tx1"/>
                </a:solidFill>
                <a:effectLst/>
                <a:latin typeface="+mn-lt"/>
                <a:ea typeface="+mn-ea"/>
                <a:cs typeface="+mn-cs"/>
              </a:rPr>
              <a:t>Лицами, уполномоченными составлять протоколы об административных правонарушениях, являются должностные лица органов местного самоуправления, в том числе являющиеся членами административных комиссий муниципальных образований.</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5</a:t>
            </a:fld>
            <a:endParaRPr lang="ru-RU" altLang="ru-RU"/>
          </a:p>
        </p:txBody>
      </p:sp>
    </p:spTree>
    <p:extLst>
      <p:ext uri="{BB962C8B-B14F-4D97-AF65-F5344CB8AC3E}">
        <p14:creationId xmlns:p14="http://schemas.microsoft.com/office/powerpoint/2010/main" val="380562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Как видно на слайде, </a:t>
            </a:r>
            <a:r>
              <a:rPr lang="ru-RU" sz="1200" b="1" kern="1200" dirty="0" smtClean="0">
                <a:solidFill>
                  <a:schemeClr val="tx1"/>
                </a:solidFill>
                <a:effectLst/>
                <a:latin typeface="+mn-lt"/>
                <a:ea typeface="+mn-ea"/>
                <a:cs typeface="+mn-cs"/>
              </a:rPr>
              <a:t>динамика покусов не меняется из года в год</a:t>
            </a:r>
            <a:r>
              <a:rPr lang="ru-RU" sz="1200" kern="1200" dirty="0" smtClean="0">
                <a:solidFill>
                  <a:schemeClr val="tx1"/>
                </a:solidFill>
                <a:effectLst/>
                <a:latin typeface="+mn-lt"/>
                <a:ea typeface="+mn-ea"/>
                <a:cs typeface="+mn-cs"/>
              </a:rPr>
              <a:t>. Но это, скорее всего, по причине отсутствия слаженной работы по информированию о покусах между учреждениями здравоохранения, </a:t>
            </a:r>
            <a:r>
              <a:rPr lang="ru-RU" sz="1200" kern="1200" dirty="0" err="1" smtClean="0">
                <a:solidFill>
                  <a:schemeClr val="tx1"/>
                </a:solidFill>
                <a:effectLst/>
                <a:latin typeface="+mn-lt"/>
                <a:ea typeface="+mn-ea"/>
                <a:cs typeface="+mn-cs"/>
              </a:rPr>
              <a:t>Роспотребнадзора</a:t>
            </a:r>
            <a:r>
              <a:rPr lang="ru-RU" sz="1200" kern="1200" dirty="0" smtClean="0">
                <a:solidFill>
                  <a:schemeClr val="tx1"/>
                </a:solidFill>
                <a:effectLst/>
                <a:latin typeface="+mn-lt"/>
                <a:ea typeface="+mn-ea"/>
                <a:cs typeface="+mn-cs"/>
              </a:rPr>
              <a:t> и ветеринарии. </a:t>
            </a:r>
          </a:p>
          <a:p>
            <a:r>
              <a:rPr lang="ru-RU" sz="1200" kern="1200" dirty="0" smtClean="0">
                <a:solidFill>
                  <a:schemeClr val="tx1"/>
                </a:solidFill>
                <a:effectLst/>
                <a:latin typeface="+mn-lt"/>
                <a:ea typeface="+mn-ea"/>
                <a:cs typeface="+mn-cs"/>
              </a:rPr>
              <a:t>Проведя анализ и выявив этот факт, Управление обратилось в процессный офис Комитета по экономическому развитию Ленинградской области, чтобы создать единую систему оповещения между  нашими учреждениями, тем самым повысить эффективность и результативность проводимой работы.</a:t>
            </a:r>
          </a:p>
          <a:p>
            <a:r>
              <a:rPr lang="ru-RU" sz="1200" b="1" kern="1200" dirty="0" smtClean="0">
                <a:solidFill>
                  <a:schemeClr val="tx1"/>
                </a:solidFill>
                <a:effectLst/>
                <a:latin typeface="+mn-lt"/>
                <a:ea typeface="+mn-ea"/>
                <a:cs typeface="+mn-cs"/>
              </a:rPr>
              <a:t>Теперь о количестве безнадзорных животных</a:t>
            </a:r>
            <a:r>
              <a:rPr lang="ru-RU" sz="1200" kern="1200" dirty="0" smtClean="0">
                <a:solidFill>
                  <a:schemeClr val="tx1"/>
                </a:solidFill>
                <a:effectLst/>
                <a:latin typeface="+mn-lt"/>
                <a:ea typeface="+mn-ea"/>
                <a:cs typeface="+mn-cs"/>
              </a:rPr>
              <a:t>. В течение последних лет </a:t>
            </a:r>
            <a:r>
              <a:rPr lang="ru-RU" sz="1200" b="1" kern="1200" dirty="0" smtClean="0">
                <a:solidFill>
                  <a:schemeClr val="tx1"/>
                </a:solidFill>
                <a:effectLst/>
                <a:latin typeface="+mn-lt"/>
                <a:ea typeface="+mn-ea"/>
                <a:cs typeface="+mn-cs"/>
              </a:rPr>
              <a:t>их численность</a:t>
            </a:r>
            <a:r>
              <a:rPr lang="ru-RU" sz="1200" kern="1200" dirty="0" smtClean="0">
                <a:solidFill>
                  <a:schemeClr val="tx1"/>
                </a:solidFill>
                <a:effectLst/>
                <a:latin typeface="+mn-lt"/>
                <a:ea typeface="+mn-ea"/>
                <a:cs typeface="+mn-cs"/>
              </a:rPr>
              <a:t> значительно </a:t>
            </a:r>
            <a:r>
              <a:rPr lang="ru-RU" sz="1200" b="1" kern="1200" dirty="0" smtClean="0">
                <a:solidFill>
                  <a:schemeClr val="tx1"/>
                </a:solidFill>
                <a:effectLst/>
                <a:latin typeface="+mn-lt"/>
                <a:ea typeface="+mn-ea"/>
                <a:cs typeface="+mn-cs"/>
              </a:rPr>
              <a:t>не меняется</a:t>
            </a:r>
            <a:r>
              <a:rPr lang="ru-RU" sz="1200" kern="1200" dirty="0" smtClean="0">
                <a:solidFill>
                  <a:schemeClr val="tx1"/>
                </a:solidFill>
                <a:effectLst/>
                <a:latin typeface="+mn-lt"/>
                <a:ea typeface="+mn-ea"/>
                <a:cs typeface="+mn-cs"/>
              </a:rPr>
              <a:t>. Начиная с 2014 года, </a:t>
            </a:r>
            <a:r>
              <a:rPr lang="ru-RU" sz="1200" b="1" kern="1200" dirty="0" smtClean="0">
                <a:solidFill>
                  <a:schemeClr val="tx1"/>
                </a:solidFill>
                <a:effectLst/>
                <a:latin typeface="+mn-lt"/>
                <a:ea typeface="+mn-ea"/>
                <a:cs typeface="+mn-cs"/>
              </a:rPr>
              <a:t>область работает с безнадзорными животными по программе ОСВВ</a:t>
            </a:r>
            <a:r>
              <a:rPr lang="ru-RU" sz="1200" kern="1200" dirty="0" smtClean="0">
                <a:solidFill>
                  <a:schemeClr val="tx1"/>
                </a:solidFill>
                <a:effectLst/>
                <a:latin typeface="+mn-lt"/>
                <a:ea typeface="+mn-ea"/>
                <a:cs typeface="+mn-cs"/>
              </a:rPr>
              <a:t> (отлов, стерилизация, вакцинация и выпуск), </a:t>
            </a:r>
          </a:p>
          <a:p>
            <a:r>
              <a:rPr lang="ru-RU" sz="1200" kern="1200" dirty="0" smtClean="0">
                <a:solidFill>
                  <a:schemeClr val="tx1"/>
                </a:solidFill>
                <a:effectLst/>
                <a:latin typeface="+mn-lt"/>
                <a:ea typeface="+mn-ea"/>
                <a:cs typeface="+mn-cs"/>
              </a:rPr>
              <a:t>В среднем безнадзорные животные живут на улице примерно 7-8 лет и по логике вещей, за прошедшие 7 лет численность животных на улицах Ленинградской области,  должна была снизиться, как минимум на 30 процентов. </a:t>
            </a:r>
          </a:p>
          <a:p>
            <a:r>
              <a:rPr lang="ru-RU" sz="1200" kern="1200" dirty="0" smtClean="0">
                <a:solidFill>
                  <a:schemeClr val="tx1"/>
                </a:solidFill>
                <a:effectLst/>
                <a:latin typeface="+mn-lt"/>
                <a:ea typeface="+mn-ea"/>
                <a:cs typeface="+mn-cs"/>
              </a:rPr>
              <a:t>Как видим, этого не произошло. </a:t>
            </a:r>
          </a:p>
          <a:p>
            <a:endParaRPr lang="ru-RU" baseline="0" dirty="0" smtClean="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6</a:t>
            </a:fld>
            <a:endParaRPr lang="ru-RU" altLang="ru-RU"/>
          </a:p>
        </p:txBody>
      </p:sp>
    </p:spTree>
    <p:extLst>
      <p:ext uri="{BB962C8B-B14F-4D97-AF65-F5344CB8AC3E}">
        <p14:creationId xmlns:p14="http://schemas.microsoft.com/office/powerpoint/2010/main" val="280684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Следовательно, их количество постоянно пополняется и возникает вопрос </a:t>
            </a:r>
            <a:r>
              <a:rPr lang="ru-RU" sz="1200" b="1" kern="1200" dirty="0" smtClean="0">
                <a:solidFill>
                  <a:schemeClr val="tx1"/>
                </a:solidFill>
                <a:effectLst/>
                <a:latin typeface="+mn-lt"/>
                <a:ea typeface="+mn-ea"/>
                <a:cs typeface="+mn-cs"/>
              </a:rPr>
              <a:t>за счет чего?</a:t>
            </a:r>
            <a:r>
              <a:rPr lang="ru-RU" sz="1200" kern="1200" dirty="0" smtClean="0">
                <a:solidFill>
                  <a:schemeClr val="tx1"/>
                </a:solidFill>
                <a:effectLst/>
                <a:latin typeface="+mn-lt"/>
                <a:ea typeface="+mn-ea"/>
                <a:cs typeface="+mn-cs"/>
              </a:rPr>
              <a:t> За счет нерадивых граждан, особенно после летних отпусков, когда покидая свои дачи и наигравшись с животными, оставляют их, уезжая в город. </a:t>
            </a:r>
          </a:p>
          <a:p>
            <a:r>
              <a:rPr lang="ru-RU" sz="1200" kern="1200" dirty="0" smtClean="0">
                <a:solidFill>
                  <a:schemeClr val="tx1"/>
                </a:solidFill>
                <a:effectLst/>
                <a:latin typeface="+mn-lt"/>
                <a:ea typeface="+mn-ea"/>
                <a:cs typeface="+mn-cs"/>
              </a:rPr>
              <a:t>Либо возможен вариант, мягко скажем, «не качественного проведения мониторинга», когда идет учет животных, находящихся </a:t>
            </a:r>
            <a:r>
              <a:rPr lang="ru-RU" sz="1200" b="1" kern="1200" dirty="0" smtClean="0">
                <a:solidFill>
                  <a:schemeClr val="tx1"/>
                </a:solidFill>
                <a:effectLst/>
                <a:latin typeface="+mn-lt"/>
                <a:ea typeface="+mn-ea"/>
                <a:cs typeface="+mn-cs"/>
              </a:rPr>
              <a:t>на </a:t>
            </a:r>
            <a:r>
              <a:rPr lang="ru-RU" sz="1200" b="1" kern="1200" dirty="0" err="1" smtClean="0">
                <a:solidFill>
                  <a:schemeClr val="tx1"/>
                </a:solidFill>
                <a:effectLst/>
                <a:latin typeface="+mn-lt"/>
                <a:ea typeface="+mn-ea"/>
                <a:cs typeface="+mn-cs"/>
              </a:rPr>
              <a:t>самовыгуле</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Есть еще одна причина, это </a:t>
            </a:r>
            <a:r>
              <a:rPr lang="ru-RU" sz="1200" b="1" kern="1200" dirty="0" smtClean="0">
                <a:solidFill>
                  <a:schemeClr val="tx1"/>
                </a:solidFill>
                <a:effectLst/>
                <a:latin typeface="+mn-lt"/>
                <a:ea typeface="+mn-ea"/>
                <a:cs typeface="+mn-cs"/>
              </a:rPr>
              <a:t>бесконтрольное размножение животных, которые не поддаются отлову</a:t>
            </a:r>
            <a:r>
              <a:rPr lang="ru-RU" sz="1200" kern="1200" dirty="0" smtClean="0">
                <a:solidFill>
                  <a:schemeClr val="tx1"/>
                </a:solidFill>
                <a:effectLst/>
                <a:latin typeface="+mn-lt"/>
                <a:ea typeface="+mn-ea"/>
                <a:cs typeface="+mn-cs"/>
              </a:rPr>
              <a:t> (полудикие собаки, обитающие вокруг свалок, промышленных объектов, в лесу).</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7</a:t>
            </a:fld>
            <a:endParaRPr lang="ru-RU" altLang="ru-RU"/>
          </a:p>
        </p:txBody>
      </p:sp>
    </p:spTree>
    <p:extLst>
      <p:ext uri="{BB962C8B-B14F-4D97-AF65-F5344CB8AC3E}">
        <p14:creationId xmlns:p14="http://schemas.microsoft.com/office/powerpoint/2010/main" val="23101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Ленинградская область ежегодно на работу с безнадзорными животными выделяет порядка 40 миллионов рублей. И как оказалось с эффективным расходованием средств </a:t>
            </a:r>
            <a:r>
              <a:rPr lang="ru-RU" sz="1200" b="1" kern="1200" dirty="0" smtClean="0">
                <a:solidFill>
                  <a:schemeClr val="tx1"/>
                </a:solidFill>
                <a:effectLst/>
                <a:latin typeface="+mn-lt"/>
                <a:ea typeface="+mn-ea"/>
                <a:cs typeface="+mn-cs"/>
              </a:rPr>
              <a:t>всё</a:t>
            </a:r>
            <a:r>
              <a:rPr lang="ru-RU" sz="1200" kern="1200" dirty="0" smtClean="0">
                <a:solidFill>
                  <a:schemeClr val="tx1"/>
                </a:solidFill>
                <a:effectLst/>
                <a:latin typeface="+mn-lt"/>
                <a:ea typeface="+mn-ea"/>
                <a:cs typeface="+mn-cs"/>
              </a:rPr>
              <a:t> тоже не просто. </a:t>
            </a:r>
          </a:p>
          <a:p>
            <a:r>
              <a:rPr lang="ru-RU" sz="1200" kern="1200" dirty="0" smtClean="0">
                <a:solidFill>
                  <a:schemeClr val="tx1"/>
                </a:solidFill>
                <a:effectLst/>
                <a:latin typeface="+mn-lt"/>
                <a:ea typeface="+mn-ea"/>
                <a:cs typeface="+mn-cs"/>
              </a:rPr>
              <a:t>Бригады по отлову, как я говорил ранее, работают по методу ОСВВ. Ни один приют не хочет принимать на содержание </a:t>
            </a:r>
            <a:r>
              <a:rPr lang="ru-RU" sz="1200" b="1" kern="1200" dirty="0" smtClean="0">
                <a:solidFill>
                  <a:schemeClr val="tx1"/>
                </a:solidFill>
                <a:effectLst/>
                <a:latin typeface="+mn-lt"/>
                <a:ea typeface="+mn-ea"/>
                <a:cs typeface="+mn-cs"/>
              </a:rPr>
              <a:t>агрессивных собак,</a:t>
            </a:r>
            <a:r>
              <a:rPr lang="ru-RU" sz="1200" kern="1200" dirty="0" smtClean="0">
                <a:solidFill>
                  <a:schemeClr val="tx1"/>
                </a:solidFill>
                <a:effectLst/>
                <a:latin typeface="+mn-lt"/>
                <a:ea typeface="+mn-ea"/>
                <a:cs typeface="+mn-cs"/>
              </a:rPr>
              <a:t> т.к. они представляют угрозу для сотрудников приюта и для других животных, содержащихся в нем. </a:t>
            </a:r>
          </a:p>
          <a:p>
            <a:r>
              <a:rPr lang="ru-RU" sz="1200" kern="1200" dirty="0" smtClean="0">
                <a:solidFill>
                  <a:schemeClr val="tx1"/>
                </a:solidFill>
                <a:effectLst/>
                <a:latin typeface="+mn-lt"/>
                <a:ea typeface="+mn-ea"/>
                <a:cs typeface="+mn-cs"/>
              </a:rPr>
              <a:t>Поскольку найти нового хозяина для такой собаки практически невозможно, а уничтожение такой собаки законодательно запрещено, собака оказывается выпущенной на улицу, где несет потенциальную угрозу для здоровья и жизни граждан. Справедливости ради нужно сказать, что процент таких животных в целом не высок. Как правило, стерилизованные животные на улицах не представляют угрозу человеку. </a:t>
            </a:r>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8</a:t>
            </a:fld>
            <a:endParaRPr lang="ru-RU" altLang="ru-RU"/>
          </a:p>
        </p:txBody>
      </p:sp>
    </p:spTree>
    <p:extLst>
      <p:ext uri="{BB962C8B-B14F-4D97-AF65-F5344CB8AC3E}">
        <p14:creationId xmlns:p14="http://schemas.microsoft.com/office/powerpoint/2010/main" val="229981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Чаще всего со стороны животных </a:t>
            </a:r>
            <a:r>
              <a:rPr lang="ru-RU" sz="1200" b="1" kern="1200" dirty="0" smtClean="0">
                <a:solidFill>
                  <a:schemeClr val="tx1"/>
                </a:solidFill>
                <a:effectLst/>
                <a:latin typeface="+mn-lt"/>
                <a:ea typeface="+mn-ea"/>
                <a:cs typeface="+mn-cs"/>
              </a:rPr>
              <a:t>агрессия является мотивированной</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Охрана территории, на которой её кормят, защита потомства, животные в период гона. Две последние причины при проведении программы ОСВВ отпадают сами собой, и остается проблема с гражданами, которые прикармливают животных на придомовой территории, около магазинов, точек общепита, школах и т.д. Но воспитать граждан за короткий промежуток времени сложно, следовательно, нужно изолировать животных.</a:t>
            </a:r>
          </a:p>
          <a:p>
            <a:endParaRPr lang="ru-RU" dirty="0"/>
          </a:p>
        </p:txBody>
      </p:sp>
      <p:sp>
        <p:nvSpPr>
          <p:cNvPr id="4" name="Номер слайда 3"/>
          <p:cNvSpPr>
            <a:spLocks noGrp="1"/>
          </p:cNvSpPr>
          <p:nvPr>
            <p:ph type="sldNum" sz="quarter" idx="10"/>
          </p:nvPr>
        </p:nvSpPr>
        <p:spPr/>
        <p:txBody>
          <a:bodyPr/>
          <a:lstStyle/>
          <a:p>
            <a:fld id="{8F1378E8-1505-44A8-86E7-215328AAE4FE}" type="slidenum">
              <a:rPr lang="ru-RU" altLang="ru-RU" smtClean="0"/>
              <a:pPr/>
              <a:t>9</a:t>
            </a:fld>
            <a:endParaRPr lang="ru-RU" altLang="ru-RU"/>
          </a:p>
        </p:txBody>
      </p:sp>
    </p:spTree>
    <p:extLst>
      <p:ext uri="{BB962C8B-B14F-4D97-AF65-F5344CB8AC3E}">
        <p14:creationId xmlns:p14="http://schemas.microsoft.com/office/powerpoint/2010/main" val="112907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7213580" y="3810005"/>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7213604"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7213604"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4" y="3675532"/>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609600" y="2401892"/>
            <a:ext cx="11277600" cy="1470025"/>
          </a:xfrm>
        </p:spPr>
        <p:txBody>
          <a:bodyPr anchor="b"/>
          <a:lstStyle>
            <a:lvl1pPr>
              <a:defRPr sz="4400">
                <a:solidFill>
                  <a:schemeClr val="bg1"/>
                </a:solidFill>
              </a:defRPr>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8940800" y="4206240"/>
            <a:ext cx="1280160" cy="457200"/>
          </a:xfrm>
        </p:spPr>
        <p:txBody>
          <a:bodyPr/>
          <a:lstStyle/>
          <a:p>
            <a:pPr>
              <a:defRPr/>
            </a:pPr>
            <a:fld id="{C8A9AE25-FDA3-4A2B-BFA3-A53C8FC68645}" type="datetimeFigureOut">
              <a:rPr lang="ru-RU" smtClean="0"/>
              <a:pPr>
                <a:defRPr/>
              </a:pPr>
              <a:t>03.06.2021</a:t>
            </a:fld>
            <a:endParaRPr lang="ru-RU"/>
          </a:p>
        </p:txBody>
      </p:sp>
      <p:sp>
        <p:nvSpPr>
          <p:cNvPr id="17" name="Нижний колонтитул 16"/>
          <p:cNvSpPr>
            <a:spLocks noGrp="1"/>
          </p:cNvSpPr>
          <p:nvPr>
            <p:ph type="ftr" sz="quarter" idx="11"/>
          </p:nvPr>
        </p:nvSpPr>
        <p:spPr>
          <a:xfrm>
            <a:off x="7213600" y="4205288"/>
            <a:ext cx="1727200" cy="457200"/>
          </a:xfrm>
        </p:spPr>
        <p:txBody>
          <a:bodyPr/>
          <a:lstStyle/>
          <a:p>
            <a:pPr>
              <a:defRPr/>
            </a:pPr>
            <a:endParaRPr lang="ru-RU"/>
          </a:p>
        </p:txBody>
      </p:sp>
      <p:sp>
        <p:nvSpPr>
          <p:cNvPr id="29" name="Номер слайда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31C34B0F-F333-4BA3-A382-00D9EA09DC29}" type="slidenum">
              <a:rPr lang="ru-RU" altLang="ru-RU" smtClean="0"/>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05789F27-14E6-4DF0-8659-4E23F7C6958A}" type="datetimeFigureOut">
              <a:rPr lang="ru-RU" smtClean="0"/>
              <a:pPr>
                <a:defRPr/>
              </a:pPr>
              <a:t>03.06.2021</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fld id="{98370B64-933A-4648-BDA6-4F6D553BC084}" type="slidenum">
              <a:rPr lang="ru-RU" altLang="ru-RU" smtClean="0"/>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42400" y="1143000"/>
            <a:ext cx="2540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1143000"/>
            <a:ext cx="83312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14E8DC24-0745-4BB9-BA97-DBE752F36B6A}" type="datetimeFigureOut">
              <a:rPr lang="ru-RU" smtClean="0"/>
              <a:pPr>
                <a:defRPr/>
              </a:pPr>
              <a:t>03.06.2021</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fld id="{720A5E49-4739-4823-B0EA-D8E6BDD7F1CD}" type="slidenum">
              <a:rPr lang="ru-RU" altLang="ru-RU" smtClean="0"/>
              <a:pPr/>
              <a:t>‹#›</a:t>
            </a:fld>
            <a:endParaRPr lang="ru-RU" alt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2" y="2130426"/>
            <a:ext cx="10361084" cy="1468438"/>
          </a:xfrm>
        </p:spPr>
        <p:txBody>
          <a:bodyPr/>
          <a:lstStyle/>
          <a:p>
            <a:r>
              <a:rPr lang="ru-RU"/>
              <a:t>Образец заголовка</a:t>
            </a:r>
          </a:p>
        </p:txBody>
      </p:sp>
      <p:sp>
        <p:nvSpPr>
          <p:cNvPr id="3" name="Rectangle 3"/>
          <p:cNvSpPr>
            <a:spLocks noGrp="1" noChangeArrowheads="1"/>
          </p:cNvSpPr>
          <p:nvPr>
            <p:ph type="dt" idx="10"/>
          </p:nvPr>
        </p:nvSpPr>
        <p:spPr/>
        <p:txBody>
          <a:bodyPr/>
          <a:lstStyle>
            <a:lvl1pPr>
              <a:defRPr/>
            </a:lvl1pPr>
          </a:lstStyle>
          <a:p>
            <a:pPr>
              <a:defRPr/>
            </a:pPr>
            <a:r>
              <a:rPr lang="ru-RU"/>
              <a:t>23.7.12</a:t>
            </a:r>
          </a:p>
        </p:txBody>
      </p:sp>
      <p:sp>
        <p:nvSpPr>
          <p:cNvPr id="4" name="Rectangle 5"/>
          <p:cNvSpPr>
            <a:spLocks noGrp="1" noChangeArrowheads="1"/>
          </p:cNvSpPr>
          <p:nvPr>
            <p:ph type="sldNum" idx="11"/>
          </p:nvPr>
        </p:nvSpPr>
        <p:spPr/>
        <p:txBody>
          <a:bodyPr/>
          <a:lstStyle>
            <a:lvl1pPr>
              <a:defRPr/>
            </a:lvl1pPr>
          </a:lstStyle>
          <a:p>
            <a:fld id="{3B210F6D-BEB6-4D37-AFF0-CBE3A3004DC4}" type="slidenum">
              <a:rPr lang="ru-RU" altLang="ru-RU"/>
              <a:pPr/>
              <a:t>‹#›</a:t>
            </a:fld>
            <a:endParaRPr lang="ru-RU" altLang="ru-RU"/>
          </a:p>
        </p:txBody>
      </p:sp>
    </p:spTree>
    <p:extLst>
      <p:ext uri="{BB962C8B-B14F-4D97-AF65-F5344CB8AC3E}">
        <p14:creationId xmlns:p14="http://schemas.microsoft.com/office/powerpoint/2010/main" val="139280860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7213580" y="3810005"/>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4" name="Прямоугольник 23"/>
          <p:cNvSpPr/>
          <p:nvPr/>
        </p:nvSpPr>
        <p:spPr>
          <a:xfrm flipV="1">
            <a:off x="7213604"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Прямоугольник 24"/>
          <p:cNvSpPr/>
          <p:nvPr/>
        </p:nvSpPr>
        <p:spPr>
          <a:xfrm flipV="1">
            <a:off x="7213604"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Прямоугольник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Прямоугольник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0" name="Скругленный прямоугольник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1" name="Скругленный прямоугольник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Прямоугольник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Прямоугольник 9"/>
          <p:cNvSpPr/>
          <p:nvPr/>
        </p:nvSpPr>
        <p:spPr>
          <a:xfrm>
            <a:off x="4" y="3675532"/>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оугольник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Прямоугольник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Заголовок 7"/>
          <p:cNvSpPr>
            <a:spLocks noGrp="1"/>
          </p:cNvSpPr>
          <p:nvPr>
            <p:ph type="ctrTitle"/>
          </p:nvPr>
        </p:nvSpPr>
        <p:spPr>
          <a:xfrm>
            <a:off x="609600" y="2401892"/>
            <a:ext cx="11277600" cy="1470025"/>
          </a:xfrm>
        </p:spPr>
        <p:txBody>
          <a:bodyPr anchor="b"/>
          <a:lstStyle>
            <a:lvl1pPr>
              <a:defRPr sz="4400">
                <a:solidFill>
                  <a:schemeClr val="bg1"/>
                </a:solidFill>
              </a:defRPr>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8940800" y="4206240"/>
            <a:ext cx="1280160" cy="457200"/>
          </a:xfrm>
        </p:spPr>
        <p:txBody>
          <a:bodyPr/>
          <a:lstStyle/>
          <a:p>
            <a:pPr>
              <a:defRPr/>
            </a:pPr>
            <a:fld id="{C8A9AE25-FDA3-4A2B-BFA3-A53C8FC68645}" type="datetimeFigureOut">
              <a:rPr lang="ru-RU" smtClean="0">
                <a:solidFill>
                  <a:srgbClr val="438086"/>
                </a:solidFill>
              </a:rPr>
              <a:pPr>
                <a:defRPr/>
              </a:pPr>
              <a:t>03.06.2021</a:t>
            </a:fld>
            <a:endParaRPr lang="ru-RU">
              <a:solidFill>
                <a:srgbClr val="438086"/>
              </a:solidFill>
            </a:endParaRPr>
          </a:p>
        </p:txBody>
      </p:sp>
      <p:sp>
        <p:nvSpPr>
          <p:cNvPr id="17" name="Нижний колонтитул 16"/>
          <p:cNvSpPr>
            <a:spLocks noGrp="1"/>
          </p:cNvSpPr>
          <p:nvPr>
            <p:ph type="ftr" sz="quarter" idx="11"/>
          </p:nvPr>
        </p:nvSpPr>
        <p:spPr>
          <a:xfrm>
            <a:off x="7213600" y="4205288"/>
            <a:ext cx="1727200" cy="457200"/>
          </a:xfrm>
        </p:spPr>
        <p:txBody>
          <a:bodyPr/>
          <a:lstStyle/>
          <a:p>
            <a:pPr>
              <a:defRPr/>
            </a:pPr>
            <a:endParaRPr lang="ru-RU">
              <a:solidFill>
                <a:srgbClr val="438086"/>
              </a:solidFill>
            </a:endParaRPr>
          </a:p>
        </p:txBody>
      </p:sp>
      <p:sp>
        <p:nvSpPr>
          <p:cNvPr id="29" name="Номер слайда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31C34B0F-F333-4BA3-A382-00D9EA09DC29}" type="slidenum">
              <a:rPr lang="ru-RU" altLang="ru-RU" smtClean="0">
                <a:solidFill>
                  <a:prstClr val="white"/>
                </a:solidFill>
              </a:rPr>
              <a:pPr/>
              <a:t>‹#›</a:t>
            </a:fld>
            <a:endParaRPr lang="ru-RU" altLang="ru-RU">
              <a:solidFill>
                <a:prstClr val="white"/>
              </a:solidFill>
            </a:endParaRPr>
          </a:p>
        </p:txBody>
      </p:sp>
    </p:spTree>
    <p:extLst>
      <p:ext uri="{BB962C8B-B14F-4D97-AF65-F5344CB8AC3E}">
        <p14:creationId xmlns:p14="http://schemas.microsoft.com/office/powerpoint/2010/main" val="3251158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430DBF6A-461E-4194-84AB-503D644E854F}" type="datetimeFigureOut">
              <a:rPr lang="ru-RU" smtClean="0">
                <a:solidFill>
                  <a:srgbClr val="438086"/>
                </a:solidFill>
              </a:rPr>
              <a:pPr>
                <a:defRPr/>
              </a:pPr>
              <a:t>03.06.2021</a:t>
            </a:fld>
            <a:endParaRPr lang="ru-RU">
              <a:solidFill>
                <a:srgbClr val="438086"/>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438086"/>
              </a:solidFill>
            </a:endParaRPr>
          </a:p>
        </p:txBody>
      </p:sp>
      <p:sp>
        <p:nvSpPr>
          <p:cNvPr id="6" name="Номер слайда 5"/>
          <p:cNvSpPr>
            <a:spLocks noGrp="1"/>
          </p:cNvSpPr>
          <p:nvPr>
            <p:ph type="sldNum" sz="quarter" idx="12"/>
          </p:nvPr>
        </p:nvSpPr>
        <p:spPr/>
        <p:txBody>
          <a:bodyPr/>
          <a:lstStyle/>
          <a:p>
            <a:fld id="{EAF4F141-C04B-42AF-937F-8BB71A3C2994}" type="slidenum">
              <a:rPr lang="ru-RU" altLang="ru-RU" smtClean="0"/>
              <a:pPr/>
              <a:t>‹#›</a:t>
            </a:fld>
            <a:endParaRPr lang="ru-RU" altLang="ru-RU"/>
          </a:p>
        </p:txBody>
      </p:sp>
    </p:spTree>
    <p:extLst>
      <p:ext uri="{BB962C8B-B14F-4D97-AF65-F5344CB8AC3E}">
        <p14:creationId xmlns:p14="http://schemas.microsoft.com/office/powerpoint/2010/main" val="4157512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1981202"/>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pPr>
              <a:defRPr/>
            </a:pPr>
            <a:fld id="{C8D989CA-770D-4598-AAB4-1E6450F5AE8F}" type="datetimeFigureOut">
              <a:rPr lang="ru-RU" smtClean="0">
                <a:solidFill>
                  <a:srgbClr val="438086"/>
                </a:solidFill>
              </a:rPr>
              <a:pPr>
                <a:defRPr/>
              </a:pPr>
              <a:t>03.06.2021</a:t>
            </a:fld>
            <a:endParaRPr lang="ru-RU">
              <a:solidFill>
                <a:srgbClr val="438086"/>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438086"/>
              </a:solidFill>
            </a:endParaRPr>
          </a:p>
        </p:txBody>
      </p:sp>
      <p:sp>
        <p:nvSpPr>
          <p:cNvPr id="6" name="Номер слайда 5"/>
          <p:cNvSpPr>
            <a:spLocks noGrp="1"/>
          </p:cNvSpPr>
          <p:nvPr>
            <p:ph type="sldNum" sz="quarter" idx="12"/>
          </p:nvPr>
        </p:nvSpPr>
        <p:spPr/>
        <p:txBody>
          <a:bodyPr/>
          <a:lstStyle/>
          <a:p>
            <a:fld id="{BA140EA1-FDDE-4678-9BE2-F3EE3D150492}" type="slidenum">
              <a:rPr lang="ru-RU" altLang="ru-RU" smtClean="0"/>
              <a:pPr/>
              <a:t>‹#›</a:t>
            </a:fld>
            <a:endParaRPr lang="ru-RU" altLang="ru-RU"/>
          </a:p>
        </p:txBody>
      </p:sp>
    </p:spTree>
    <p:extLst>
      <p:ext uri="{BB962C8B-B14F-4D97-AF65-F5344CB8AC3E}">
        <p14:creationId xmlns:p14="http://schemas.microsoft.com/office/powerpoint/2010/main" val="150981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609600" y="2249429"/>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6197600" y="2249429"/>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C58DB474-479D-458B-80BF-FBFEED2BF118}" type="datetimeFigureOut">
              <a:rPr lang="ru-RU" smtClean="0">
                <a:solidFill>
                  <a:srgbClr val="438086"/>
                </a:solidFill>
              </a:rPr>
              <a:pPr>
                <a:defRPr/>
              </a:pPr>
              <a:t>03.06.2021</a:t>
            </a:fld>
            <a:endParaRPr lang="ru-RU">
              <a:solidFill>
                <a:srgbClr val="438086"/>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438086"/>
              </a:solidFill>
            </a:endParaRPr>
          </a:p>
        </p:txBody>
      </p:sp>
      <p:sp>
        <p:nvSpPr>
          <p:cNvPr id="7" name="Номер слайда 6"/>
          <p:cNvSpPr>
            <a:spLocks noGrp="1"/>
          </p:cNvSpPr>
          <p:nvPr>
            <p:ph type="sldNum" sz="quarter" idx="12"/>
          </p:nvPr>
        </p:nvSpPr>
        <p:spPr/>
        <p:txBody>
          <a:bodyPr/>
          <a:lstStyle/>
          <a:p>
            <a:fld id="{824B952A-D681-4BEE-A843-1823AF862A83}" type="slidenum">
              <a:rPr lang="ru-RU" altLang="ru-RU" smtClean="0"/>
              <a:pPr/>
              <a:t>‹#›</a:t>
            </a:fld>
            <a:endParaRPr lang="ru-RU" altLang="ru-RU"/>
          </a:p>
        </p:txBody>
      </p:sp>
    </p:spTree>
    <p:extLst>
      <p:ext uri="{BB962C8B-B14F-4D97-AF65-F5344CB8AC3E}">
        <p14:creationId xmlns:p14="http://schemas.microsoft.com/office/powerpoint/2010/main" val="2652440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0" y="1143000"/>
            <a:ext cx="11176000" cy="1069848"/>
          </a:xfrm>
        </p:spPr>
        <p:txBody>
          <a:bodyPr anchor="ctr"/>
          <a:lstStyle>
            <a:lvl1pPr>
              <a:defRPr sz="4000" b="0" i="0"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6294970"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Объект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6291076"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6" name="Дата 25"/>
          <p:cNvSpPr>
            <a:spLocks noGrp="1"/>
          </p:cNvSpPr>
          <p:nvPr>
            <p:ph type="dt" sz="half" idx="10"/>
          </p:nvPr>
        </p:nvSpPr>
        <p:spPr/>
        <p:txBody>
          <a:bodyPr rtlCol="0"/>
          <a:lstStyle/>
          <a:p>
            <a:pPr>
              <a:defRPr/>
            </a:pPr>
            <a:fld id="{D6080A79-F9C2-4439-BB03-DB76A04D80F9}" type="datetimeFigureOut">
              <a:rPr lang="ru-RU" smtClean="0">
                <a:solidFill>
                  <a:srgbClr val="438086"/>
                </a:solidFill>
              </a:rPr>
              <a:pPr>
                <a:defRPr/>
              </a:pPr>
              <a:t>03.06.2021</a:t>
            </a:fld>
            <a:endParaRPr lang="ru-RU">
              <a:solidFill>
                <a:srgbClr val="438086"/>
              </a:solidFill>
            </a:endParaRPr>
          </a:p>
        </p:txBody>
      </p:sp>
      <p:sp>
        <p:nvSpPr>
          <p:cNvPr id="27" name="Номер слайда 26"/>
          <p:cNvSpPr>
            <a:spLocks noGrp="1"/>
          </p:cNvSpPr>
          <p:nvPr>
            <p:ph type="sldNum" sz="quarter" idx="11"/>
          </p:nvPr>
        </p:nvSpPr>
        <p:spPr/>
        <p:txBody>
          <a:bodyPr rtlCol="0"/>
          <a:lstStyle/>
          <a:p>
            <a:fld id="{A8713D95-244C-4D21-9562-A5CC6149CA1B}" type="slidenum">
              <a:rPr lang="ru-RU" altLang="ru-RU" smtClean="0"/>
              <a:pPr/>
              <a:t>‹#›</a:t>
            </a:fld>
            <a:endParaRPr lang="ru-RU" altLang="ru-RU"/>
          </a:p>
        </p:txBody>
      </p:sp>
      <p:sp>
        <p:nvSpPr>
          <p:cNvPr id="28" name="Нижний колонтитул 27"/>
          <p:cNvSpPr>
            <a:spLocks noGrp="1"/>
          </p:cNvSpPr>
          <p:nvPr>
            <p:ph type="ftr" sz="quarter" idx="12"/>
          </p:nvPr>
        </p:nvSpPr>
        <p:spPr/>
        <p:txBody>
          <a:bodyPr rtlCol="0"/>
          <a:lstStyle/>
          <a:p>
            <a:pPr>
              <a:defRPr/>
            </a:pPr>
            <a:endParaRPr lang="ru-RU">
              <a:solidFill>
                <a:srgbClr val="438086"/>
              </a:solidFill>
            </a:endParaRPr>
          </a:p>
        </p:txBody>
      </p:sp>
    </p:spTree>
    <p:extLst>
      <p:ext uri="{BB962C8B-B14F-4D97-AF65-F5344CB8AC3E}">
        <p14:creationId xmlns:p14="http://schemas.microsoft.com/office/powerpoint/2010/main" val="1219583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ru-RU"/>
              <a:t>Образец заголовка</a:t>
            </a:r>
            <a:endParaRPr kumimoji="0" lang="en-US"/>
          </a:p>
        </p:txBody>
      </p:sp>
      <p:sp>
        <p:nvSpPr>
          <p:cNvPr id="3" name="Дата 2"/>
          <p:cNvSpPr>
            <a:spLocks noGrp="1"/>
          </p:cNvSpPr>
          <p:nvPr>
            <p:ph type="dt" sz="half" idx="10"/>
          </p:nvPr>
        </p:nvSpPr>
        <p:spPr>
          <a:xfrm>
            <a:off x="8778240" y="612648"/>
            <a:ext cx="1276352" cy="457200"/>
          </a:xfrm>
        </p:spPr>
        <p:txBody>
          <a:bodyPr/>
          <a:lstStyle/>
          <a:p>
            <a:pPr>
              <a:defRPr/>
            </a:pPr>
            <a:fld id="{999B6A6E-3804-4674-9A21-2000D43D4629}" type="datetimeFigureOut">
              <a:rPr lang="ru-RU" smtClean="0">
                <a:solidFill>
                  <a:srgbClr val="438086"/>
                </a:solidFill>
              </a:rPr>
              <a:pPr>
                <a:defRPr/>
              </a:pPr>
              <a:t>03.06.2021</a:t>
            </a:fld>
            <a:endParaRPr lang="ru-RU">
              <a:solidFill>
                <a:srgbClr val="438086"/>
              </a:solidFill>
            </a:endParaRPr>
          </a:p>
        </p:txBody>
      </p:sp>
      <p:sp>
        <p:nvSpPr>
          <p:cNvPr id="4" name="Нижний колонтитул 3"/>
          <p:cNvSpPr>
            <a:spLocks noGrp="1"/>
          </p:cNvSpPr>
          <p:nvPr>
            <p:ph type="ftr" sz="quarter" idx="11"/>
          </p:nvPr>
        </p:nvSpPr>
        <p:spPr>
          <a:xfrm>
            <a:off x="7010400" y="612648"/>
            <a:ext cx="1767840" cy="457200"/>
          </a:xfrm>
        </p:spPr>
        <p:txBody>
          <a:bodyPr/>
          <a:lstStyle/>
          <a:p>
            <a:pPr>
              <a:defRPr/>
            </a:pPr>
            <a:endParaRPr lang="ru-RU">
              <a:solidFill>
                <a:srgbClr val="438086"/>
              </a:solidFill>
            </a:endParaRPr>
          </a:p>
        </p:txBody>
      </p:sp>
      <p:sp>
        <p:nvSpPr>
          <p:cNvPr id="5" name="Номер слайда 4"/>
          <p:cNvSpPr>
            <a:spLocks noGrp="1"/>
          </p:cNvSpPr>
          <p:nvPr>
            <p:ph type="sldNum" sz="quarter" idx="12"/>
          </p:nvPr>
        </p:nvSpPr>
        <p:spPr>
          <a:xfrm>
            <a:off x="10899648" y="2272"/>
            <a:ext cx="1016000" cy="365760"/>
          </a:xfrm>
        </p:spPr>
        <p:txBody>
          <a:bodyPr/>
          <a:lstStyle/>
          <a:p>
            <a:fld id="{B1AA7978-8CF5-4790-A31A-2E96A871B88B}" type="slidenum">
              <a:rPr lang="ru-RU" altLang="ru-RU" smtClean="0"/>
              <a:pPr/>
              <a:t>‹#›</a:t>
            </a:fld>
            <a:endParaRPr lang="ru-RU" altLang="ru-RU"/>
          </a:p>
        </p:txBody>
      </p:sp>
    </p:spTree>
    <p:extLst>
      <p:ext uri="{BB962C8B-B14F-4D97-AF65-F5344CB8AC3E}">
        <p14:creationId xmlns:p14="http://schemas.microsoft.com/office/powerpoint/2010/main" val="513368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8AF5C4BE-2329-49C7-B751-D17495917D70}" type="datetimeFigureOut">
              <a:rPr lang="ru-RU" smtClean="0">
                <a:solidFill>
                  <a:srgbClr val="438086"/>
                </a:solidFill>
              </a:rPr>
              <a:pPr>
                <a:defRPr/>
              </a:pPr>
              <a:t>03.06.2021</a:t>
            </a:fld>
            <a:endParaRPr lang="ru-RU">
              <a:solidFill>
                <a:srgbClr val="438086"/>
              </a:solidFill>
            </a:endParaRPr>
          </a:p>
        </p:txBody>
      </p:sp>
      <p:sp>
        <p:nvSpPr>
          <p:cNvPr id="3" name="Нижний колонтитул 2"/>
          <p:cNvSpPr>
            <a:spLocks noGrp="1"/>
          </p:cNvSpPr>
          <p:nvPr>
            <p:ph type="ftr" sz="quarter" idx="11"/>
          </p:nvPr>
        </p:nvSpPr>
        <p:spPr/>
        <p:txBody>
          <a:bodyPr/>
          <a:lstStyle/>
          <a:p>
            <a:pPr>
              <a:defRPr/>
            </a:pPr>
            <a:endParaRPr lang="ru-RU">
              <a:solidFill>
                <a:srgbClr val="438086"/>
              </a:solidFill>
            </a:endParaRPr>
          </a:p>
        </p:txBody>
      </p:sp>
      <p:sp>
        <p:nvSpPr>
          <p:cNvPr id="4" name="Номер слайда 3"/>
          <p:cNvSpPr>
            <a:spLocks noGrp="1"/>
          </p:cNvSpPr>
          <p:nvPr>
            <p:ph type="sldNum" sz="quarter" idx="12"/>
          </p:nvPr>
        </p:nvSpPr>
        <p:spPr/>
        <p:txBody>
          <a:bodyPr/>
          <a:lstStyle/>
          <a:p>
            <a:fld id="{D9DCE1A4-4545-411C-96F5-29F144679562}" type="slidenum">
              <a:rPr lang="ru-RU" altLang="ru-RU" smtClean="0"/>
              <a:pPr/>
              <a:t>‹#›</a:t>
            </a:fld>
            <a:endParaRPr lang="ru-RU" altLang="ru-RU"/>
          </a:p>
        </p:txBody>
      </p:sp>
    </p:spTree>
    <p:extLst>
      <p:ext uri="{BB962C8B-B14F-4D97-AF65-F5344CB8AC3E}">
        <p14:creationId xmlns:p14="http://schemas.microsoft.com/office/powerpoint/2010/main" val="191675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430DBF6A-461E-4194-84AB-503D644E854F}" type="datetimeFigureOut">
              <a:rPr lang="ru-RU" smtClean="0"/>
              <a:pPr>
                <a:defRPr/>
              </a:pPr>
              <a:t>03.06.2021</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fld id="{EAF4F141-C04B-42AF-937F-8BB71A3C2994}" type="slidenum">
              <a:rPr lang="ru-RU" altLang="ru-RU" smtClean="0"/>
              <a:pPr/>
              <a:t>‹#›</a:t>
            </a:fld>
            <a:endParaRPr lang="ru-RU" alt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7995" y="1101970"/>
            <a:ext cx="4511040" cy="877824"/>
          </a:xfrm>
        </p:spPr>
        <p:txBody>
          <a:bodyPr anchor="b"/>
          <a:lstStyle>
            <a:lvl1pPr algn="l">
              <a:buNone/>
              <a:defRPr sz="1800" b="1"/>
            </a:lvl1pPr>
          </a:lstStyle>
          <a:p>
            <a:r>
              <a:rPr kumimoji="0" lang="ru-RU"/>
              <a:t>Образец заголовка</a:t>
            </a:r>
            <a:endParaRPr kumimoji="0" lang="en-US"/>
          </a:p>
        </p:txBody>
      </p:sp>
      <p:sp>
        <p:nvSpPr>
          <p:cNvPr id="3" name="Текст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Объект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73DBB8B5-B6E3-4048-9EE9-E3B46834C676}" type="datetimeFigureOut">
              <a:rPr lang="ru-RU" smtClean="0">
                <a:solidFill>
                  <a:srgbClr val="438086"/>
                </a:solidFill>
              </a:rPr>
              <a:pPr>
                <a:defRPr/>
              </a:pPr>
              <a:t>03.06.2021</a:t>
            </a:fld>
            <a:endParaRPr lang="ru-RU">
              <a:solidFill>
                <a:srgbClr val="438086"/>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438086"/>
              </a:solidFill>
            </a:endParaRPr>
          </a:p>
        </p:txBody>
      </p:sp>
      <p:sp>
        <p:nvSpPr>
          <p:cNvPr id="7" name="Номер слайда 6"/>
          <p:cNvSpPr>
            <a:spLocks noGrp="1"/>
          </p:cNvSpPr>
          <p:nvPr>
            <p:ph type="sldNum" sz="quarter" idx="12"/>
          </p:nvPr>
        </p:nvSpPr>
        <p:spPr/>
        <p:txBody>
          <a:bodyPr/>
          <a:lstStyle/>
          <a:p>
            <a:fld id="{06222F41-2015-4FBF-AB40-63021A36EB1B}" type="slidenum">
              <a:rPr lang="ru-RU" altLang="ru-RU" smtClean="0"/>
              <a:pPr/>
              <a:t>‹#›</a:t>
            </a:fld>
            <a:endParaRPr lang="ru-RU" altLang="ru-RU"/>
          </a:p>
        </p:txBody>
      </p:sp>
    </p:spTree>
    <p:extLst>
      <p:ext uri="{BB962C8B-B14F-4D97-AF65-F5344CB8AC3E}">
        <p14:creationId xmlns:p14="http://schemas.microsoft.com/office/powerpoint/2010/main" val="3880300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53915" y="1109161"/>
            <a:ext cx="782404" cy="4681637"/>
          </a:xfrm>
        </p:spPr>
        <p:txBody>
          <a:bodyPr vert="vert270" lIns="45720" tIns="0" rIns="45720" anchor="t"/>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pPr>
              <a:defRPr/>
            </a:pPr>
            <a:fld id="{12A89BC5-BBE8-47B8-A3FA-EF34B9CFDFEA}" type="datetimeFigureOut">
              <a:rPr lang="ru-RU" smtClean="0">
                <a:solidFill>
                  <a:srgbClr val="438086"/>
                </a:solidFill>
              </a:rPr>
              <a:pPr>
                <a:defRPr/>
              </a:pPr>
              <a:t>03.06.2021</a:t>
            </a:fld>
            <a:endParaRPr lang="ru-RU">
              <a:solidFill>
                <a:srgbClr val="438086"/>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438086"/>
              </a:solidFill>
            </a:endParaRPr>
          </a:p>
        </p:txBody>
      </p:sp>
      <p:sp>
        <p:nvSpPr>
          <p:cNvPr id="7" name="Номер слайда 6"/>
          <p:cNvSpPr>
            <a:spLocks noGrp="1"/>
          </p:cNvSpPr>
          <p:nvPr>
            <p:ph type="sldNum" sz="quarter" idx="12"/>
          </p:nvPr>
        </p:nvSpPr>
        <p:spPr/>
        <p:txBody>
          <a:bodyPr/>
          <a:lstStyle/>
          <a:p>
            <a:fld id="{25EDF9E5-EE24-479D-89C0-B79C2B8CED02}" type="slidenum">
              <a:rPr lang="ru-RU" altLang="ru-RU" smtClean="0"/>
              <a:pPr/>
              <a:t>‹#›</a:t>
            </a:fld>
            <a:endParaRPr lang="ru-RU" altLang="ru-RU"/>
          </a:p>
        </p:txBody>
      </p:sp>
    </p:spTree>
    <p:extLst>
      <p:ext uri="{BB962C8B-B14F-4D97-AF65-F5344CB8AC3E}">
        <p14:creationId xmlns:p14="http://schemas.microsoft.com/office/powerpoint/2010/main" val="2159961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05789F27-14E6-4DF0-8659-4E23F7C6958A}" type="datetimeFigureOut">
              <a:rPr lang="ru-RU" smtClean="0">
                <a:solidFill>
                  <a:srgbClr val="438086"/>
                </a:solidFill>
              </a:rPr>
              <a:pPr>
                <a:defRPr/>
              </a:pPr>
              <a:t>03.06.2021</a:t>
            </a:fld>
            <a:endParaRPr lang="ru-RU">
              <a:solidFill>
                <a:srgbClr val="438086"/>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438086"/>
              </a:solidFill>
            </a:endParaRPr>
          </a:p>
        </p:txBody>
      </p:sp>
      <p:sp>
        <p:nvSpPr>
          <p:cNvPr id="6" name="Номер слайда 5"/>
          <p:cNvSpPr>
            <a:spLocks noGrp="1"/>
          </p:cNvSpPr>
          <p:nvPr>
            <p:ph type="sldNum" sz="quarter" idx="12"/>
          </p:nvPr>
        </p:nvSpPr>
        <p:spPr/>
        <p:txBody>
          <a:bodyPr/>
          <a:lstStyle/>
          <a:p>
            <a:fld id="{98370B64-933A-4648-BDA6-4F6D553BC084}" type="slidenum">
              <a:rPr lang="ru-RU" altLang="ru-RU" smtClean="0"/>
              <a:pPr/>
              <a:t>‹#›</a:t>
            </a:fld>
            <a:endParaRPr lang="ru-RU" altLang="ru-RU"/>
          </a:p>
        </p:txBody>
      </p:sp>
    </p:spTree>
    <p:extLst>
      <p:ext uri="{BB962C8B-B14F-4D97-AF65-F5344CB8AC3E}">
        <p14:creationId xmlns:p14="http://schemas.microsoft.com/office/powerpoint/2010/main" val="3483602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42400" y="1143000"/>
            <a:ext cx="2540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1143000"/>
            <a:ext cx="83312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14E8DC24-0745-4BB9-BA97-DBE752F36B6A}" type="datetimeFigureOut">
              <a:rPr lang="ru-RU" smtClean="0">
                <a:solidFill>
                  <a:srgbClr val="438086"/>
                </a:solidFill>
              </a:rPr>
              <a:pPr>
                <a:defRPr/>
              </a:pPr>
              <a:t>03.06.2021</a:t>
            </a:fld>
            <a:endParaRPr lang="ru-RU">
              <a:solidFill>
                <a:srgbClr val="438086"/>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438086"/>
              </a:solidFill>
            </a:endParaRPr>
          </a:p>
        </p:txBody>
      </p:sp>
      <p:sp>
        <p:nvSpPr>
          <p:cNvPr id="6" name="Номер слайда 5"/>
          <p:cNvSpPr>
            <a:spLocks noGrp="1"/>
          </p:cNvSpPr>
          <p:nvPr>
            <p:ph type="sldNum" sz="quarter" idx="12"/>
          </p:nvPr>
        </p:nvSpPr>
        <p:spPr/>
        <p:txBody>
          <a:bodyPr/>
          <a:lstStyle/>
          <a:p>
            <a:fld id="{720A5E49-4739-4823-B0EA-D8E6BDD7F1CD}" type="slidenum">
              <a:rPr lang="ru-RU" altLang="ru-RU" smtClean="0"/>
              <a:pPr/>
              <a:t>‹#›</a:t>
            </a:fld>
            <a:endParaRPr lang="ru-RU" altLang="ru-RU"/>
          </a:p>
        </p:txBody>
      </p:sp>
    </p:spTree>
    <p:extLst>
      <p:ext uri="{BB962C8B-B14F-4D97-AF65-F5344CB8AC3E}">
        <p14:creationId xmlns:p14="http://schemas.microsoft.com/office/powerpoint/2010/main" val="2995765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2" y="2130426"/>
            <a:ext cx="10361084" cy="1468438"/>
          </a:xfrm>
        </p:spPr>
        <p:txBody>
          <a:bodyPr/>
          <a:lstStyle/>
          <a:p>
            <a:r>
              <a:rPr lang="ru-RU"/>
              <a:t>Образец заголовка</a:t>
            </a:r>
          </a:p>
        </p:txBody>
      </p:sp>
      <p:sp>
        <p:nvSpPr>
          <p:cNvPr id="3" name="Rectangle 3"/>
          <p:cNvSpPr>
            <a:spLocks noGrp="1" noChangeArrowheads="1"/>
          </p:cNvSpPr>
          <p:nvPr>
            <p:ph type="dt" idx="10"/>
          </p:nvPr>
        </p:nvSpPr>
        <p:spPr/>
        <p:txBody>
          <a:bodyPr/>
          <a:lstStyle>
            <a:lvl1pPr>
              <a:defRPr/>
            </a:lvl1pPr>
          </a:lstStyle>
          <a:p>
            <a:pPr>
              <a:defRPr/>
            </a:pPr>
            <a:r>
              <a:rPr lang="ru-RU">
                <a:solidFill>
                  <a:srgbClr val="438086"/>
                </a:solidFill>
              </a:rPr>
              <a:t>23.7.12</a:t>
            </a:r>
          </a:p>
        </p:txBody>
      </p:sp>
      <p:sp>
        <p:nvSpPr>
          <p:cNvPr id="4" name="Rectangle 5"/>
          <p:cNvSpPr>
            <a:spLocks noGrp="1" noChangeArrowheads="1"/>
          </p:cNvSpPr>
          <p:nvPr>
            <p:ph type="sldNum" idx="11"/>
          </p:nvPr>
        </p:nvSpPr>
        <p:spPr/>
        <p:txBody>
          <a:bodyPr/>
          <a:lstStyle>
            <a:lvl1pPr>
              <a:defRPr/>
            </a:lvl1pPr>
          </a:lstStyle>
          <a:p>
            <a:fld id="{3B210F6D-BEB6-4D37-AFF0-CBE3A3004DC4}" type="slidenum">
              <a:rPr lang="ru-RU" altLang="ru-RU"/>
              <a:pPr/>
              <a:t>‹#›</a:t>
            </a:fld>
            <a:endParaRPr lang="ru-RU" altLang="ru-RU"/>
          </a:p>
        </p:txBody>
      </p:sp>
    </p:spTree>
    <p:extLst>
      <p:ext uri="{BB962C8B-B14F-4D97-AF65-F5344CB8AC3E}">
        <p14:creationId xmlns:p14="http://schemas.microsoft.com/office/powerpoint/2010/main" val="136295403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1981202"/>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pPr>
              <a:defRPr/>
            </a:pPr>
            <a:fld id="{C8D989CA-770D-4598-AAB4-1E6450F5AE8F}" type="datetimeFigureOut">
              <a:rPr lang="ru-RU" smtClean="0"/>
              <a:pPr>
                <a:defRPr/>
              </a:pPr>
              <a:t>03.06.2021</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fld id="{BA140EA1-FDDE-4678-9BE2-F3EE3D150492}" type="slidenum">
              <a:rPr lang="ru-RU" altLang="ru-RU" smtClean="0"/>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609600" y="2249429"/>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6197600" y="2249429"/>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C58DB474-479D-458B-80BF-FBFEED2BF118}" type="datetimeFigureOut">
              <a:rPr lang="ru-RU" smtClean="0"/>
              <a:pPr>
                <a:defRPr/>
              </a:pPr>
              <a:t>03.06.2021</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fld id="{824B952A-D681-4BEE-A843-1823AF862A83}" type="slidenum">
              <a:rPr lang="ru-RU" altLang="ru-RU" smtClean="0"/>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0" y="1143000"/>
            <a:ext cx="11176000" cy="1069848"/>
          </a:xfrm>
        </p:spPr>
        <p:txBody>
          <a:bodyPr anchor="ctr"/>
          <a:lstStyle>
            <a:lvl1pPr>
              <a:defRPr sz="4000" b="0" i="0"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6294970"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Объект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6291076"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6" name="Дата 25"/>
          <p:cNvSpPr>
            <a:spLocks noGrp="1"/>
          </p:cNvSpPr>
          <p:nvPr>
            <p:ph type="dt" sz="half" idx="10"/>
          </p:nvPr>
        </p:nvSpPr>
        <p:spPr/>
        <p:txBody>
          <a:bodyPr rtlCol="0"/>
          <a:lstStyle/>
          <a:p>
            <a:pPr>
              <a:defRPr/>
            </a:pPr>
            <a:fld id="{D6080A79-F9C2-4439-BB03-DB76A04D80F9}" type="datetimeFigureOut">
              <a:rPr lang="ru-RU" smtClean="0"/>
              <a:pPr>
                <a:defRPr/>
              </a:pPr>
              <a:t>03.06.2021</a:t>
            </a:fld>
            <a:endParaRPr lang="ru-RU"/>
          </a:p>
        </p:txBody>
      </p:sp>
      <p:sp>
        <p:nvSpPr>
          <p:cNvPr id="27" name="Номер слайда 26"/>
          <p:cNvSpPr>
            <a:spLocks noGrp="1"/>
          </p:cNvSpPr>
          <p:nvPr>
            <p:ph type="sldNum" sz="quarter" idx="11"/>
          </p:nvPr>
        </p:nvSpPr>
        <p:spPr/>
        <p:txBody>
          <a:bodyPr rtlCol="0"/>
          <a:lstStyle/>
          <a:p>
            <a:fld id="{A8713D95-244C-4D21-9562-A5CC6149CA1B}" type="slidenum">
              <a:rPr lang="ru-RU" altLang="ru-RU" smtClean="0"/>
              <a:pPr/>
              <a:t>‹#›</a:t>
            </a:fld>
            <a:endParaRPr lang="ru-RU" altLang="ru-RU"/>
          </a:p>
        </p:txBody>
      </p:sp>
      <p:sp>
        <p:nvSpPr>
          <p:cNvPr id="28" name="Нижний колонтитул 27"/>
          <p:cNvSpPr>
            <a:spLocks noGrp="1"/>
          </p:cNvSpPr>
          <p:nvPr>
            <p:ph type="ftr" sz="quarter" idx="12"/>
          </p:nvPr>
        </p:nvSpPr>
        <p:spPr/>
        <p:txBody>
          <a:bodyPr rtlCol="0"/>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ru-RU"/>
              <a:t>Образец заголовка</a:t>
            </a:r>
            <a:endParaRPr kumimoji="0" lang="en-US"/>
          </a:p>
        </p:txBody>
      </p:sp>
      <p:sp>
        <p:nvSpPr>
          <p:cNvPr id="3" name="Дата 2"/>
          <p:cNvSpPr>
            <a:spLocks noGrp="1"/>
          </p:cNvSpPr>
          <p:nvPr>
            <p:ph type="dt" sz="half" idx="10"/>
          </p:nvPr>
        </p:nvSpPr>
        <p:spPr>
          <a:xfrm>
            <a:off x="8778240" y="612648"/>
            <a:ext cx="1276352" cy="457200"/>
          </a:xfrm>
        </p:spPr>
        <p:txBody>
          <a:bodyPr/>
          <a:lstStyle/>
          <a:p>
            <a:pPr>
              <a:defRPr/>
            </a:pPr>
            <a:fld id="{999B6A6E-3804-4674-9A21-2000D43D4629}" type="datetimeFigureOut">
              <a:rPr lang="ru-RU" smtClean="0"/>
              <a:pPr>
                <a:defRPr/>
              </a:pPr>
              <a:t>03.06.2021</a:t>
            </a:fld>
            <a:endParaRPr lang="ru-RU"/>
          </a:p>
        </p:txBody>
      </p:sp>
      <p:sp>
        <p:nvSpPr>
          <p:cNvPr id="4" name="Нижний колонтитул 3"/>
          <p:cNvSpPr>
            <a:spLocks noGrp="1"/>
          </p:cNvSpPr>
          <p:nvPr>
            <p:ph type="ftr" sz="quarter" idx="11"/>
          </p:nvPr>
        </p:nvSpPr>
        <p:spPr>
          <a:xfrm>
            <a:off x="7010400" y="612648"/>
            <a:ext cx="1767840" cy="457200"/>
          </a:xfrm>
        </p:spPr>
        <p:txBody>
          <a:bodyPr/>
          <a:lstStyle/>
          <a:p>
            <a:pPr>
              <a:defRPr/>
            </a:pPr>
            <a:endParaRPr lang="ru-RU"/>
          </a:p>
        </p:txBody>
      </p:sp>
      <p:sp>
        <p:nvSpPr>
          <p:cNvPr id="5" name="Номер слайда 4"/>
          <p:cNvSpPr>
            <a:spLocks noGrp="1"/>
          </p:cNvSpPr>
          <p:nvPr>
            <p:ph type="sldNum" sz="quarter" idx="12"/>
          </p:nvPr>
        </p:nvSpPr>
        <p:spPr>
          <a:xfrm>
            <a:off x="10899648" y="2272"/>
            <a:ext cx="1016000" cy="365760"/>
          </a:xfrm>
        </p:spPr>
        <p:txBody>
          <a:bodyPr/>
          <a:lstStyle/>
          <a:p>
            <a:fld id="{B1AA7978-8CF5-4790-A31A-2E96A871B88B}" type="slidenum">
              <a:rPr lang="ru-RU" altLang="ru-RU" smtClean="0"/>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8AF5C4BE-2329-49C7-B751-D17495917D70}" type="datetimeFigureOut">
              <a:rPr lang="ru-RU" smtClean="0"/>
              <a:pPr>
                <a:defRPr/>
              </a:pPr>
              <a:t>03.06.2021</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fld id="{D9DCE1A4-4545-411C-96F5-29F144679562}" type="slidenum">
              <a:rPr lang="ru-RU" altLang="ru-RU" smtClean="0"/>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7995" y="1101970"/>
            <a:ext cx="4511040" cy="877824"/>
          </a:xfrm>
        </p:spPr>
        <p:txBody>
          <a:bodyPr anchor="b"/>
          <a:lstStyle>
            <a:lvl1pPr algn="l">
              <a:buNone/>
              <a:defRPr sz="1800" b="1"/>
            </a:lvl1pPr>
          </a:lstStyle>
          <a:p>
            <a:r>
              <a:rPr kumimoji="0" lang="ru-RU"/>
              <a:t>Образец заголовка</a:t>
            </a:r>
            <a:endParaRPr kumimoji="0" lang="en-US"/>
          </a:p>
        </p:txBody>
      </p:sp>
      <p:sp>
        <p:nvSpPr>
          <p:cNvPr id="3" name="Текст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Объект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73DBB8B5-B6E3-4048-9EE9-E3B46834C676}" type="datetimeFigureOut">
              <a:rPr lang="ru-RU" smtClean="0"/>
              <a:pPr>
                <a:defRPr/>
              </a:pPr>
              <a:t>03.06.2021</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fld id="{06222F41-2015-4FBF-AB40-63021A36EB1B}" type="slidenum">
              <a:rPr lang="ru-RU" altLang="ru-RU" smtClean="0"/>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53915" y="1109161"/>
            <a:ext cx="782404" cy="4681637"/>
          </a:xfrm>
        </p:spPr>
        <p:txBody>
          <a:bodyPr vert="vert270" lIns="45720" tIns="0" rIns="45720" anchor="t"/>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pPr>
              <a:defRPr/>
            </a:pPr>
            <a:fld id="{12A89BC5-BBE8-47B8-A3FA-EF34B9CFDFEA}" type="datetimeFigureOut">
              <a:rPr lang="ru-RU" smtClean="0"/>
              <a:pPr>
                <a:defRPr/>
              </a:pPr>
              <a:t>03.06.2021</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fld id="{25EDF9E5-EE24-479D-89C0-B79C2B8CED02}" type="slidenum">
              <a:rPr lang="ru-RU" altLang="ru-RU" smtClean="0"/>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23"/>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4" y="308281"/>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7213580" y="36025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7213604" y="440116"/>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609600" y="1143000"/>
            <a:ext cx="10972800" cy="10668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pPr>
              <a:defRPr/>
            </a:pPr>
            <a:fld id="{75392E18-AD40-4A79-B739-AAF57E5BF963}" type="datetimeFigureOut">
              <a:rPr lang="ru-RU" smtClean="0"/>
              <a:pPr>
                <a:defRPr/>
              </a:pPr>
              <a:t>03.06.2021</a:t>
            </a:fld>
            <a:endParaRPr lang="ru-RU"/>
          </a:p>
        </p:txBody>
      </p:sp>
      <p:sp>
        <p:nvSpPr>
          <p:cNvPr id="3" name="Нижний колонтитул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pPr>
              <a:defRPr/>
            </a:pPr>
            <a:endParaRPr lang="ru-RU"/>
          </a:p>
        </p:txBody>
      </p:sp>
      <p:sp>
        <p:nvSpPr>
          <p:cNvPr id="23" name="Номер слайда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5EC2230E-8EF1-4592-8DE4-698066BA425D}" type="slidenum">
              <a:rPr lang="ru-RU" altLang="ru-RU" smtClean="0"/>
              <a:pPr/>
              <a:t>‹#›</a:t>
            </a:fld>
            <a:endParaRPr lang="ru-RU" altLang="ru-RU"/>
          </a:p>
        </p:txBody>
      </p:sp>
    </p:spTree>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 id="2147485509"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23"/>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Прямоугольник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Прямоугольник 29"/>
          <p:cNvSpPr/>
          <p:nvPr/>
        </p:nvSpPr>
        <p:spPr>
          <a:xfrm>
            <a:off x="4" y="308281"/>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1" name="Прямоугольник 30"/>
          <p:cNvSpPr/>
          <p:nvPr/>
        </p:nvSpPr>
        <p:spPr>
          <a:xfrm flipV="1">
            <a:off x="7213580" y="36025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Прямоугольник 31"/>
          <p:cNvSpPr/>
          <p:nvPr/>
        </p:nvSpPr>
        <p:spPr>
          <a:xfrm flipV="1">
            <a:off x="7213604" y="440116"/>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3" name="Скругленный прямоугольник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34" name="Скругленный прямоугольник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5" name="Прямоугольник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6" name="Прямоугольник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7" name="Прямоугольник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8" name="Прямоугольник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9" name="Прямоугольник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0" name="Прямоугольник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Заголовок 21"/>
          <p:cNvSpPr>
            <a:spLocks noGrp="1"/>
          </p:cNvSpPr>
          <p:nvPr>
            <p:ph type="title"/>
          </p:nvPr>
        </p:nvSpPr>
        <p:spPr>
          <a:xfrm>
            <a:off x="609600" y="1143000"/>
            <a:ext cx="10972800" cy="10668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pPr>
              <a:defRPr/>
            </a:pPr>
            <a:fld id="{75392E18-AD40-4A79-B739-AAF57E5BF963}" type="datetimeFigureOut">
              <a:rPr lang="ru-RU" smtClean="0">
                <a:solidFill>
                  <a:srgbClr val="438086"/>
                </a:solidFill>
              </a:rPr>
              <a:pPr>
                <a:defRPr/>
              </a:pPr>
              <a:t>03.06.2021</a:t>
            </a:fld>
            <a:endParaRPr lang="ru-RU">
              <a:solidFill>
                <a:srgbClr val="438086"/>
              </a:solidFill>
            </a:endParaRPr>
          </a:p>
        </p:txBody>
      </p:sp>
      <p:sp>
        <p:nvSpPr>
          <p:cNvPr id="3" name="Нижний колонтитул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5EC2230E-8EF1-4592-8DE4-698066BA425D}" type="slidenum">
              <a:rPr lang="ru-RU" altLang="ru-RU" smtClean="0"/>
              <a:pPr/>
              <a:t>‹#›</a:t>
            </a:fld>
            <a:endParaRPr lang="ru-RU" altLang="ru-RU"/>
          </a:p>
        </p:txBody>
      </p:sp>
    </p:spTree>
    <p:extLst>
      <p:ext uri="{BB962C8B-B14F-4D97-AF65-F5344CB8AC3E}">
        <p14:creationId xmlns:p14="http://schemas.microsoft.com/office/powerpoint/2010/main" val="3393741189"/>
      </p:ext>
    </p:extLst>
  </p:cSld>
  <p:clrMap bg1="lt1" tx1="dk1" bg2="lt2" tx2="dk2" accent1="accent1" accent2="accent2" accent3="accent3" accent4="accent4" accent5="accent5" accent6="accent6" hlink="hlink" folHlink="folHlink"/>
  <p:sldLayoutIdLst>
    <p:sldLayoutId id="2147485511"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 id="2147485522"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pn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pn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1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9.tif"/><Relationship Id="rId4" Type="http://schemas.openxmlformats.org/officeDocument/2006/relationships/image" Target="../media/image48.ti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chart" Target="../charts/char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subTitle" idx="4294967295"/>
          </p:nvPr>
        </p:nvSpPr>
        <p:spPr>
          <a:xfrm>
            <a:off x="0" y="3175"/>
            <a:ext cx="12192000" cy="6875463"/>
          </a:xfrm>
        </p:spPr>
        <p:txBody>
          <a:bodyPr/>
          <a:lstStyle/>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sz="2000" b="1" dirty="0">
              <a:solidFill>
                <a:schemeClr val="accent6">
                  <a:lumMod val="50000"/>
                </a:schemeClr>
              </a:solidFill>
              <a:effectLst>
                <a:outerShdw blurRad="38100" dist="38100" dir="2700000" algn="tl">
                  <a:srgbClr val="000000">
                    <a:alpha val="43137"/>
                  </a:srgbClr>
                </a:outerShdw>
              </a:effectLst>
              <a:latin typeface="Tahoma" pitchFamily="34" charset="0"/>
              <a:cs typeface="Tahoma" pitchFamily="34" charset="0"/>
            </a:endParaRPr>
          </a:p>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sz="3800" b="1" dirty="0">
              <a:solidFill>
                <a:schemeClr val="accent2">
                  <a:lumMod val="50000"/>
                </a:schemeClr>
              </a:solidFill>
              <a:latin typeface="Tahoma" pitchFamily="34" charset="0"/>
              <a:cs typeface="Tahoma" pitchFamily="34" charset="0"/>
            </a:endParaRPr>
          </a:p>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b="1" dirty="0">
              <a:solidFill>
                <a:srgbClr val="C00000"/>
              </a:solidFill>
              <a:latin typeface="Tahoma" pitchFamily="34" charset="0"/>
              <a:cs typeface="Tahoma" pitchFamily="34" charset="0"/>
            </a:endParaRPr>
          </a:p>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b="1" dirty="0">
              <a:solidFill>
                <a:srgbClr val="C00000"/>
              </a:solidFill>
              <a:latin typeface="Tahoma" pitchFamily="34" charset="0"/>
              <a:cs typeface="Tahoma" pitchFamily="34" charset="0"/>
            </a:endParaRPr>
          </a:p>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b="1" dirty="0">
              <a:solidFill>
                <a:srgbClr val="C00000"/>
              </a:solidFill>
              <a:latin typeface="Tahoma" pitchFamily="34" charset="0"/>
              <a:cs typeface="Tahoma" pitchFamily="34" charset="0"/>
            </a:endParaRPr>
          </a:p>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b="1" dirty="0">
              <a:solidFill>
                <a:srgbClr val="C00000"/>
              </a:solidFill>
              <a:latin typeface="Tahoma" pitchFamily="34" charset="0"/>
              <a:cs typeface="Tahoma" pitchFamily="34" charset="0"/>
            </a:endParaRPr>
          </a:p>
          <a:p>
            <a:pPr marL="0" indent="0" algn="ctr">
              <a:spcBef>
                <a:spcPts val="0"/>
              </a:spcBef>
              <a:spcAft>
                <a:spcPts val="0"/>
              </a:spcAft>
              <a:buNone/>
              <a:tabLst>
                <a:tab pos="723900" algn="l"/>
                <a:tab pos="1447800" algn="l"/>
                <a:tab pos="2171700" algn="l"/>
                <a:tab pos="2895600" algn="l"/>
                <a:tab pos="3619500" algn="l"/>
                <a:tab pos="4343400" algn="l"/>
                <a:tab pos="5067300" algn="l"/>
                <a:tab pos="5791200" algn="l"/>
              </a:tabLst>
              <a:defRPr/>
            </a:pPr>
            <a:endParaRPr lang="ru-RU" b="1" dirty="0">
              <a:solidFill>
                <a:srgbClr val="C00000"/>
              </a:solidFill>
              <a:latin typeface="Tahoma" pitchFamily="34" charset="0"/>
              <a:cs typeface="Tahoma" pitchFamily="34" charset="0"/>
            </a:endParaRPr>
          </a:p>
          <a:p>
            <a:pPr marL="0" indent="0" algn="r" eaLnBrk="1">
              <a:spcBef>
                <a:spcPts val="600"/>
              </a:spcBef>
              <a:buNone/>
              <a:tabLst>
                <a:tab pos="723900" algn="l"/>
                <a:tab pos="1447800" algn="l"/>
                <a:tab pos="2171700" algn="l"/>
                <a:tab pos="2895600" algn="l"/>
                <a:tab pos="3619500" algn="l"/>
                <a:tab pos="4343400" algn="l"/>
                <a:tab pos="5067300" algn="l"/>
                <a:tab pos="5791200" algn="l"/>
              </a:tabLst>
              <a:defRPr/>
            </a:pPr>
            <a:endParaRPr lang="ru-RU" b="1" dirty="0">
              <a:solidFill>
                <a:srgbClr val="C00000"/>
              </a:solidFill>
              <a:latin typeface="Tahoma" pitchFamily="34" charset="0"/>
              <a:cs typeface="Tahoma" pitchFamily="34" charset="0"/>
            </a:endParaRPr>
          </a:p>
          <a:p>
            <a:pPr marL="5740400" indent="-2420938" eaLnBrk="1">
              <a:spcBef>
                <a:spcPts val="600"/>
              </a:spcBef>
              <a:buNone/>
              <a:tabLst>
                <a:tab pos="723900" algn="l"/>
                <a:tab pos="1447800" algn="l"/>
                <a:tab pos="2171700" algn="l"/>
                <a:tab pos="2895600" algn="l"/>
                <a:tab pos="3619500" algn="l"/>
                <a:tab pos="4343400" algn="l"/>
                <a:tab pos="5067300" algn="l"/>
                <a:tab pos="5791200" algn="l"/>
              </a:tabLst>
              <a:defRPr/>
            </a:pPr>
            <a:endParaRPr lang="ru-RU" sz="2800" b="1" dirty="0">
              <a:solidFill>
                <a:srgbClr val="C00000"/>
              </a:solidFill>
              <a:latin typeface="Tahoma" pitchFamily="34" charset="0"/>
              <a:cs typeface="Tahoma" pitchFamily="34" charset="0"/>
            </a:endParaRPr>
          </a:p>
          <a:p>
            <a:pPr marL="5740400" indent="-2420938" eaLnBrk="1">
              <a:spcBef>
                <a:spcPts val="600"/>
              </a:spcBef>
              <a:buNone/>
              <a:tabLst>
                <a:tab pos="723900" algn="l"/>
                <a:tab pos="1447800" algn="l"/>
                <a:tab pos="2171700" algn="l"/>
                <a:tab pos="2895600" algn="l"/>
                <a:tab pos="3619500" algn="l"/>
                <a:tab pos="4343400" algn="l"/>
                <a:tab pos="5067300" algn="l"/>
                <a:tab pos="5791200" algn="l"/>
              </a:tabLst>
              <a:defRPr/>
            </a:pPr>
            <a:endParaRPr lang="ru-RU" sz="2800" b="1" dirty="0">
              <a:solidFill>
                <a:srgbClr val="C00000"/>
              </a:solidFill>
              <a:latin typeface="Tahoma" pitchFamily="34" charset="0"/>
              <a:cs typeface="Tahoma" pitchFamily="34" charset="0"/>
            </a:endParaRPr>
          </a:p>
        </p:txBody>
      </p:sp>
      <p:sp>
        <p:nvSpPr>
          <p:cNvPr id="6" name="Содержимое 4"/>
          <p:cNvSpPr txBox="1">
            <a:spLocks/>
          </p:cNvSpPr>
          <p:nvPr/>
        </p:nvSpPr>
        <p:spPr>
          <a:xfrm>
            <a:off x="335359" y="2708920"/>
            <a:ext cx="11521281" cy="27363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spcBef>
                <a:spcPts val="0"/>
              </a:spcBef>
              <a:spcAft>
                <a:spcPts val="0"/>
              </a:spcAft>
              <a:buFont typeface="Times New Roman" pitchFamily="18" charset="0"/>
              <a:buNone/>
              <a:defRPr/>
            </a:pPr>
            <a:r>
              <a:rPr lang="ru-RU" sz="3600" b="1" kern="0" dirty="0">
                <a:solidFill>
                  <a:schemeClr val="accent6">
                    <a:lumMod val="50000"/>
                  </a:schemeClr>
                </a:solidFill>
                <a:latin typeface="Tahoma" pitchFamily="34" charset="0"/>
                <a:cs typeface="Tahoma" pitchFamily="34" charset="0"/>
              </a:rPr>
              <a:t>Опыт Ленинградской области </a:t>
            </a:r>
            <a:endParaRPr lang="ru-RU" sz="3600" b="1" kern="0" dirty="0" smtClean="0">
              <a:solidFill>
                <a:schemeClr val="accent6">
                  <a:lumMod val="50000"/>
                </a:schemeClr>
              </a:solidFill>
              <a:latin typeface="Tahoma" pitchFamily="34" charset="0"/>
              <a:cs typeface="Tahoma" pitchFamily="34" charset="0"/>
            </a:endParaRPr>
          </a:p>
          <a:p>
            <a:pPr algn="ctr">
              <a:spcBef>
                <a:spcPts val="0"/>
              </a:spcBef>
              <a:spcAft>
                <a:spcPts val="0"/>
              </a:spcAft>
              <a:buFont typeface="Times New Roman" pitchFamily="18" charset="0"/>
              <a:buNone/>
              <a:defRPr/>
            </a:pPr>
            <a:r>
              <a:rPr lang="ru-RU" sz="3600" b="1" kern="0" dirty="0" smtClean="0">
                <a:solidFill>
                  <a:schemeClr val="accent6">
                    <a:lumMod val="50000"/>
                  </a:schemeClr>
                </a:solidFill>
                <a:latin typeface="Tahoma" pitchFamily="34" charset="0"/>
                <a:cs typeface="Tahoma" pitchFamily="34" charset="0"/>
              </a:rPr>
              <a:t>в </a:t>
            </a:r>
            <a:r>
              <a:rPr lang="ru-RU" sz="3600" b="1" kern="0" dirty="0">
                <a:solidFill>
                  <a:schemeClr val="accent6">
                    <a:lumMod val="50000"/>
                  </a:schemeClr>
                </a:solidFill>
                <a:latin typeface="Tahoma" pitchFamily="34" charset="0"/>
                <a:cs typeface="Tahoma" pitchFamily="34" charset="0"/>
              </a:rPr>
              <a:t>реализации требований законодательства </a:t>
            </a:r>
            <a:endParaRPr lang="ru-RU" sz="3600" b="1" kern="0" dirty="0" smtClean="0">
              <a:solidFill>
                <a:schemeClr val="accent6">
                  <a:lumMod val="50000"/>
                </a:schemeClr>
              </a:solidFill>
              <a:latin typeface="Tahoma" pitchFamily="34" charset="0"/>
              <a:cs typeface="Tahoma" pitchFamily="34" charset="0"/>
            </a:endParaRPr>
          </a:p>
          <a:p>
            <a:pPr algn="ctr">
              <a:spcBef>
                <a:spcPts val="0"/>
              </a:spcBef>
              <a:spcAft>
                <a:spcPts val="0"/>
              </a:spcAft>
              <a:buFont typeface="Times New Roman" pitchFamily="18" charset="0"/>
              <a:buNone/>
              <a:defRPr/>
            </a:pPr>
            <a:r>
              <a:rPr lang="ru-RU" sz="3600" b="1" kern="0" dirty="0" smtClean="0">
                <a:solidFill>
                  <a:schemeClr val="accent6">
                    <a:lumMod val="50000"/>
                  </a:schemeClr>
                </a:solidFill>
                <a:latin typeface="Tahoma" pitchFamily="34" charset="0"/>
                <a:cs typeface="Tahoma" pitchFamily="34" charset="0"/>
              </a:rPr>
              <a:t>в </a:t>
            </a:r>
            <a:r>
              <a:rPr lang="ru-RU" sz="3600" b="1" kern="0" dirty="0">
                <a:solidFill>
                  <a:schemeClr val="accent6">
                    <a:lumMod val="50000"/>
                  </a:schemeClr>
                </a:solidFill>
                <a:latin typeface="Tahoma" pitchFamily="34" charset="0"/>
                <a:cs typeface="Tahoma" pitchFamily="34" charset="0"/>
              </a:rPr>
              <a:t>области обращения с животными </a:t>
            </a:r>
            <a:endParaRPr lang="ru-RU" sz="3600" b="1" kern="0" dirty="0" smtClean="0">
              <a:solidFill>
                <a:schemeClr val="accent6">
                  <a:lumMod val="50000"/>
                </a:schemeClr>
              </a:solidFill>
              <a:latin typeface="Tahoma" pitchFamily="34" charset="0"/>
              <a:cs typeface="Tahoma" pitchFamily="34" charset="0"/>
            </a:endParaRPr>
          </a:p>
          <a:p>
            <a:pPr algn="ctr">
              <a:spcBef>
                <a:spcPts val="0"/>
              </a:spcBef>
              <a:spcAft>
                <a:spcPts val="0"/>
              </a:spcAft>
              <a:buFont typeface="Times New Roman" pitchFamily="18" charset="0"/>
              <a:buNone/>
              <a:defRPr/>
            </a:pPr>
            <a:endParaRPr lang="ru-RU" sz="3600" b="1" kern="0" dirty="0">
              <a:solidFill>
                <a:schemeClr val="accent6">
                  <a:lumMod val="50000"/>
                </a:schemeClr>
              </a:solidFill>
              <a:latin typeface="Tahoma" pitchFamily="34" charset="0"/>
              <a:cs typeface="Tahoma" pitchFamily="34" charset="0"/>
            </a:endParaRPr>
          </a:p>
          <a:p>
            <a:pPr marL="0" lvl="0" indent="0" algn="r" eaLnBrk="1" fontAlgn="auto" hangingPunct="1">
              <a:spcBef>
                <a:spcPts val="0"/>
              </a:spcBef>
              <a:spcAft>
                <a:spcPts val="0"/>
              </a:spcAft>
              <a:buClr>
                <a:srgbClr val="A04DA3"/>
              </a:buClr>
              <a:buNone/>
              <a:tabLst>
                <a:tab pos="723900" algn="l"/>
                <a:tab pos="1447800" algn="l"/>
                <a:tab pos="2171700" algn="l"/>
                <a:tab pos="2895600" algn="l"/>
                <a:tab pos="3619500" algn="l"/>
                <a:tab pos="4343400" algn="l"/>
                <a:tab pos="5067300" algn="l"/>
                <a:tab pos="5791200" algn="l"/>
              </a:tabLst>
              <a:defRPr/>
            </a:pPr>
            <a:r>
              <a:rPr lang="ru-RU" sz="2800" dirty="0">
                <a:solidFill>
                  <a:srgbClr val="438086">
                    <a:lumMod val="50000"/>
                  </a:srgbClr>
                </a:solidFill>
                <a:latin typeface="Tahoma" pitchFamily="34" charset="0"/>
                <a:cs typeface="Tahoma" pitchFamily="34" charset="0"/>
              </a:rPr>
              <a:t>Кротов Леонид </a:t>
            </a:r>
            <a:r>
              <a:rPr lang="ru-RU" sz="2800" dirty="0" smtClean="0">
                <a:solidFill>
                  <a:srgbClr val="438086">
                    <a:lumMod val="50000"/>
                  </a:srgbClr>
                </a:solidFill>
                <a:latin typeface="Tahoma" pitchFamily="34" charset="0"/>
                <a:cs typeface="Tahoma" pitchFamily="34" charset="0"/>
              </a:rPr>
              <a:t>Николаевич,</a:t>
            </a:r>
            <a:endParaRPr lang="ru-RU" sz="2800" dirty="0">
              <a:solidFill>
                <a:srgbClr val="438086">
                  <a:lumMod val="50000"/>
                </a:srgbClr>
              </a:solidFill>
              <a:latin typeface="Tahoma" pitchFamily="34" charset="0"/>
              <a:cs typeface="Tahoma" pitchFamily="34" charset="0"/>
            </a:endParaRPr>
          </a:p>
          <a:p>
            <a:pPr marL="0" lvl="0" indent="0" algn="r" eaLnBrk="1" fontAlgn="auto" hangingPunct="1">
              <a:spcBef>
                <a:spcPts val="0"/>
              </a:spcBef>
              <a:spcAft>
                <a:spcPts val="0"/>
              </a:spcAft>
              <a:buClr>
                <a:srgbClr val="A04DA3"/>
              </a:buClr>
              <a:buNone/>
              <a:tabLst>
                <a:tab pos="723900" algn="l"/>
                <a:tab pos="1447800" algn="l"/>
                <a:tab pos="2171700" algn="l"/>
                <a:tab pos="2895600" algn="l"/>
                <a:tab pos="3619500" algn="l"/>
                <a:tab pos="4343400" algn="l"/>
                <a:tab pos="5067300" algn="l"/>
                <a:tab pos="5791200" algn="l"/>
              </a:tabLst>
              <a:defRPr/>
            </a:pPr>
            <a:r>
              <a:rPr lang="ru-RU" sz="2800" dirty="0">
                <a:solidFill>
                  <a:srgbClr val="9A0000"/>
                </a:solidFill>
                <a:latin typeface="Tahoma" pitchFamily="34" charset="0"/>
                <a:cs typeface="Tahoma" pitchFamily="34" charset="0"/>
              </a:rPr>
              <a:t>начальник Управления ветеринарии </a:t>
            </a:r>
          </a:p>
          <a:p>
            <a:pPr marL="0" lvl="0" indent="0" algn="r" eaLnBrk="1" fontAlgn="auto" hangingPunct="1">
              <a:spcBef>
                <a:spcPts val="0"/>
              </a:spcBef>
              <a:spcAft>
                <a:spcPts val="0"/>
              </a:spcAft>
              <a:buClr>
                <a:srgbClr val="A04DA3"/>
              </a:buClr>
              <a:buNone/>
              <a:tabLst>
                <a:tab pos="723900" algn="l"/>
                <a:tab pos="1447800" algn="l"/>
                <a:tab pos="2171700" algn="l"/>
                <a:tab pos="2895600" algn="l"/>
                <a:tab pos="3619500" algn="l"/>
                <a:tab pos="4343400" algn="l"/>
                <a:tab pos="5067300" algn="l"/>
                <a:tab pos="5791200" algn="l"/>
              </a:tabLst>
              <a:defRPr/>
            </a:pPr>
            <a:r>
              <a:rPr lang="ru-RU" sz="2800" dirty="0">
                <a:solidFill>
                  <a:srgbClr val="9A0000"/>
                </a:solidFill>
                <a:latin typeface="Tahoma" pitchFamily="34" charset="0"/>
                <a:cs typeface="Tahoma" pitchFamily="34" charset="0"/>
              </a:rPr>
              <a:t>Ленинградской области</a:t>
            </a:r>
          </a:p>
          <a:p>
            <a:pPr algn="ctr">
              <a:spcBef>
                <a:spcPts val="0"/>
              </a:spcBef>
              <a:spcAft>
                <a:spcPts val="0"/>
              </a:spcAft>
              <a:buFont typeface="Times New Roman" pitchFamily="18" charset="0"/>
              <a:buNone/>
              <a:defRPr/>
            </a:pPr>
            <a:endParaRPr lang="ru-RU" sz="3600" b="1" kern="0" dirty="0">
              <a:solidFill>
                <a:schemeClr val="accent6">
                  <a:lumMod val="50000"/>
                </a:schemeClr>
              </a:solidFill>
              <a:latin typeface="Tahoma" pitchFamily="34" charset="0"/>
              <a:cs typeface="Tahoma" pitchFamily="34" charset="0"/>
            </a:endParaRPr>
          </a:p>
        </p:txBody>
      </p:sp>
      <p:pic>
        <p:nvPicPr>
          <p:cNvPr id="8" name="Picture 4"/>
          <p:cNvPicPr>
            <a:picLocks noChangeAspect="1" noChangeArrowheads="1"/>
          </p:cNvPicPr>
          <p:nvPr/>
        </p:nvPicPr>
        <p:blipFill>
          <a:blip r:embed="rId3" cstate="print"/>
          <a:stretch>
            <a:fillRect/>
          </a:stretch>
        </p:blipFill>
        <p:spPr bwMode="auto">
          <a:xfrm>
            <a:off x="4655841" y="1239019"/>
            <a:ext cx="1207240" cy="1332990"/>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011" y="1239019"/>
            <a:ext cx="1508128" cy="1332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3123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39651"/>
            <a:ext cx="12192000" cy="936104"/>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Наличие приютов </a:t>
            </a:r>
            <a:b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на территории области</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476672"/>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562" y="495722"/>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4342339" y="1916832"/>
            <a:ext cx="4146103" cy="1833477"/>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Государственные и муниципальные приюты - </a:t>
            </a:r>
            <a:r>
              <a:rPr lang="ru-RU" sz="2400" b="1" dirty="0" smtClean="0">
                <a:latin typeface="Tahoma" panose="020B0604030504040204" pitchFamily="34" charset="0"/>
                <a:ea typeface="Tahoma" panose="020B0604030504040204" pitchFamily="34" charset="0"/>
                <a:cs typeface="Tahoma" panose="020B0604030504040204" pitchFamily="34" charset="0"/>
              </a:rPr>
              <a:t>нет</a:t>
            </a:r>
            <a:endParaRPr lang="ru-RU"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Овал 3"/>
          <p:cNvSpPr/>
          <p:nvPr/>
        </p:nvSpPr>
        <p:spPr>
          <a:xfrm>
            <a:off x="263352" y="4419922"/>
            <a:ext cx="2952328" cy="165618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Частные приюты</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5" name="Скругленный прямоугольник 4"/>
          <p:cNvSpPr/>
          <p:nvPr/>
        </p:nvSpPr>
        <p:spPr>
          <a:xfrm>
            <a:off x="4367808" y="4152205"/>
            <a:ext cx="3837247" cy="91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Зарегистрировано</a:t>
            </a:r>
          </a:p>
          <a:p>
            <a:pPr algn="ctr"/>
            <a:r>
              <a:rPr lang="ru-RU" sz="2400" dirty="0" smtClean="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14</a:t>
            </a:r>
            <a:endParaRPr lang="ru-RU" sz="2400"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Скругленный прямоугольник 5"/>
          <p:cNvSpPr/>
          <p:nvPr/>
        </p:nvSpPr>
        <p:spPr>
          <a:xfrm>
            <a:off x="4342340" y="5389345"/>
            <a:ext cx="3862716" cy="914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Не зарегистрировано </a:t>
            </a:r>
          </a:p>
          <a:p>
            <a:pPr algn="ctr"/>
            <a:r>
              <a:rPr lang="ru-RU" sz="2400" dirty="0" smtClean="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20</a:t>
            </a:r>
            <a:endParaRPr lang="ru-RU" sz="2400"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8" name="Прямая со стрелкой 7"/>
          <p:cNvCxnSpPr>
            <a:stCxn id="4" idx="6"/>
          </p:cNvCxnSpPr>
          <p:nvPr/>
        </p:nvCxnSpPr>
        <p:spPr>
          <a:xfrm flipV="1">
            <a:off x="3215680" y="4653136"/>
            <a:ext cx="1018523" cy="594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Прямая со стрелкой 10"/>
          <p:cNvCxnSpPr>
            <a:stCxn id="4" idx="6"/>
          </p:cNvCxnSpPr>
          <p:nvPr/>
        </p:nvCxnSpPr>
        <p:spPr>
          <a:xfrm>
            <a:off x="3215680" y="5248014"/>
            <a:ext cx="936104" cy="5985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Овал 14"/>
          <p:cNvSpPr/>
          <p:nvPr/>
        </p:nvSpPr>
        <p:spPr>
          <a:xfrm>
            <a:off x="9408368" y="4347914"/>
            <a:ext cx="2354560" cy="18002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Собак </a:t>
            </a:r>
          </a:p>
          <a:p>
            <a:pPr algn="ctr"/>
            <a:r>
              <a:rPr lang="ru-RU" sz="2400" dirty="0" smtClean="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2 500</a:t>
            </a:r>
          </a:p>
          <a:p>
            <a:pPr algn="ctr"/>
            <a:r>
              <a:rPr lang="ru-RU" sz="2400" dirty="0" smtClean="0">
                <a:latin typeface="Tahoma" panose="020B0604030504040204" pitchFamily="34" charset="0"/>
                <a:ea typeface="Tahoma" panose="020B0604030504040204" pitchFamily="34" charset="0"/>
                <a:cs typeface="Tahoma" panose="020B0604030504040204" pitchFamily="34" charset="0"/>
              </a:rPr>
              <a:t>Кошки </a:t>
            </a:r>
            <a:r>
              <a:rPr lang="ru-RU" sz="2400" dirty="0" smtClean="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300</a:t>
            </a:r>
            <a:endParaRPr lang="ru-RU" sz="2400"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7" name="Прямая со стрелкой 16"/>
          <p:cNvCxnSpPr>
            <a:stCxn id="5" idx="3"/>
          </p:cNvCxnSpPr>
          <p:nvPr/>
        </p:nvCxnSpPr>
        <p:spPr>
          <a:xfrm>
            <a:off x="8205055" y="4609405"/>
            <a:ext cx="1131305" cy="547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Прямая со стрелкой 18"/>
          <p:cNvCxnSpPr>
            <a:stCxn id="6" idx="3"/>
          </p:cNvCxnSpPr>
          <p:nvPr/>
        </p:nvCxnSpPr>
        <p:spPr>
          <a:xfrm flipV="1">
            <a:off x="8205056" y="5389345"/>
            <a:ext cx="1131304"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5199" y="3164321"/>
            <a:ext cx="1135967" cy="1135967"/>
          </a:xfrm>
          <a:prstGeom prst="rect">
            <a:avLst/>
          </a:prstGeom>
        </p:spPr>
      </p:pic>
      <p:pic>
        <p:nvPicPr>
          <p:cNvPr id="28" name="Рисунок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3631" y="5580130"/>
            <a:ext cx="1135967" cy="1135967"/>
          </a:xfrm>
          <a:prstGeom prst="rect">
            <a:avLst/>
          </a:prstGeom>
        </p:spPr>
      </p:pic>
    </p:spTree>
    <p:extLst>
      <p:ext uri="{BB962C8B-B14F-4D97-AF65-F5344CB8AC3E}">
        <p14:creationId xmlns:p14="http://schemas.microsoft.com/office/powerpoint/2010/main" val="3754342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2B980EA-122B-4C1A-B81C-31092A6B1F84}"/>
              </a:ext>
            </a:extLst>
          </p:cNvPr>
          <p:cNvSpPr>
            <a:spLocks noGrp="1"/>
          </p:cNvSpPr>
          <p:nvPr>
            <p:ph type="title"/>
          </p:nvPr>
        </p:nvSpPr>
        <p:spPr>
          <a:xfrm>
            <a:off x="911424" y="598962"/>
            <a:ext cx="10009111" cy="525781"/>
          </a:xfrm>
        </p:spPr>
        <p:txBody>
          <a:bodyPr>
            <a:noAutofit/>
          </a:bodyPr>
          <a:lstStyle/>
          <a:p>
            <a:pPr algn="ct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Анализ ситуации </a:t>
            </a: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по созданию  приютов</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57010820"/>
              </p:ext>
            </p:extLst>
          </p:nvPr>
        </p:nvGraphicFramePr>
        <p:xfrm>
          <a:off x="335360" y="1738735"/>
          <a:ext cx="11393070" cy="4956769"/>
        </p:xfrm>
        <a:graphic>
          <a:graphicData uri="http://schemas.openxmlformats.org/drawingml/2006/table">
            <a:tbl>
              <a:tblPr firstRow="1" firstCol="1" bandRow="1">
                <a:tableStyleId>{21E4AEA4-8DFA-4A89-87EB-49C32662AFE0}</a:tableStyleId>
              </a:tblPr>
              <a:tblGrid>
                <a:gridCol w="5496627"/>
                <a:gridCol w="5896443"/>
              </a:tblGrid>
              <a:tr h="794580">
                <a:tc>
                  <a:txBody>
                    <a:bodyPr/>
                    <a:lstStyle/>
                    <a:p>
                      <a:pPr indent="-1219200" algn="ctr">
                        <a:lnSpc>
                          <a:spcPct val="100000"/>
                        </a:lnSpc>
                        <a:spcBef>
                          <a:spcPts val="0"/>
                        </a:spcBef>
                        <a:spcAft>
                          <a:spcPts val="0"/>
                        </a:spcAft>
                      </a:pPr>
                      <a:r>
                        <a:rPr lang="ru-RU" sz="2000" dirty="0" smtClean="0">
                          <a:effectLst/>
                          <a:latin typeface="Tahoma" panose="020B0604030504040204" pitchFamily="34" charset="0"/>
                          <a:ea typeface="Tahoma" panose="020B0604030504040204" pitchFamily="34" charset="0"/>
                          <a:cs typeface="Tahoma" panose="020B0604030504040204" pitchFamily="34" charset="0"/>
                        </a:rPr>
                        <a:t>Способ </a:t>
                      </a:r>
                      <a:r>
                        <a:rPr lang="ru-RU" sz="2000" dirty="0">
                          <a:effectLst/>
                          <a:latin typeface="Tahoma" panose="020B0604030504040204" pitchFamily="34" charset="0"/>
                          <a:ea typeface="Tahoma" panose="020B0604030504040204" pitchFamily="34" charset="0"/>
                          <a:cs typeface="Tahoma" panose="020B0604030504040204" pitchFamily="34" charset="0"/>
                        </a:rPr>
                        <a:t>реализации полномочий</a:t>
                      </a:r>
                      <a:endParaRPr lang="ru-RU" sz="2000"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c>
                  <a:txBody>
                    <a:bodyPr/>
                    <a:lstStyle/>
                    <a:p>
                      <a:pPr indent="-1219200" algn="ctr">
                        <a:lnSpc>
                          <a:spcPct val="100000"/>
                        </a:lnSpc>
                        <a:spcBef>
                          <a:spcPts val="0"/>
                        </a:spcBef>
                        <a:spcAft>
                          <a:spcPts val="0"/>
                        </a:spcAft>
                      </a:pPr>
                      <a:r>
                        <a:rPr lang="ru-RU" sz="2000" dirty="0">
                          <a:effectLst/>
                          <a:latin typeface="Tahoma" panose="020B0604030504040204" pitchFamily="34" charset="0"/>
                          <a:ea typeface="Tahoma" panose="020B0604030504040204" pitchFamily="34" charset="0"/>
                          <a:cs typeface="Tahoma" panose="020B0604030504040204" pitchFamily="34" charset="0"/>
                        </a:rPr>
                        <a:t>Потребность в дополнительном финансировании (тыс. руб.)</a:t>
                      </a:r>
                      <a:endParaRPr lang="ru-RU" sz="2000"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r>
              <a:tr h="1387396">
                <a:tc>
                  <a:txBody>
                    <a:bodyPr/>
                    <a:lstStyle/>
                    <a:p>
                      <a:pPr indent="-1219200" algn="ctr">
                        <a:lnSpc>
                          <a:spcPct val="100000"/>
                        </a:lnSpc>
                        <a:spcBef>
                          <a:spcPts val="0"/>
                        </a:spcBef>
                        <a:spcAft>
                          <a:spcPts val="0"/>
                        </a:spcAft>
                      </a:pPr>
                      <a:r>
                        <a:rPr lang="ru-RU" sz="2000" dirty="0">
                          <a:effectLst/>
                          <a:latin typeface="Tahoma" panose="020B0604030504040204" pitchFamily="34" charset="0"/>
                          <a:ea typeface="Tahoma" panose="020B0604030504040204" pitchFamily="34" charset="0"/>
                          <a:cs typeface="Tahoma" panose="020B0604030504040204" pitchFamily="34" charset="0"/>
                        </a:rPr>
                        <a:t>Передача </a:t>
                      </a:r>
                      <a:r>
                        <a:rPr lang="ru-RU" sz="2000" dirty="0" smtClean="0">
                          <a:effectLst/>
                          <a:latin typeface="Tahoma" panose="020B0604030504040204" pitchFamily="34" charset="0"/>
                          <a:ea typeface="Tahoma" panose="020B0604030504040204" pitchFamily="34" charset="0"/>
                          <a:cs typeface="Tahoma" panose="020B0604030504040204" pitchFamily="34" charset="0"/>
                        </a:rPr>
                        <a:t>части полномочий ОМСУ</a:t>
                      </a:r>
                      <a:r>
                        <a:rPr lang="en-US" sz="2000" dirty="0" smtClean="0">
                          <a:effectLst/>
                          <a:latin typeface="Tahoma" panose="020B0604030504040204" pitchFamily="34" charset="0"/>
                          <a:ea typeface="Tahoma" panose="020B0604030504040204" pitchFamily="34" charset="0"/>
                          <a:cs typeface="Tahoma" panose="020B0604030504040204" pitchFamily="34" charset="0"/>
                        </a:rPr>
                        <a:t> </a:t>
                      </a:r>
                      <a:r>
                        <a:rPr lang="ru-RU" sz="2000" dirty="0" smtClean="0">
                          <a:effectLst/>
                          <a:latin typeface="Tahoma" panose="020B0604030504040204" pitchFamily="34" charset="0"/>
                          <a:ea typeface="Tahoma" panose="020B0604030504040204" pitchFamily="34" charset="0"/>
                          <a:cs typeface="Tahoma" panose="020B0604030504040204" pitchFamily="34" charset="0"/>
                        </a:rPr>
                        <a:t>МО</a:t>
                      </a:r>
                      <a:endParaRPr lang="ru-RU" sz="2000" b="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c>
                  <a:txBody>
                    <a:bodyPr/>
                    <a:lstStyle/>
                    <a:p>
                      <a:pPr marL="0" indent="0" algn="ctr">
                        <a:lnSpc>
                          <a:spcPct val="100000"/>
                        </a:lnSpc>
                        <a:spcBef>
                          <a:spcPts val="0"/>
                        </a:spcBef>
                        <a:spcAft>
                          <a:spcPts val="0"/>
                        </a:spcAft>
                        <a:buFontTx/>
                        <a:buNone/>
                      </a:pPr>
                      <a:r>
                        <a:rPr lang="ru-RU" sz="2000" dirty="0" smtClean="0">
                          <a:effectLst/>
                          <a:latin typeface="Tahoma" panose="020B0604030504040204" pitchFamily="34" charset="0"/>
                          <a:ea typeface="Tahoma" panose="020B0604030504040204" pitchFamily="34" charset="0"/>
                          <a:cs typeface="Tahoma" panose="020B0604030504040204" pitchFamily="34" charset="0"/>
                        </a:rPr>
                        <a:t>Строительство трех приютов, дополнительно отлов и транспортировке, </a:t>
                      </a:r>
                      <a:br>
                        <a:rPr lang="ru-RU" sz="2000" dirty="0" smtClean="0">
                          <a:effectLst/>
                          <a:latin typeface="Tahoma" panose="020B0604030504040204" pitchFamily="34" charset="0"/>
                          <a:ea typeface="Tahoma" panose="020B0604030504040204" pitchFamily="34" charset="0"/>
                          <a:cs typeface="Tahoma" panose="020B0604030504040204" pitchFamily="34" charset="0"/>
                        </a:rPr>
                      </a:br>
                      <a:r>
                        <a:rPr lang="ru-RU" sz="2000" dirty="0" smtClean="0">
                          <a:effectLst/>
                          <a:latin typeface="Tahoma" panose="020B0604030504040204" pitchFamily="34" charset="0"/>
                          <a:ea typeface="Tahoma" panose="020B0604030504040204" pitchFamily="34" charset="0"/>
                          <a:cs typeface="Tahoma" panose="020B0604030504040204" pitchFamily="34" charset="0"/>
                        </a:rPr>
                        <a:t>общая стоимость в год</a:t>
                      </a:r>
                      <a:r>
                        <a:rPr lang="en-US" sz="2000" baseline="0" dirty="0" smtClean="0">
                          <a:effectLst/>
                          <a:latin typeface="Tahoma" panose="020B0604030504040204" pitchFamily="34" charset="0"/>
                          <a:ea typeface="Tahoma" panose="020B0604030504040204" pitchFamily="34" charset="0"/>
                          <a:cs typeface="Tahoma" panose="020B0604030504040204" pitchFamily="34" charset="0"/>
                        </a:rPr>
                        <a:t> - </a:t>
                      </a:r>
                      <a:r>
                        <a:rPr lang="ru-RU" sz="2000" dirty="0" smtClean="0">
                          <a:effectLst/>
                          <a:latin typeface="Tahoma" panose="020B0604030504040204" pitchFamily="34" charset="0"/>
                          <a:ea typeface="Tahoma" panose="020B0604030504040204" pitchFamily="34" charset="0"/>
                          <a:cs typeface="Tahoma" panose="020B0604030504040204" pitchFamily="34" charset="0"/>
                        </a:rPr>
                        <a:t>142 701,296</a:t>
                      </a:r>
                      <a:endParaRPr lang="ru-RU"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r>
              <a:tr h="1663246">
                <a:tc>
                  <a:txBody>
                    <a:bodyPr/>
                    <a:lstStyle/>
                    <a:p>
                      <a:pPr algn="ctr">
                        <a:lnSpc>
                          <a:spcPct val="100000"/>
                        </a:lnSpc>
                        <a:spcBef>
                          <a:spcPts val="0"/>
                        </a:spcBef>
                        <a:spcAft>
                          <a:spcPts val="0"/>
                        </a:spcAft>
                      </a:pPr>
                      <a:r>
                        <a:rPr lang="ru-RU" sz="2000" dirty="0">
                          <a:effectLst/>
                          <a:latin typeface="Tahoma" panose="020B0604030504040204" pitchFamily="34" charset="0"/>
                          <a:ea typeface="Tahoma" panose="020B0604030504040204" pitchFamily="34" charset="0"/>
                          <a:cs typeface="Tahoma" panose="020B0604030504040204" pitchFamily="34" charset="0"/>
                        </a:rPr>
                        <a:t>Осуществление полномочий </a:t>
                      </a:r>
                      <a:r>
                        <a:rPr lang="ru-RU" sz="2000" dirty="0" smtClean="0">
                          <a:effectLst/>
                          <a:latin typeface="Tahoma" panose="020B0604030504040204" pitchFamily="34" charset="0"/>
                          <a:ea typeface="Tahoma" panose="020B0604030504040204" pitchFamily="34" charset="0"/>
                          <a:cs typeface="Tahoma" panose="020B0604030504040204" pitchFamily="34" charset="0"/>
                        </a:rPr>
                        <a:t>учреждениями государственной </a:t>
                      </a:r>
                      <a:r>
                        <a:rPr lang="ru-RU" sz="2000" dirty="0">
                          <a:effectLst/>
                          <a:latin typeface="Tahoma" panose="020B0604030504040204" pitchFamily="34" charset="0"/>
                          <a:ea typeface="Tahoma" panose="020B0604030504040204" pitchFamily="34" charset="0"/>
                          <a:cs typeface="Tahoma" panose="020B0604030504040204" pitchFamily="34" charset="0"/>
                        </a:rPr>
                        <a:t>ветеринарной службой ЛО</a:t>
                      </a:r>
                      <a:endParaRPr lang="ru-RU" sz="2000" b="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c>
                  <a:txBody>
                    <a:bodyPr/>
                    <a:lstStyle/>
                    <a:p>
                      <a:pPr indent="-1219200" algn="ctr">
                        <a:lnSpc>
                          <a:spcPct val="100000"/>
                        </a:lnSpc>
                        <a:spcBef>
                          <a:spcPts val="0"/>
                        </a:spcBef>
                        <a:spcAft>
                          <a:spcPts val="0"/>
                        </a:spcAft>
                      </a:pPr>
                      <a:r>
                        <a:rPr lang="ru-RU" sz="2000" dirty="0" smtClean="0">
                          <a:effectLst/>
                          <a:latin typeface="Tahoma" panose="020B0604030504040204" pitchFamily="34" charset="0"/>
                          <a:ea typeface="Tahoma" panose="020B0604030504040204" pitchFamily="34" charset="0"/>
                          <a:cs typeface="Tahoma" panose="020B0604030504040204" pitchFamily="34" charset="0"/>
                        </a:rPr>
                        <a:t>Строительство приютов </a:t>
                      </a:r>
                    </a:p>
                    <a:p>
                      <a:pPr marL="0" marR="0" indent="0" algn="ctr" defTabSz="457200" rtl="0" eaLnBrk="1" fontAlgn="auto" latinLnBrk="0" hangingPunct="1">
                        <a:lnSpc>
                          <a:spcPct val="100000"/>
                        </a:lnSpc>
                        <a:spcBef>
                          <a:spcPts val="0"/>
                        </a:spcBef>
                        <a:spcAft>
                          <a:spcPts val="0"/>
                        </a:spcAft>
                        <a:buClrTx/>
                        <a:buSzTx/>
                        <a:buFontTx/>
                        <a:buNone/>
                        <a:tabLst/>
                        <a:defRPr/>
                      </a:pPr>
                      <a:r>
                        <a:rPr lang="ru-RU" sz="2000" dirty="0" smtClean="0">
                          <a:effectLst/>
                          <a:latin typeface="Tahoma" panose="020B0604030504040204" pitchFamily="34" charset="0"/>
                          <a:ea typeface="Tahoma" panose="020B0604030504040204" pitchFamily="34" charset="0"/>
                          <a:cs typeface="Tahoma" panose="020B0604030504040204" pitchFamily="34" charset="0"/>
                        </a:rPr>
                        <a:t>+ </a:t>
                      </a:r>
                      <a:r>
                        <a:rPr lang="ru-RU" sz="2000" dirty="0">
                          <a:effectLst/>
                          <a:latin typeface="Tahoma" panose="020B0604030504040204" pitchFamily="34" charset="0"/>
                          <a:ea typeface="Tahoma" panose="020B0604030504040204" pitchFamily="34" charset="0"/>
                          <a:cs typeface="Tahoma" panose="020B0604030504040204" pitchFamily="34" charset="0"/>
                        </a:rPr>
                        <a:t>затраты на создание бригад по </a:t>
                      </a:r>
                      <a:r>
                        <a:rPr lang="ru-RU" sz="2000" dirty="0" smtClean="0">
                          <a:effectLst/>
                          <a:latin typeface="Tahoma" panose="020B0604030504040204" pitchFamily="34" charset="0"/>
                          <a:ea typeface="Tahoma" panose="020B0604030504040204" pitchFamily="34" charset="0"/>
                          <a:cs typeface="Tahoma" panose="020B0604030504040204" pitchFamily="34" charset="0"/>
                        </a:rPr>
                        <a:t>отлову</a:t>
                      </a:r>
                    </a:p>
                    <a:p>
                      <a:pPr marL="0" marR="0" indent="0" algn="ctr" defTabSz="457200" rtl="0" eaLnBrk="1" fontAlgn="auto" latinLnBrk="0" hangingPunct="1">
                        <a:lnSpc>
                          <a:spcPct val="100000"/>
                        </a:lnSpc>
                        <a:spcBef>
                          <a:spcPts val="0"/>
                        </a:spcBef>
                        <a:spcAft>
                          <a:spcPts val="0"/>
                        </a:spcAft>
                        <a:buClrTx/>
                        <a:buSzTx/>
                        <a:buFontTx/>
                        <a:buNone/>
                        <a:tabLst/>
                        <a:defRPr/>
                      </a:pPr>
                      <a:r>
                        <a:rPr lang="ru-RU" sz="2000" dirty="0" smtClean="0">
                          <a:effectLst/>
                          <a:latin typeface="Tahoma" panose="020B0604030504040204" pitchFamily="34" charset="0"/>
                          <a:ea typeface="Tahoma" panose="020B0604030504040204" pitchFamily="34" charset="0"/>
                          <a:cs typeface="Tahoma" panose="020B0604030504040204" pitchFamily="34" charset="0"/>
                        </a:rPr>
                        <a:t>142 701,296 </a:t>
                      </a:r>
                      <a:endParaRPr lang="ru-RU"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r>
              <a:tr h="1111547">
                <a:tc>
                  <a:txBody>
                    <a:bodyPr/>
                    <a:lstStyle/>
                    <a:p>
                      <a:pPr algn="ctr">
                        <a:lnSpc>
                          <a:spcPct val="100000"/>
                        </a:lnSpc>
                        <a:spcBef>
                          <a:spcPts val="0"/>
                        </a:spcBef>
                        <a:spcAft>
                          <a:spcPts val="0"/>
                        </a:spcAft>
                      </a:pPr>
                      <a:r>
                        <a:rPr lang="ru-RU" sz="2000" dirty="0">
                          <a:effectLst/>
                          <a:latin typeface="Tahoma" panose="020B0604030504040204" pitchFamily="34" charset="0"/>
                          <a:ea typeface="Tahoma" panose="020B0604030504040204" pitchFamily="34" charset="0"/>
                          <a:cs typeface="Tahoma" panose="020B0604030504040204" pitchFamily="34" charset="0"/>
                        </a:rPr>
                        <a:t>Передача полномочий </a:t>
                      </a:r>
                      <a:r>
                        <a:rPr lang="en-US" sz="2000" dirty="0" smtClean="0">
                          <a:effectLst/>
                          <a:latin typeface="Tahoma" panose="020B0604030504040204" pitchFamily="34" charset="0"/>
                          <a:ea typeface="Tahoma" panose="020B0604030504040204" pitchFamily="34" charset="0"/>
                          <a:cs typeface="Tahoma" panose="020B0604030504040204" pitchFamily="34" charset="0"/>
                        </a:rPr>
                        <a:t/>
                      </a:r>
                      <a:br>
                        <a:rPr lang="en-US" sz="2000" dirty="0" smtClean="0">
                          <a:effectLst/>
                          <a:latin typeface="Tahoma" panose="020B0604030504040204" pitchFamily="34" charset="0"/>
                          <a:ea typeface="Tahoma" panose="020B0604030504040204" pitchFamily="34" charset="0"/>
                          <a:cs typeface="Tahoma" panose="020B0604030504040204" pitchFamily="34" charset="0"/>
                        </a:rPr>
                      </a:br>
                      <a:r>
                        <a:rPr lang="ru-RU" sz="2000" dirty="0" smtClean="0">
                          <a:effectLst/>
                          <a:latin typeface="Tahoma" panose="020B0604030504040204" pitchFamily="34" charset="0"/>
                          <a:ea typeface="Tahoma" panose="020B0604030504040204" pitchFamily="34" charset="0"/>
                          <a:cs typeface="Tahoma" panose="020B0604030504040204" pitchFamily="34" charset="0"/>
                        </a:rPr>
                        <a:t>ОМСУ </a:t>
                      </a:r>
                      <a:r>
                        <a:rPr lang="ru-RU" sz="2000" dirty="0">
                          <a:effectLst/>
                          <a:latin typeface="Tahoma" panose="020B0604030504040204" pitchFamily="34" charset="0"/>
                          <a:ea typeface="Tahoma" panose="020B0604030504040204" pitchFamily="34" charset="0"/>
                          <a:cs typeface="Tahoma" panose="020B0604030504040204" pitchFamily="34" charset="0"/>
                        </a:rPr>
                        <a:t>МО</a:t>
                      </a:r>
                      <a:endParaRPr lang="ru-RU" sz="2000" b="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c>
                  <a:txBody>
                    <a:bodyPr/>
                    <a:lstStyle/>
                    <a:p>
                      <a:pPr algn="ctr">
                        <a:lnSpc>
                          <a:spcPct val="100000"/>
                        </a:lnSpc>
                        <a:spcBef>
                          <a:spcPts val="0"/>
                        </a:spcBef>
                        <a:spcAft>
                          <a:spcPts val="0"/>
                        </a:spcAft>
                      </a:pPr>
                      <a:r>
                        <a:rPr lang="ru-RU" sz="2000" dirty="0" smtClean="0">
                          <a:effectLst/>
                          <a:latin typeface="Tahoma" panose="020B0604030504040204" pitchFamily="34" charset="0"/>
                          <a:ea typeface="Tahoma" panose="020B0604030504040204" pitchFamily="34" charset="0"/>
                          <a:cs typeface="Tahoma" panose="020B0604030504040204" pitchFamily="34" charset="0"/>
                        </a:rPr>
                        <a:t>Всего: </a:t>
                      </a:r>
                      <a:r>
                        <a:rPr lang="ru-RU" sz="2000" b="1" dirty="0" smtClean="0">
                          <a:latin typeface="Tahoma" panose="020B0604030504040204" pitchFamily="34" charset="0"/>
                          <a:ea typeface="Tahoma" panose="020B0604030504040204" pitchFamily="34" charset="0"/>
                          <a:cs typeface="Tahoma" panose="020B0604030504040204" pitchFamily="34" charset="0"/>
                        </a:rPr>
                        <a:t>76 093,27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ru-RU" sz="2000" dirty="0" smtClean="0">
                          <a:latin typeface="Tahoma" panose="020B0604030504040204" pitchFamily="34" charset="0"/>
                          <a:ea typeface="Tahoma" panose="020B0604030504040204" pitchFamily="34" charset="0"/>
                          <a:cs typeface="Tahoma" panose="020B0604030504040204" pitchFamily="34" charset="0"/>
                        </a:rPr>
                        <a:t>(в бюджете на 2022 год  - 35802,22</a:t>
                      </a:r>
                      <a:r>
                        <a:rPr lang="ru-RU" sz="2000" baseline="0" dirty="0" smtClean="0">
                          <a:latin typeface="Tahoma" panose="020B0604030504040204" pitchFamily="34" charset="0"/>
                          <a:ea typeface="Tahoma" panose="020B0604030504040204" pitchFamily="34" charset="0"/>
                          <a:cs typeface="Tahoma" panose="020B0604030504040204" pitchFamily="34" charset="0"/>
                        </a:rPr>
                        <a:t>) </a:t>
                      </a:r>
                      <a:r>
                        <a:rPr lang="en-US" sz="2000" baseline="0" dirty="0" smtClean="0">
                          <a:latin typeface="Tahoma" panose="020B0604030504040204" pitchFamily="34" charset="0"/>
                          <a:ea typeface="Tahoma" panose="020B0604030504040204" pitchFamily="34" charset="0"/>
                          <a:cs typeface="Tahoma" panose="020B0604030504040204" pitchFamily="34" charset="0"/>
                        </a:rPr>
                        <a:t/>
                      </a:r>
                      <a:br>
                        <a:rPr lang="en-US" sz="2000" baseline="0" dirty="0" smtClean="0">
                          <a:latin typeface="Tahoma" panose="020B0604030504040204" pitchFamily="34" charset="0"/>
                          <a:ea typeface="Tahoma" panose="020B0604030504040204" pitchFamily="34" charset="0"/>
                          <a:cs typeface="Tahoma" panose="020B0604030504040204" pitchFamily="34" charset="0"/>
                        </a:rPr>
                      </a:br>
                      <a:r>
                        <a:rPr lang="ru-RU" sz="2000" baseline="0" dirty="0" smtClean="0">
                          <a:latin typeface="Tahoma" panose="020B0604030504040204" pitchFamily="34" charset="0"/>
                          <a:ea typeface="Tahoma" panose="020B0604030504040204" pitchFamily="34" charset="0"/>
                          <a:cs typeface="Tahoma" panose="020B0604030504040204" pitchFamily="34" charset="0"/>
                        </a:rPr>
                        <a:t>+ меры поддержки приютов</a:t>
                      </a:r>
                      <a:endParaRPr lang="ru-RU" sz="2000" b="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4839" marR="64839" marT="9005" marB="0" anchor="ct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476672"/>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562" y="495722"/>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45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620688"/>
            <a:ext cx="9742630" cy="709524"/>
          </a:xfrm>
        </p:spPr>
        <p:txBody>
          <a:bodyPr>
            <a:norm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Стоимость мероприятий на одно животное</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2887478857"/>
              </p:ext>
            </p:extLst>
          </p:nvPr>
        </p:nvGraphicFramePr>
        <p:xfrm>
          <a:off x="6168008" y="2348880"/>
          <a:ext cx="5688632" cy="432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p:nvPr>
            <p:extLst>
              <p:ext uri="{D42A27DB-BD31-4B8C-83A1-F6EECF244321}">
                <p14:modId xmlns:p14="http://schemas.microsoft.com/office/powerpoint/2010/main" val="4093154950"/>
              </p:ext>
            </p:extLst>
          </p:nvPr>
        </p:nvGraphicFramePr>
        <p:xfrm>
          <a:off x="479376" y="2708920"/>
          <a:ext cx="5829020" cy="3744416"/>
        </p:xfrm>
        <a:graphic>
          <a:graphicData uri="http://schemas.openxmlformats.org/drawingml/2006/chart">
            <c:chart xmlns:c="http://schemas.openxmlformats.org/drawingml/2006/chart" xmlns:r="http://schemas.openxmlformats.org/officeDocument/2006/relationships" r:id="rId4"/>
          </a:graphicData>
        </a:graphic>
      </p:graphicFrame>
      <p:sp>
        <p:nvSpPr>
          <p:cNvPr id="6" name="Текст 4">
            <a:extLst>
              <a:ext uri="{FF2B5EF4-FFF2-40B4-BE49-F238E27FC236}">
                <a16:creationId xmlns="" xmlns:a16="http://schemas.microsoft.com/office/drawing/2014/main" id="{048D01A6-4301-410A-8084-BE3201314852}"/>
              </a:ext>
            </a:extLst>
          </p:cNvPr>
          <p:cNvSpPr txBox="1">
            <a:spLocks/>
          </p:cNvSpPr>
          <p:nvPr/>
        </p:nvSpPr>
        <p:spPr>
          <a:xfrm>
            <a:off x="1559496" y="1676282"/>
            <a:ext cx="4114419" cy="115887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ctr">
              <a:spcBef>
                <a:spcPts val="0"/>
              </a:spcBef>
            </a:pPr>
            <a: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Норматив затрат, установленный </a:t>
            </a:r>
            <a:b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приказом УВЛО</a:t>
            </a:r>
            <a:endParaRPr lang="ru-RU"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Текст 4">
            <a:extLst>
              <a:ext uri="{FF2B5EF4-FFF2-40B4-BE49-F238E27FC236}">
                <a16:creationId xmlns="" xmlns:a16="http://schemas.microsoft.com/office/drawing/2014/main" id="{048D01A6-4301-410A-8084-BE3201314852}"/>
              </a:ext>
            </a:extLst>
          </p:cNvPr>
          <p:cNvSpPr txBox="1">
            <a:spLocks/>
          </p:cNvSpPr>
          <p:nvPr/>
        </p:nvSpPr>
        <p:spPr>
          <a:xfrm>
            <a:off x="6600056" y="1676282"/>
            <a:ext cx="2641709" cy="121902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ctr">
              <a:spcBef>
                <a:spcPts val="0"/>
              </a:spcBef>
            </a:pPr>
            <a: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Средняя </a:t>
            </a:r>
            <a:b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фактическая </a:t>
            </a:r>
            <a:b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24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стоимость</a:t>
            </a:r>
            <a:endParaRPr lang="ru-RU" sz="24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476672"/>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50562" y="495722"/>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304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1584" y="403052"/>
            <a:ext cx="7704856" cy="936104"/>
          </a:xfrm>
        </p:spPr>
        <p:txBody>
          <a:bodyPr>
            <a:normAutofit/>
          </a:bodyPr>
          <a:lstStyle/>
          <a:p>
            <a:pPr algn="ct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Формы</a:t>
            </a: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a:t>
            </a: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поддержки приютов</a:t>
            </a:r>
          </a:p>
        </p:txBody>
      </p:sp>
      <p:graphicFrame>
        <p:nvGraphicFramePr>
          <p:cNvPr id="4" name="Объект 3"/>
          <p:cNvGraphicFramePr>
            <a:graphicFrameLocks noGrp="1"/>
          </p:cNvGraphicFramePr>
          <p:nvPr>
            <p:ph idx="1"/>
            <p:extLst>
              <p:ext uri="{D42A27DB-BD31-4B8C-83A1-F6EECF244321}">
                <p14:modId xmlns:p14="http://schemas.microsoft.com/office/powerpoint/2010/main" val="513958153"/>
              </p:ext>
            </p:extLst>
          </p:nvPr>
        </p:nvGraphicFramePr>
        <p:xfrm>
          <a:off x="609600" y="1700808"/>
          <a:ext cx="10972800" cy="487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89279" y="548680"/>
            <a:ext cx="134778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336" y="476672"/>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80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9496" y="664256"/>
            <a:ext cx="9289032" cy="936104"/>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Работа с органами местного самоуправления</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28" y="476672"/>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2544" y="510802"/>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Схема 3"/>
          <p:cNvGraphicFramePr/>
          <p:nvPr>
            <p:extLst>
              <p:ext uri="{D42A27DB-BD31-4B8C-83A1-F6EECF244321}">
                <p14:modId xmlns:p14="http://schemas.microsoft.com/office/powerpoint/2010/main" val="1185933970"/>
              </p:ext>
            </p:extLst>
          </p:nvPr>
        </p:nvGraphicFramePr>
        <p:xfrm>
          <a:off x="1314778" y="2204863"/>
          <a:ext cx="9677766" cy="43356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6564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5480" y="692696"/>
            <a:ext cx="9361040" cy="792088"/>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Проблемы, которые не позволяют решить вопрос с безнадзорными животными</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7" y="404664"/>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2544" y="558841"/>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Схема 2"/>
          <p:cNvGraphicFramePr/>
          <p:nvPr>
            <p:extLst>
              <p:ext uri="{D42A27DB-BD31-4B8C-83A1-F6EECF244321}">
                <p14:modId xmlns:p14="http://schemas.microsoft.com/office/powerpoint/2010/main" val="1881865598"/>
              </p:ext>
            </p:extLst>
          </p:nvPr>
        </p:nvGraphicFramePr>
        <p:xfrm>
          <a:off x="1257847" y="1988840"/>
          <a:ext cx="10009921" cy="4587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2673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EAF4F141-C04B-42AF-937F-8BB71A3C2994}" type="slidenum">
              <a:rPr lang="ru-RU" altLang="ru-RU" smtClean="0">
                <a:solidFill>
                  <a:schemeClr val="bg1">
                    <a:lumMod val="75000"/>
                  </a:schemeClr>
                </a:solidFill>
              </a:rPr>
              <a:pPr/>
              <a:t>16</a:t>
            </a:fld>
            <a:endParaRPr lang="ru-RU" altLang="ru-RU">
              <a:solidFill>
                <a:schemeClr val="bg1">
                  <a:lumMod val="75000"/>
                </a:schemeClr>
              </a:solidFill>
            </a:endParaRPr>
          </a:p>
        </p:txBody>
      </p:sp>
      <p:sp>
        <p:nvSpPr>
          <p:cNvPr id="4" name="AutoShape 2" descr="Встретили бездомную собаку? Звоните"/>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Встретили бездомную собаку? Звоните"/>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https://veterinary.lenobl.ru/media/cache/b5/1a/b51a514956d9aad1230a0363abf4937d.png"/>
          <p:cNvSpPr>
            <a:spLocks noChangeAspect="1" noChangeArrowheads="1"/>
          </p:cNvSpPr>
          <p:nvPr/>
        </p:nvSpPr>
        <p:spPr bwMode="auto">
          <a:xfrm>
            <a:off x="621241" y="408879"/>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33" y="1988840"/>
            <a:ext cx="8313468" cy="415673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09" y="561279"/>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0562" y="595409"/>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9395" y="1988840"/>
            <a:ext cx="2928608" cy="4156734"/>
          </a:xfrm>
          <a:prstGeom prst="rect">
            <a:avLst/>
          </a:prstGeom>
        </p:spPr>
      </p:pic>
      <p:sp>
        <p:nvSpPr>
          <p:cNvPr id="11" name="Заголовок 1"/>
          <p:cNvSpPr txBox="1">
            <a:spLocks/>
          </p:cNvSpPr>
          <p:nvPr/>
        </p:nvSpPr>
        <p:spPr>
          <a:xfrm>
            <a:off x="1415480" y="711396"/>
            <a:ext cx="9361040" cy="79208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fontAlgn="auto">
              <a:spcAft>
                <a:spcPts val="0"/>
              </a:spcAft>
            </a:pP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Информационная кампания</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614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1464" y="764704"/>
            <a:ext cx="9721080" cy="864096"/>
          </a:xfrm>
        </p:spPr>
        <p:txBody>
          <a:bodyPr>
            <a:normAutofit fontScale="90000"/>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Взаимодействие с органами исполнительной власти Ленинградской области</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Скругленный прямоугольник 4"/>
          <p:cNvSpPr/>
          <p:nvPr/>
        </p:nvSpPr>
        <p:spPr>
          <a:xfrm>
            <a:off x="1879762" y="2132856"/>
            <a:ext cx="8471145" cy="6397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Управление ветеринарии Ленинградской области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6" name="Овал 5"/>
          <p:cNvSpPr/>
          <p:nvPr/>
        </p:nvSpPr>
        <p:spPr>
          <a:xfrm>
            <a:off x="119336" y="2956961"/>
            <a:ext cx="2736304" cy="13464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Комитет по печати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7" name="Овал 6"/>
          <p:cNvSpPr/>
          <p:nvPr/>
        </p:nvSpPr>
        <p:spPr>
          <a:xfrm>
            <a:off x="839416" y="4033496"/>
            <a:ext cx="3042416" cy="137904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Комитет по образованию</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8" name="Овал 7"/>
          <p:cNvSpPr/>
          <p:nvPr/>
        </p:nvSpPr>
        <p:spPr>
          <a:xfrm>
            <a:off x="8151676" y="4206754"/>
            <a:ext cx="2768860" cy="145823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Комитет по транспорту</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9" name="Овал 8"/>
          <p:cNvSpPr/>
          <p:nvPr/>
        </p:nvSpPr>
        <p:spPr>
          <a:xfrm>
            <a:off x="9420626" y="2927369"/>
            <a:ext cx="2555350" cy="158652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Комитет по культуре</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Овал 10"/>
          <p:cNvSpPr/>
          <p:nvPr/>
        </p:nvSpPr>
        <p:spPr>
          <a:xfrm>
            <a:off x="2719212" y="4868557"/>
            <a:ext cx="3168353" cy="159286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Комитет по туризму и молодежной политике</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3" name="Овал 2"/>
          <p:cNvSpPr/>
          <p:nvPr/>
        </p:nvSpPr>
        <p:spPr>
          <a:xfrm>
            <a:off x="5519936" y="4935871"/>
            <a:ext cx="3600400" cy="168347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К</a:t>
            </a:r>
            <a:r>
              <a:rPr lang="ru-RU" sz="2400" dirty="0" smtClean="0">
                <a:latin typeface="Tahoma" panose="020B0604030504040204" pitchFamily="34" charset="0"/>
                <a:ea typeface="Tahoma" panose="020B0604030504040204" pitchFamily="34" charset="0"/>
                <a:cs typeface="Tahoma" panose="020B0604030504040204" pitchFamily="34" charset="0"/>
              </a:rPr>
              <a:t>омитет экономического развития</a:t>
            </a:r>
            <a:endParaRPr lang="ru-RU" sz="24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2544" y="558841"/>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7" y="404664"/>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691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692696"/>
            <a:ext cx="8568952" cy="1080120"/>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Участие </a:t>
            </a: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учреждений ветеринарии</a:t>
            </a:r>
            <a:b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в </a:t>
            </a: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проекте </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28" y="404664"/>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064552" y="506572"/>
            <a:ext cx="1341236" cy="123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456" y="2420888"/>
            <a:ext cx="4686300" cy="3124200"/>
          </a:xfrm>
          <a:prstGeom prst="rect">
            <a:avLst/>
          </a:prstGeom>
        </p:spPr>
        <p:style>
          <a:lnRef idx="2">
            <a:schemeClr val="accent2"/>
          </a:lnRef>
          <a:fillRef idx="1">
            <a:schemeClr val="lt1"/>
          </a:fillRef>
          <a:effectRef idx="0">
            <a:schemeClr val="accent2"/>
          </a:effectRef>
          <a:fontRef idx="minor">
            <a:schemeClr val="dk1"/>
          </a:fontRef>
        </p:style>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8008" y="2434084"/>
            <a:ext cx="4686300" cy="3124200"/>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8317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620688"/>
            <a:ext cx="8496944" cy="792088"/>
          </a:xfrm>
        </p:spPr>
        <p:txBody>
          <a:bodyPr>
            <a:norm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Работа с председателями СНТ и ДНТ</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32656"/>
            <a:ext cx="1213209" cy="131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4552" y="476672"/>
            <a:ext cx="1347788"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087" r="4099"/>
          <a:stretch/>
        </p:blipFill>
        <p:spPr bwMode="auto">
          <a:xfrm flipH="1">
            <a:off x="407368" y="2564904"/>
            <a:ext cx="4513167" cy="2808312"/>
          </a:xfrm>
          <a:prstGeom prst="rect">
            <a:avLst/>
          </a:prstGeom>
          <a:ln/>
          <a:extLst/>
        </p:spPr>
        <p:style>
          <a:lnRef idx="2">
            <a:schemeClr val="accent2"/>
          </a:lnRef>
          <a:fillRef idx="1">
            <a:schemeClr val="lt1"/>
          </a:fillRef>
          <a:effectRef idx="0">
            <a:schemeClr val="accent2"/>
          </a:effectRef>
          <a:fontRef idx="minor">
            <a:schemeClr val="dk1"/>
          </a:fontRef>
        </p:style>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11620" r="19396"/>
          <a:stretch/>
        </p:blipFill>
        <p:spPr>
          <a:xfrm>
            <a:off x="8832304" y="2564904"/>
            <a:ext cx="3039740" cy="2808312"/>
          </a:xfrm>
          <a:prstGeom prst="rect">
            <a:avLst/>
          </a:prstGeom>
        </p:spPr>
        <p:style>
          <a:lnRef idx="2">
            <a:schemeClr val="accent2"/>
          </a:lnRef>
          <a:fillRef idx="1">
            <a:schemeClr val="lt1"/>
          </a:fillRef>
          <a:effectRef idx="0">
            <a:schemeClr val="accent2"/>
          </a:effectRef>
          <a:fontRef idx="minor">
            <a:schemeClr val="dk1"/>
          </a:fontRef>
        </p:style>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888" y="2564904"/>
            <a:ext cx="3570236" cy="2808312"/>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51141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692696"/>
            <a:ext cx="9937104" cy="1080120"/>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В рамках реализации 498-ФЗ в </a:t>
            </a:r>
            <a:b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Ленинградской области приняты законы:</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580469"/>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988" y="580469"/>
            <a:ext cx="134143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1261174" y="2060848"/>
            <a:ext cx="10029691" cy="91440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a:latin typeface="Tahoma" panose="020B0604030504040204" pitchFamily="34" charset="0"/>
                <a:ea typeface="Tahoma" panose="020B0604030504040204" pitchFamily="34" charset="0"/>
                <a:cs typeface="Tahoma" panose="020B0604030504040204" pitchFamily="34" charset="0"/>
              </a:rPr>
              <a:t>от 23.12.2019 </a:t>
            </a:r>
            <a:r>
              <a:rPr lang="ru-RU" sz="2400" b="1" dirty="0" smtClean="0">
                <a:latin typeface="Tahoma" panose="020B0604030504040204" pitchFamily="34" charset="0"/>
                <a:ea typeface="Tahoma" panose="020B0604030504040204" pitchFamily="34" charset="0"/>
                <a:cs typeface="Tahoma" panose="020B0604030504040204" pitchFamily="34" charset="0"/>
              </a:rPr>
              <a:t>№109-оз</a:t>
            </a:r>
            <a:r>
              <a:rPr lang="ru-RU" sz="2400" dirty="0" smtClean="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«Об обращении с животными без владельцев на территории Ленинградской области</a:t>
            </a:r>
            <a:r>
              <a:rPr lang="ru-RU" sz="2400" dirty="0" smtClean="0">
                <a:latin typeface="Tahoma" panose="020B0604030504040204" pitchFamily="34" charset="0"/>
                <a:ea typeface="Tahoma" panose="020B0604030504040204" pitchFamily="34" charset="0"/>
                <a:cs typeface="Tahoma" panose="020B0604030504040204" pitchFamily="34" charset="0"/>
              </a:rPr>
              <a:t>»</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4" name="Скругленный прямоугольник 3"/>
          <p:cNvSpPr/>
          <p:nvPr/>
        </p:nvSpPr>
        <p:spPr>
          <a:xfrm>
            <a:off x="1271465" y="3068960"/>
            <a:ext cx="10009110" cy="91440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b="1" dirty="0" smtClean="0">
                <a:latin typeface="Tahoma" panose="020B0604030504040204" pitchFamily="34" charset="0"/>
                <a:ea typeface="Tahoma" panose="020B0604030504040204" pitchFamily="34" charset="0"/>
                <a:cs typeface="Tahoma" panose="020B0604030504040204" pitchFamily="34" charset="0"/>
              </a:rPr>
              <a:t>от </a:t>
            </a:r>
            <a:r>
              <a:rPr lang="ru-RU" sz="2400" b="1" dirty="0">
                <a:latin typeface="Tahoma" panose="020B0604030504040204" pitchFamily="34" charset="0"/>
                <a:ea typeface="Tahoma" panose="020B0604030504040204" pitchFamily="34" charset="0"/>
                <a:cs typeface="Tahoma" panose="020B0604030504040204" pitchFamily="34" charset="0"/>
              </a:rPr>
              <a:t>26.10.2020 </a:t>
            </a:r>
            <a:r>
              <a:rPr lang="ru-RU" sz="2400" b="1" dirty="0" smtClean="0">
                <a:latin typeface="Tahoma" panose="020B0604030504040204" pitchFamily="34" charset="0"/>
                <a:ea typeface="Tahoma" panose="020B0604030504040204" pitchFamily="34" charset="0"/>
                <a:cs typeface="Tahoma" panose="020B0604030504040204" pitchFamily="34" charset="0"/>
              </a:rPr>
              <a:t>№109-оз  </a:t>
            </a:r>
            <a:r>
              <a:rPr lang="ru-RU" sz="2400" dirty="0" smtClean="0">
                <a:latin typeface="Tahoma" panose="020B0604030504040204" pitchFamily="34" charset="0"/>
                <a:ea typeface="Tahoma" panose="020B0604030504040204" pitchFamily="34" charset="0"/>
                <a:cs typeface="Tahoma" panose="020B0604030504040204" pitchFamily="34" charset="0"/>
              </a:rPr>
              <a:t>«О </a:t>
            </a:r>
            <a:r>
              <a:rPr lang="ru-RU" sz="2400" dirty="0">
                <a:latin typeface="Tahoma" panose="020B0604030504040204" pitchFamily="34" charset="0"/>
                <a:ea typeface="Tahoma" panose="020B0604030504040204" pitchFamily="34" charset="0"/>
                <a:cs typeface="Tahoma" panose="020B0604030504040204" pitchFamily="34" charset="0"/>
              </a:rPr>
              <a:t>содержании и защите домашних животных на территории Ленинградской </a:t>
            </a:r>
            <a:r>
              <a:rPr lang="ru-RU" sz="2400" dirty="0" smtClean="0">
                <a:latin typeface="Tahoma" panose="020B0604030504040204" pitchFamily="34" charset="0"/>
                <a:ea typeface="Tahoma" panose="020B0604030504040204" pitchFamily="34" charset="0"/>
                <a:cs typeface="Tahoma" panose="020B0604030504040204" pitchFamily="34" charset="0"/>
              </a:rPr>
              <a:t>области»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5" name="Скругленный прямоугольник 4"/>
          <p:cNvSpPr/>
          <p:nvPr/>
        </p:nvSpPr>
        <p:spPr>
          <a:xfrm>
            <a:off x="1250885" y="4365104"/>
            <a:ext cx="10029690" cy="2088232"/>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b="1" dirty="0" smtClean="0">
                <a:latin typeface="Tahoma" panose="020B0604030504040204" pitchFamily="34" charset="0"/>
                <a:ea typeface="Tahoma" panose="020B0604030504040204" pitchFamily="34" charset="0"/>
                <a:cs typeface="Tahoma" panose="020B0604030504040204" pitchFamily="34" charset="0"/>
              </a:rPr>
              <a:t>от </a:t>
            </a:r>
            <a:r>
              <a:rPr lang="ru-RU" sz="2400" b="1" dirty="0">
                <a:latin typeface="Tahoma" panose="020B0604030504040204" pitchFamily="34" charset="0"/>
                <a:ea typeface="Tahoma" panose="020B0604030504040204" pitchFamily="34" charset="0"/>
                <a:cs typeface="Tahoma" panose="020B0604030504040204" pitchFamily="34" charset="0"/>
              </a:rPr>
              <a:t>10.06.2014 </a:t>
            </a:r>
            <a:r>
              <a:rPr lang="ru-RU" sz="2400" b="1" dirty="0" smtClean="0">
                <a:latin typeface="Tahoma" panose="020B0604030504040204" pitchFamily="34" charset="0"/>
                <a:ea typeface="Tahoma" panose="020B0604030504040204" pitchFamily="34" charset="0"/>
                <a:cs typeface="Tahoma" panose="020B0604030504040204" pitchFamily="34" charset="0"/>
              </a:rPr>
              <a:t>№38-оз </a:t>
            </a:r>
            <a:r>
              <a:rPr lang="ru-RU" sz="2400" dirty="0" smtClean="0">
                <a:latin typeface="Tahoma" panose="020B0604030504040204" pitchFamily="34" charset="0"/>
                <a:ea typeface="Tahoma" panose="020B0604030504040204" pitchFamily="34" charset="0"/>
                <a:cs typeface="Tahoma" panose="020B0604030504040204" pitchFamily="34" charset="0"/>
              </a:rPr>
              <a:t>«О </a:t>
            </a:r>
            <a:r>
              <a:rPr lang="ru-RU" sz="2400" dirty="0">
                <a:latin typeface="Tahoma" panose="020B0604030504040204" pitchFamily="34" charset="0"/>
                <a:ea typeface="Tahoma" panose="020B0604030504040204" pitchFamily="34" charset="0"/>
                <a:cs typeface="Tahoma" panose="020B0604030504040204" pitchFamily="34" charset="0"/>
              </a:rPr>
              <a:t>наделении органов местного самоуправления муниципальных образований Ленинградской области отдельными государственными полномочиями Ленинградской области в сфере обращения с безнадзорными животными на территории Ленинградской </a:t>
            </a:r>
            <a:r>
              <a:rPr lang="ru-RU" sz="2400" dirty="0" smtClean="0">
                <a:latin typeface="Tahoma" panose="020B0604030504040204" pitchFamily="34" charset="0"/>
                <a:ea typeface="Tahoma" panose="020B0604030504040204" pitchFamily="34" charset="0"/>
                <a:cs typeface="Tahoma" panose="020B0604030504040204" pitchFamily="34" charset="0"/>
              </a:rPr>
              <a:t>области»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2848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AutoShape 2" descr="Новая клиника в Ропше"/>
          <p:cNvSpPr>
            <a:spLocks noChangeAspect="1" noChangeArrowheads="1"/>
          </p:cNvSpPr>
          <p:nvPr/>
        </p:nvSpPr>
        <p:spPr bwMode="auto">
          <a:xfrm>
            <a:off x="1670571" y="31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13" name="Прямоугольник 12"/>
          <p:cNvSpPr/>
          <p:nvPr/>
        </p:nvSpPr>
        <p:spPr>
          <a:xfrm>
            <a:off x="-9004" y="298663"/>
            <a:ext cx="12192000" cy="584775"/>
          </a:xfrm>
          <a:prstGeom prst="rect">
            <a:avLst/>
          </a:prstGeom>
        </p:spPr>
        <p:txBody>
          <a:bodyPr wrap="square">
            <a:sp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Новые ветеринарные объекты</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685" y="270225"/>
            <a:ext cx="621887" cy="720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572" y="251801"/>
            <a:ext cx="754064" cy="666495"/>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297" y="1478317"/>
            <a:ext cx="2419211" cy="1813826"/>
          </a:xfrm>
          <a:prstGeom prst="rect">
            <a:avLst/>
          </a:prstGeom>
        </p:spPr>
        <p:style>
          <a:lnRef idx="2">
            <a:schemeClr val="accent2"/>
          </a:lnRef>
          <a:fillRef idx="1">
            <a:schemeClr val="lt1"/>
          </a:fillRef>
          <a:effectRef idx="0">
            <a:schemeClr val="accent2"/>
          </a:effectRef>
          <a:fontRef idx="minor">
            <a:schemeClr val="dk1"/>
          </a:fontRef>
        </p:style>
      </p:pic>
      <p:pic>
        <p:nvPicPr>
          <p:cNvPr id="15" name="Рисунок 14" descr="D:\Загрузки\WhatsApp Image 2019-04-19 at 13.56.53.jpeg"/>
          <p:cNvPicPr/>
          <p:nvPr/>
        </p:nvPicPr>
        <p:blipFill>
          <a:blip r:embed="rId6" cstate="print"/>
          <a:srcRect t="-1085" r="25268" b="28792"/>
          <a:stretch>
            <a:fillRect/>
          </a:stretch>
        </p:blipFill>
        <p:spPr bwMode="auto">
          <a:xfrm>
            <a:off x="4531032" y="3919728"/>
            <a:ext cx="2835448" cy="1740158"/>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408" y="3907177"/>
            <a:ext cx="2978702" cy="1985641"/>
          </a:xfrm>
          <a:prstGeom prst="rect">
            <a:avLst/>
          </a:prstGeom>
        </p:spPr>
        <p:style>
          <a:lnRef idx="2">
            <a:schemeClr val="accent2"/>
          </a:lnRef>
          <a:fillRef idx="1">
            <a:schemeClr val="lt1"/>
          </a:fillRef>
          <a:effectRef idx="0">
            <a:schemeClr val="accent2"/>
          </a:effectRef>
          <a:fontRef idx="minor">
            <a:schemeClr val="dk1"/>
          </a:fontRef>
        </p:style>
      </p:pic>
      <p:pic>
        <p:nvPicPr>
          <p:cNvPr id="17" name="Рисунок 16"/>
          <p:cNvPicPr>
            <a:picLocks noChangeAspect="1"/>
          </p:cNvPicPr>
          <p:nvPr/>
        </p:nvPicPr>
        <p:blipFill rotWithShape="1">
          <a:blip r:embed="rId8" cstate="print">
            <a:extLst>
              <a:ext uri="{28A0092B-C50C-407E-A947-70E740481C1C}">
                <a14:useLocalDpi xmlns:a14="http://schemas.microsoft.com/office/drawing/2010/main" val="0"/>
              </a:ext>
            </a:extLst>
          </a:blip>
          <a:srcRect t="7012" b="13867"/>
          <a:stretch/>
        </p:blipFill>
        <p:spPr>
          <a:xfrm>
            <a:off x="718063" y="1478317"/>
            <a:ext cx="2746480" cy="1629786"/>
          </a:xfrm>
          <a:prstGeom prst="rect">
            <a:avLst/>
          </a:prstGeom>
        </p:spPr>
        <p:style>
          <a:lnRef idx="2">
            <a:schemeClr val="accent2"/>
          </a:lnRef>
          <a:fillRef idx="1">
            <a:schemeClr val="lt1"/>
          </a:fillRef>
          <a:effectRef idx="0">
            <a:schemeClr val="accent2"/>
          </a:effectRef>
          <a:fontRef idx="minor">
            <a:schemeClr val="dk1"/>
          </a:fontRef>
        </p:style>
      </p:pic>
      <p:sp>
        <p:nvSpPr>
          <p:cNvPr id="19" name="Прямоугольник 18"/>
          <p:cNvSpPr/>
          <p:nvPr/>
        </p:nvSpPr>
        <p:spPr>
          <a:xfrm>
            <a:off x="441563" y="3007088"/>
            <a:ext cx="3408090"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438086">
                    <a:lumMod val="50000"/>
                  </a:srgbClr>
                </a:solidFill>
                <a:ea typeface="Tahoma" panose="020B0604030504040204" pitchFamily="34" charset="0"/>
                <a:cs typeface="Tahoma" panose="020B0604030504040204" pitchFamily="34" charset="0"/>
              </a:rPr>
              <a:t>Ветеринарный участок </a:t>
            </a:r>
          </a:p>
          <a:p>
            <a:pPr algn="ctr"/>
            <a:r>
              <a:rPr lang="ru-RU" sz="2000" dirty="0" smtClean="0">
                <a:solidFill>
                  <a:srgbClr val="438086">
                    <a:lumMod val="50000"/>
                  </a:srgbClr>
                </a:solidFill>
                <a:ea typeface="Tahoma" panose="020B0604030504040204" pitchFamily="34" charset="0"/>
                <a:cs typeface="Tahoma" panose="020B0604030504040204" pitchFamily="34" charset="0"/>
              </a:rPr>
              <a:t>в СНТ «Трубников Бор»</a:t>
            </a:r>
            <a:endParaRPr lang="ru-RU" sz="2000" dirty="0">
              <a:solidFill>
                <a:srgbClr val="438086">
                  <a:lumMod val="50000"/>
                </a:srgbClr>
              </a:solidFill>
              <a:ea typeface="Tahoma" panose="020B0604030504040204" pitchFamily="34" charset="0"/>
              <a:cs typeface="Tahoma" panose="020B0604030504040204" pitchFamily="34" charset="0"/>
            </a:endParaRPr>
          </a:p>
        </p:txBody>
      </p:sp>
      <p:sp>
        <p:nvSpPr>
          <p:cNvPr id="20" name="Прямоугольник 19"/>
          <p:cNvSpPr/>
          <p:nvPr/>
        </p:nvSpPr>
        <p:spPr>
          <a:xfrm>
            <a:off x="4255935" y="5659886"/>
            <a:ext cx="3385642"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438086">
                    <a:lumMod val="50000"/>
                  </a:srgbClr>
                </a:solidFill>
                <a:ea typeface="Tahoma" panose="020B0604030504040204" pitchFamily="34" charset="0"/>
                <a:cs typeface="Tahoma" panose="020B0604030504040204" pitchFamily="34" charset="0"/>
              </a:rPr>
              <a:t>Ветеринарный участок </a:t>
            </a:r>
          </a:p>
          <a:p>
            <a:pPr algn="ctr"/>
            <a:r>
              <a:rPr lang="ru-RU" sz="2000" dirty="0" smtClean="0">
                <a:solidFill>
                  <a:srgbClr val="438086">
                    <a:lumMod val="50000"/>
                  </a:srgbClr>
                </a:solidFill>
                <a:ea typeface="Tahoma" panose="020B0604030504040204" pitchFamily="34" charset="0"/>
                <a:cs typeface="Tahoma" panose="020B0604030504040204" pitchFamily="34" charset="0"/>
              </a:rPr>
              <a:t>в СНТ «</a:t>
            </a:r>
            <a:r>
              <a:rPr lang="ru-RU" sz="2000" dirty="0" err="1" smtClean="0">
                <a:solidFill>
                  <a:srgbClr val="438086">
                    <a:lumMod val="50000"/>
                  </a:srgbClr>
                </a:solidFill>
                <a:ea typeface="Tahoma" panose="020B0604030504040204" pitchFamily="34" charset="0"/>
                <a:cs typeface="Tahoma" panose="020B0604030504040204" pitchFamily="34" charset="0"/>
              </a:rPr>
              <a:t>Мшинская</a:t>
            </a:r>
            <a:r>
              <a:rPr lang="ru-RU" sz="2000" dirty="0" smtClean="0">
                <a:solidFill>
                  <a:srgbClr val="438086">
                    <a:lumMod val="50000"/>
                  </a:srgbClr>
                </a:solidFill>
                <a:ea typeface="Tahoma" panose="020B0604030504040204" pitchFamily="34" charset="0"/>
                <a:cs typeface="Tahoma" panose="020B0604030504040204" pitchFamily="34" charset="0"/>
              </a:rPr>
              <a:t>»</a:t>
            </a:r>
            <a:endParaRPr lang="ru-RU" sz="2000" dirty="0">
              <a:solidFill>
                <a:srgbClr val="438086">
                  <a:lumMod val="50000"/>
                </a:srgbClr>
              </a:solidFill>
              <a:ea typeface="Tahoma" panose="020B0604030504040204" pitchFamily="34" charset="0"/>
              <a:cs typeface="Tahoma" panose="020B0604030504040204" pitchFamily="34" charset="0"/>
            </a:endParaRPr>
          </a:p>
        </p:txBody>
      </p:sp>
      <p:sp>
        <p:nvSpPr>
          <p:cNvPr id="21" name="Прямоугольник 20"/>
          <p:cNvSpPr/>
          <p:nvPr/>
        </p:nvSpPr>
        <p:spPr>
          <a:xfrm>
            <a:off x="432019" y="5659886"/>
            <a:ext cx="3439833"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438086">
                    <a:lumMod val="50000"/>
                  </a:srgbClr>
                </a:solidFill>
                <a:ea typeface="Tahoma" panose="020B0604030504040204" pitchFamily="34" charset="0"/>
                <a:cs typeface="Tahoma" panose="020B0604030504040204" pitchFamily="34" charset="0"/>
              </a:rPr>
              <a:t>Ветеринарный участок </a:t>
            </a:r>
          </a:p>
          <a:p>
            <a:pPr algn="ctr"/>
            <a:r>
              <a:rPr lang="ru-RU" sz="2000" dirty="0" smtClean="0">
                <a:solidFill>
                  <a:srgbClr val="438086">
                    <a:lumMod val="50000"/>
                  </a:srgbClr>
                </a:solidFill>
                <a:ea typeface="Tahoma" panose="020B0604030504040204" pitchFamily="34" charset="0"/>
                <a:cs typeface="Tahoma" panose="020B0604030504040204" pitchFamily="34" charset="0"/>
              </a:rPr>
              <a:t>в Рощино</a:t>
            </a:r>
            <a:endParaRPr lang="ru-RU" sz="2000" dirty="0">
              <a:solidFill>
                <a:srgbClr val="438086">
                  <a:lumMod val="50000"/>
                </a:srgbClr>
              </a:solidFill>
              <a:ea typeface="Tahoma" panose="020B0604030504040204" pitchFamily="34" charset="0"/>
              <a:cs typeface="Tahoma" panose="020B0604030504040204" pitchFamily="34" charset="0"/>
            </a:endParaRPr>
          </a:p>
        </p:txBody>
      </p:sp>
      <p:sp>
        <p:nvSpPr>
          <p:cNvPr id="22" name="Прямоугольник 21"/>
          <p:cNvSpPr/>
          <p:nvPr/>
        </p:nvSpPr>
        <p:spPr>
          <a:xfrm>
            <a:off x="4230082" y="3007088"/>
            <a:ext cx="3385643"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438086">
                    <a:lumMod val="50000"/>
                  </a:srgbClr>
                </a:solidFill>
                <a:ea typeface="Tahoma" panose="020B0604030504040204" pitchFamily="34" charset="0"/>
                <a:cs typeface="Tahoma" panose="020B0604030504040204" pitchFamily="34" charset="0"/>
              </a:rPr>
              <a:t>Ветеринарный пункт </a:t>
            </a:r>
          </a:p>
          <a:p>
            <a:pPr algn="ctr"/>
            <a:r>
              <a:rPr lang="ru-RU" sz="2000" dirty="0" smtClean="0">
                <a:solidFill>
                  <a:srgbClr val="438086">
                    <a:lumMod val="50000"/>
                  </a:srgbClr>
                </a:solidFill>
                <a:ea typeface="Tahoma" panose="020B0604030504040204" pitchFamily="34" charset="0"/>
                <a:cs typeface="Tahoma" panose="020B0604030504040204" pitchFamily="34" charset="0"/>
              </a:rPr>
              <a:t>в Старополье</a:t>
            </a:r>
            <a:endParaRPr lang="ru-RU" sz="2000" dirty="0">
              <a:solidFill>
                <a:srgbClr val="438086">
                  <a:lumMod val="50000"/>
                </a:srgbClr>
              </a:solidFill>
              <a:ea typeface="Tahoma" panose="020B0604030504040204" pitchFamily="34" charset="0"/>
              <a:cs typeface="Tahoma" panose="020B0604030504040204" pitchFamily="34" charset="0"/>
            </a:endParaRP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5246" y="3919729"/>
            <a:ext cx="3030068" cy="2034456"/>
          </a:xfrm>
          <a:prstGeom prst="rect">
            <a:avLst/>
          </a:prstGeom>
        </p:spPr>
        <p:style>
          <a:lnRef idx="2">
            <a:schemeClr val="accent2"/>
          </a:lnRef>
          <a:fillRef idx="1">
            <a:schemeClr val="lt1"/>
          </a:fillRef>
          <a:effectRef idx="0">
            <a:schemeClr val="accent2"/>
          </a:effectRef>
          <a:fontRef idx="minor">
            <a:schemeClr val="dk1"/>
          </a:fontRef>
        </p:style>
      </p:pic>
      <p:pic>
        <p:nvPicPr>
          <p:cNvPr id="27" name="Рисунок 26" descr="C:\Documents and Settings\User\Мои документы\Загрузки\октябрь 20 (5).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67676" y="1478317"/>
            <a:ext cx="2664296" cy="1756301"/>
          </a:xfrm>
          <a:prstGeom prst="rect">
            <a:avLst/>
          </a:prstGeom>
          <a:ln/>
        </p:spPr>
        <p:style>
          <a:lnRef idx="2">
            <a:schemeClr val="accent2"/>
          </a:lnRef>
          <a:fillRef idx="1">
            <a:schemeClr val="lt1"/>
          </a:fillRef>
          <a:effectRef idx="0">
            <a:schemeClr val="accent2"/>
          </a:effectRef>
          <a:fontRef idx="minor">
            <a:schemeClr val="dk1"/>
          </a:fontRef>
        </p:style>
      </p:pic>
      <p:sp>
        <p:nvSpPr>
          <p:cNvPr id="28" name="Прямоугольник 27"/>
          <p:cNvSpPr/>
          <p:nvPr/>
        </p:nvSpPr>
        <p:spPr>
          <a:xfrm>
            <a:off x="7982566" y="3007089"/>
            <a:ext cx="3672408"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438086">
                    <a:lumMod val="50000"/>
                  </a:srgbClr>
                </a:solidFill>
                <a:ea typeface="Tahoma" panose="020B0604030504040204" pitchFamily="34" charset="0"/>
                <a:cs typeface="Tahoma" panose="020B0604030504040204" pitchFamily="34" charset="0"/>
              </a:rPr>
              <a:t>Ветеринарный участок </a:t>
            </a:r>
          </a:p>
          <a:p>
            <a:pPr algn="ctr"/>
            <a:r>
              <a:rPr lang="ru-RU" sz="2000" dirty="0" smtClean="0">
                <a:solidFill>
                  <a:srgbClr val="438086">
                    <a:lumMod val="50000"/>
                  </a:srgbClr>
                </a:solidFill>
                <a:ea typeface="Tahoma" panose="020B0604030504040204" pitchFamily="34" charset="0"/>
                <a:cs typeface="Tahoma" panose="020B0604030504040204" pitchFamily="34" charset="0"/>
              </a:rPr>
              <a:t>в СНТ «</a:t>
            </a:r>
            <a:r>
              <a:rPr lang="ru-RU" sz="2000" dirty="0" err="1" smtClean="0">
                <a:solidFill>
                  <a:srgbClr val="438086">
                    <a:lumMod val="50000"/>
                  </a:srgbClr>
                </a:solidFill>
                <a:ea typeface="Tahoma" panose="020B0604030504040204" pitchFamily="34" charset="0"/>
                <a:cs typeface="Tahoma" panose="020B0604030504040204" pitchFamily="34" charset="0"/>
              </a:rPr>
              <a:t>Пупышево</a:t>
            </a:r>
            <a:r>
              <a:rPr lang="ru-RU" sz="2000" dirty="0" smtClean="0">
                <a:solidFill>
                  <a:srgbClr val="438086">
                    <a:lumMod val="50000"/>
                  </a:srgbClr>
                </a:solidFill>
                <a:ea typeface="Tahoma" panose="020B0604030504040204" pitchFamily="34" charset="0"/>
                <a:cs typeface="Tahoma" panose="020B0604030504040204" pitchFamily="34" charset="0"/>
              </a:rPr>
              <a:t>»</a:t>
            </a:r>
            <a:endParaRPr lang="ru-RU" sz="2000" dirty="0">
              <a:solidFill>
                <a:srgbClr val="438086">
                  <a:lumMod val="50000"/>
                </a:srgbClr>
              </a:solidFill>
              <a:ea typeface="Tahoma" panose="020B0604030504040204" pitchFamily="34" charset="0"/>
              <a:cs typeface="Tahoma" panose="020B0604030504040204" pitchFamily="34" charset="0"/>
            </a:endParaRPr>
          </a:p>
        </p:txBody>
      </p:sp>
      <p:sp>
        <p:nvSpPr>
          <p:cNvPr id="29" name="Прямоугольник 28"/>
          <p:cNvSpPr/>
          <p:nvPr/>
        </p:nvSpPr>
        <p:spPr>
          <a:xfrm>
            <a:off x="7973022" y="5659887"/>
            <a:ext cx="3672408"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438086">
                    <a:lumMod val="50000"/>
                  </a:srgbClr>
                </a:solidFill>
                <a:ea typeface="Tahoma" panose="020B0604030504040204" pitchFamily="34" charset="0"/>
                <a:cs typeface="Tahoma" panose="020B0604030504040204" pitchFamily="34" charset="0"/>
              </a:rPr>
              <a:t>Ветеринарный участок </a:t>
            </a:r>
          </a:p>
          <a:p>
            <a:pPr algn="ctr"/>
            <a:r>
              <a:rPr lang="ru-RU" sz="2000" dirty="0" smtClean="0">
                <a:solidFill>
                  <a:srgbClr val="438086">
                    <a:lumMod val="50000"/>
                  </a:srgbClr>
                </a:solidFill>
                <a:ea typeface="Tahoma" panose="020B0604030504040204" pitchFamily="34" charset="0"/>
                <a:cs typeface="Tahoma" panose="020B0604030504040204" pitchFamily="34" charset="0"/>
              </a:rPr>
              <a:t>в СНТ «Дунай»</a:t>
            </a:r>
            <a:endParaRPr lang="ru-RU" sz="2000" dirty="0">
              <a:solidFill>
                <a:srgbClr val="438086">
                  <a:lumMod val="50000"/>
                </a:srgbClr>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1626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3432" y="620688"/>
            <a:ext cx="10297144" cy="792088"/>
          </a:xfrm>
        </p:spPr>
        <p:txBody>
          <a:bodyPr>
            <a:normAutofit fontScale="90000"/>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Совместная </a:t>
            </a:r>
            <a:r>
              <a:rPr lang="ru-RU" sz="36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работа</a:t>
            </a: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с проектом «Огонек добра»</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344" y="476672"/>
            <a:ext cx="1213209" cy="131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4552" y="556469"/>
            <a:ext cx="1341438"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00" y="2115592"/>
            <a:ext cx="4860032" cy="3645024"/>
          </a:xfrm>
          <a:prstGeom prst="rect">
            <a:avLst/>
          </a:prstGeom>
        </p:spPr>
        <p:style>
          <a:lnRef idx="2">
            <a:schemeClr val="accent2"/>
          </a:lnRef>
          <a:fillRef idx="1">
            <a:schemeClr val="lt1"/>
          </a:fillRef>
          <a:effectRef idx="0">
            <a:schemeClr val="accent2"/>
          </a:effectRef>
          <a:fontRef idx="minor">
            <a:schemeClr val="dk1"/>
          </a:fontRef>
        </p:style>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0420" y="2115592"/>
            <a:ext cx="5467536" cy="3645024"/>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401777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800" y="1107356"/>
            <a:ext cx="3641675" cy="5151208"/>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1107356"/>
            <a:ext cx="3629260" cy="5151208"/>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4232" y="1111920"/>
            <a:ext cx="3640899" cy="5167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1060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6286501"/>
            <a:ext cx="12192000" cy="428625"/>
          </a:xfrm>
          <a:prstGeom prst="rect">
            <a:avLst/>
          </a:prstGeom>
          <a:noFill/>
          <a:ln w="9525">
            <a:noFill/>
            <a:miter lim="800000"/>
            <a:headEnd/>
            <a:tailEnd/>
          </a:ln>
          <a:effectLst/>
        </p:spPr>
        <p:txBody>
          <a:bodyPr anchor="ctr"/>
          <a:lstStyle/>
          <a:p>
            <a:pPr algn="ctr">
              <a:defRPr/>
            </a:pPr>
            <a:endParaRPr lang="ru-RU" sz="3600" b="1" dirty="0">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12" name="TextBox 1"/>
          <p:cNvSpPr txBox="1"/>
          <p:nvPr/>
        </p:nvSpPr>
        <p:spPr>
          <a:xfrm>
            <a:off x="191344" y="2564904"/>
            <a:ext cx="11881320" cy="46085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ru-RU" sz="2000" dirty="0">
              <a:solidFill>
                <a:srgbClr val="C00000"/>
              </a:solidFill>
              <a:latin typeface="Tahoma" pitchFamily="34" charset="0"/>
              <a:cs typeface="Tahoma" pitchFamily="34" charset="0"/>
            </a:endParaRPr>
          </a:p>
        </p:txBody>
      </p:sp>
      <p:sp>
        <p:nvSpPr>
          <p:cNvPr id="3" name="Прямоугольник 2"/>
          <p:cNvSpPr/>
          <p:nvPr/>
        </p:nvSpPr>
        <p:spPr>
          <a:xfrm>
            <a:off x="1847529" y="2849565"/>
            <a:ext cx="8736300" cy="2259080"/>
          </a:xfrm>
          <a:prstGeom prst="rect">
            <a:avLst/>
          </a:prstGeom>
        </p:spPr>
        <p:txBody>
          <a:bodyPr wrap="square">
            <a:spAutoFit/>
          </a:bodyPr>
          <a:lstStyle/>
          <a:p>
            <a:pPr marL="0" indent="0" algn="ctr" eaLnBrk="1">
              <a:lnSpc>
                <a:spcPct val="80000"/>
              </a:lnSpc>
              <a:buFontTx/>
              <a:buNone/>
              <a:tabLst>
                <a:tab pos="723900" algn="l"/>
                <a:tab pos="1447800" algn="l"/>
                <a:tab pos="2171700" algn="l"/>
                <a:tab pos="2895600" algn="l"/>
                <a:tab pos="3619500" algn="l"/>
                <a:tab pos="4343400" algn="l"/>
                <a:tab pos="5067300" algn="l"/>
                <a:tab pos="5791200" algn="l"/>
              </a:tabLst>
              <a:defRPr/>
            </a:pPr>
            <a:r>
              <a:rPr lang="ru-RU" sz="4400" b="1" kern="0" dirty="0" smtClean="0">
                <a:solidFill>
                  <a:schemeClr val="accent2">
                    <a:lumMod val="50000"/>
                  </a:schemeClr>
                </a:solidFill>
                <a:latin typeface="Tahoma" pitchFamily="34" charset="0"/>
                <a:cs typeface="Tahoma" pitchFamily="34" charset="0"/>
              </a:rPr>
              <a:t>Спасибо за внимание </a:t>
            </a:r>
          </a:p>
          <a:p>
            <a:pPr marL="0" indent="0" algn="ctr" eaLnBrk="1">
              <a:lnSpc>
                <a:spcPct val="80000"/>
              </a:lnSpc>
              <a:buFontTx/>
              <a:buNone/>
              <a:tabLst>
                <a:tab pos="723900" algn="l"/>
                <a:tab pos="1447800" algn="l"/>
                <a:tab pos="2171700" algn="l"/>
                <a:tab pos="2895600" algn="l"/>
                <a:tab pos="3619500" algn="l"/>
                <a:tab pos="4343400" algn="l"/>
                <a:tab pos="5067300" algn="l"/>
                <a:tab pos="5791200" algn="l"/>
              </a:tabLst>
              <a:defRPr/>
            </a:pPr>
            <a:endParaRPr lang="ru-RU" sz="4400" b="1" kern="0" dirty="0">
              <a:solidFill>
                <a:schemeClr val="accent2">
                  <a:lumMod val="50000"/>
                </a:schemeClr>
              </a:solidFill>
              <a:latin typeface="Tahoma" pitchFamily="34" charset="0"/>
              <a:cs typeface="Tahoma" pitchFamily="34" charset="0"/>
            </a:endParaRPr>
          </a:p>
          <a:p>
            <a:pPr marL="0" indent="0" algn="ctr" eaLnBrk="1">
              <a:lnSpc>
                <a:spcPct val="80000"/>
              </a:lnSpc>
              <a:buFontTx/>
              <a:buNone/>
              <a:tabLst>
                <a:tab pos="723900" algn="l"/>
                <a:tab pos="1447800" algn="l"/>
                <a:tab pos="2171700" algn="l"/>
                <a:tab pos="2895600" algn="l"/>
                <a:tab pos="3619500" algn="l"/>
                <a:tab pos="4343400" algn="l"/>
                <a:tab pos="5067300" algn="l"/>
                <a:tab pos="5791200" algn="l"/>
              </a:tabLst>
              <a:defRPr/>
            </a:pPr>
            <a:r>
              <a:rPr lang="ru-RU" sz="4400" b="1" kern="0" dirty="0" smtClean="0">
                <a:solidFill>
                  <a:schemeClr val="accent2">
                    <a:lumMod val="50000"/>
                  </a:schemeClr>
                </a:solidFill>
                <a:latin typeface="Tahoma" pitchFamily="34" charset="0"/>
                <a:cs typeface="Tahoma" pitchFamily="34" charset="0"/>
              </a:rPr>
              <a:t>8 </a:t>
            </a:r>
            <a:r>
              <a:rPr lang="ru-RU" sz="4400" b="1" kern="0" dirty="0">
                <a:solidFill>
                  <a:schemeClr val="accent2">
                    <a:lumMod val="50000"/>
                  </a:schemeClr>
                </a:solidFill>
                <a:latin typeface="Tahoma" pitchFamily="34" charset="0"/>
                <a:cs typeface="Tahoma" pitchFamily="34" charset="0"/>
              </a:rPr>
              <a:t>(931) 991-26-56</a:t>
            </a:r>
          </a:p>
          <a:p>
            <a:pPr marL="0" indent="0" algn="ctr" eaLnBrk="1">
              <a:lnSpc>
                <a:spcPct val="80000"/>
              </a:lnSpc>
              <a:buFontTx/>
              <a:buNone/>
              <a:tabLst>
                <a:tab pos="723900" algn="l"/>
                <a:tab pos="1447800" algn="l"/>
                <a:tab pos="2171700" algn="l"/>
                <a:tab pos="2895600" algn="l"/>
                <a:tab pos="3619500" algn="l"/>
                <a:tab pos="4343400" algn="l"/>
                <a:tab pos="5067300" algn="l"/>
                <a:tab pos="5791200" algn="l"/>
              </a:tabLst>
              <a:defRPr/>
            </a:pPr>
            <a:r>
              <a:rPr lang="en-US" sz="4400" b="1" kern="0" dirty="0">
                <a:solidFill>
                  <a:schemeClr val="accent2">
                    <a:lumMod val="50000"/>
                  </a:schemeClr>
                </a:solidFill>
                <a:latin typeface="Tahoma" pitchFamily="34" charset="0"/>
                <a:cs typeface="Tahoma" pitchFamily="34" charset="0"/>
              </a:rPr>
              <a:t>veterinary.lenobl.ru</a:t>
            </a:r>
            <a:endParaRPr lang="ru-RU" sz="4400" b="1" kern="0" dirty="0">
              <a:solidFill>
                <a:schemeClr val="accent2">
                  <a:lumMod val="50000"/>
                </a:schemeClr>
              </a:solidFill>
              <a:latin typeface="Tahoma" pitchFamily="34" charset="0"/>
              <a:cs typeface="Tahoma" pitchFamily="34" charset="0"/>
            </a:endParaRP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7" y="927668"/>
            <a:ext cx="1413975" cy="1637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004" y="890057"/>
            <a:ext cx="1800200" cy="1591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5817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488" y="548680"/>
            <a:ext cx="9433048" cy="1584176"/>
          </a:xfrm>
        </p:spPr>
        <p:txBody>
          <a:bodyPr>
            <a:normAutofit fontScale="90000"/>
          </a:bodyPr>
          <a:lstStyle/>
          <a:p>
            <a:pPr algn="ctr"/>
            <a:r>
              <a:rPr lang="ru-RU" dirty="0">
                <a:solidFill>
                  <a:schemeClr val="accent2">
                    <a:lumMod val="50000"/>
                  </a:schemeClr>
                </a:solidFill>
              </a:rPr>
              <a:t> </a:t>
            </a:r>
            <a:r>
              <a:rPr lang="ru-RU" dirty="0" smtClean="0">
                <a:solidFill>
                  <a:schemeClr val="accent2">
                    <a:lumMod val="50000"/>
                  </a:schemeClr>
                </a:solidFill>
              </a:rPr>
              <a:t/>
            </a:r>
            <a:br>
              <a:rPr lang="ru-RU" dirty="0" smtClean="0">
                <a:solidFill>
                  <a:schemeClr val="accent2">
                    <a:lumMod val="50000"/>
                  </a:schemeClr>
                </a:solidFill>
              </a:rPr>
            </a:br>
            <a:r>
              <a:rPr lang="ru-RU" sz="36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Полномочия </a:t>
            </a:r>
            <a:r>
              <a:rPr lang="ru-RU" sz="36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органов государственной власти субъектов Российской Федерации в области обращения с животными</a:t>
            </a:r>
            <a:r>
              <a:rPr lang="ru-RU" b="1" dirty="0">
                <a:solidFill>
                  <a:schemeClr val="accent2">
                    <a:lumMod val="50000"/>
                  </a:schemeClr>
                </a:solidFill>
              </a:rPr>
              <a:t/>
            </a:r>
            <a:br>
              <a:rPr lang="ru-RU" b="1" dirty="0">
                <a:solidFill>
                  <a:schemeClr val="accent2">
                    <a:lumMod val="50000"/>
                  </a:schemeClr>
                </a:solidFill>
              </a:rPr>
            </a:br>
            <a:endParaRPr lang="ru-RU" b="1" dirty="0">
              <a:solidFill>
                <a:schemeClr val="accent2">
                  <a:lumMod val="50000"/>
                </a:schemeClr>
              </a:solidFill>
            </a:endParaRPr>
          </a:p>
        </p:txBody>
      </p:sp>
      <p:sp>
        <p:nvSpPr>
          <p:cNvPr id="3" name="Прямоугольник 2"/>
          <p:cNvSpPr/>
          <p:nvPr/>
        </p:nvSpPr>
        <p:spPr>
          <a:xfrm>
            <a:off x="695400" y="2420888"/>
            <a:ext cx="10945216" cy="2016224"/>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Постановление Правительства Ленинградской области </a:t>
            </a:r>
            <a:r>
              <a:rPr lang="ru-RU" sz="2400" b="1" dirty="0">
                <a:latin typeface="Tahoma" panose="020B0604030504040204" pitchFamily="34" charset="0"/>
                <a:ea typeface="Tahoma" panose="020B0604030504040204" pitchFamily="34" charset="0"/>
                <a:cs typeface="Tahoma" panose="020B0604030504040204" pitchFamily="34" charset="0"/>
              </a:rPr>
              <a:t>от 23.04.2021 </a:t>
            </a:r>
            <a:r>
              <a:rPr lang="ru-RU" sz="2400" b="1" dirty="0" smtClean="0">
                <a:latin typeface="Tahoma" panose="020B0604030504040204" pitchFamily="34" charset="0"/>
                <a:ea typeface="Tahoma" panose="020B0604030504040204" pitchFamily="34" charset="0"/>
                <a:cs typeface="Tahoma" panose="020B0604030504040204" pitchFamily="34" charset="0"/>
              </a:rPr>
              <a:t/>
            </a:r>
            <a:br>
              <a:rPr lang="ru-RU" sz="2400" b="1" dirty="0" smtClean="0">
                <a:latin typeface="Tahoma" panose="020B0604030504040204" pitchFamily="34" charset="0"/>
                <a:ea typeface="Tahoma" panose="020B0604030504040204" pitchFamily="34" charset="0"/>
                <a:cs typeface="Tahoma" panose="020B0604030504040204" pitchFamily="34" charset="0"/>
              </a:rPr>
            </a:br>
            <a:r>
              <a:rPr lang="ru-RU" sz="2400" b="1" dirty="0" smtClean="0">
                <a:latin typeface="Tahoma" panose="020B0604030504040204" pitchFamily="34" charset="0"/>
                <a:ea typeface="Tahoma" panose="020B0604030504040204" pitchFamily="34" charset="0"/>
                <a:cs typeface="Tahoma" panose="020B0604030504040204" pitchFamily="34" charset="0"/>
              </a:rPr>
              <a:t>N231 </a:t>
            </a:r>
            <a:r>
              <a:rPr lang="ru-RU" sz="2400" dirty="0" smtClean="0">
                <a:latin typeface="Tahoma" panose="020B0604030504040204" pitchFamily="34" charset="0"/>
                <a:ea typeface="Tahoma" panose="020B0604030504040204" pitchFamily="34" charset="0"/>
                <a:cs typeface="Tahoma" panose="020B0604030504040204" pitchFamily="34" charset="0"/>
              </a:rPr>
              <a:t>«Об </a:t>
            </a:r>
            <a:r>
              <a:rPr lang="ru-RU" sz="2400" dirty="0">
                <a:latin typeface="Tahoma" panose="020B0604030504040204" pitchFamily="34" charset="0"/>
                <a:ea typeface="Tahoma" panose="020B0604030504040204" pitchFamily="34" charset="0"/>
                <a:cs typeface="Tahoma" panose="020B0604030504040204" pitchFamily="34" charset="0"/>
              </a:rPr>
              <a:t>утверждении Порядка осуществления деятельности по обращению с животными без владельцев на территории Ленинградской области и Порядка организации деятельности приютов для животных и норм содержания животных в них на территории Ленинградской </a:t>
            </a:r>
            <a:r>
              <a:rPr lang="ru-RU" sz="2400" dirty="0" smtClean="0">
                <a:latin typeface="Tahoma" panose="020B0604030504040204" pitchFamily="34" charset="0"/>
                <a:ea typeface="Tahoma" panose="020B0604030504040204" pitchFamily="34" charset="0"/>
                <a:cs typeface="Tahoma" panose="020B0604030504040204" pitchFamily="34" charset="0"/>
              </a:rPr>
              <a:t>области</a:t>
            </a:r>
            <a:r>
              <a:rPr lang="ru-RU" dirty="0" smtClean="0"/>
              <a:t>»</a:t>
            </a:r>
            <a:endParaRPr lang="ru-RU" dirty="0"/>
          </a:p>
        </p:txBody>
      </p:sp>
      <p:sp>
        <p:nvSpPr>
          <p:cNvPr id="5" name="Прямоугольник 4"/>
          <p:cNvSpPr/>
          <p:nvPr/>
        </p:nvSpPr>
        <p:spPr>
          <a:xfrm>
            <a:off x="695400" y="4725144"/>
            <a:ext cx="10945216" cy="1584176"/>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Постановление Правительства Ленинградской области </a:t>
            </a:r>
            <a:r>
              <a:rPr lang="ru-RU" sz="2400" b="1" dirty="0">
                <a:latin typeface="Tahoma" panose="020B0604030504040204" pitchFamily="34" charset="0"/>
                <a:ea typeface="Tahoma" panose="020B0604030504040204" pitchFamily="34" charset="0"/>
                <a:cs typeface="Tahoma" panose="020B0604030504040204" pitchFamily="34" charset="0"/>
              </a:rPr>
              <a:t>от 23.01.2020 </a:t>
            </a:r>
            <a:r>
              <a:rPr lang="ru-RU" sz="2400" b="1" dirty="0" smtClean="0">
                <a:latin typeface="Tahoma" panose="020B0604030504040204" pitchFamily="34" charset="0"/>
                <a:ea typeface="Tahoma" panose="020B0604030504040204" pitchFamily="34" charset="0"/>
                <a:cs typeface="Tahoma" panose="020B0604030504040204" pitchFamily="34" charset="0"/>
              </a:rPr>
              <a:t/>
            </a:r>
            <a:br>
              <a:rPr lang="ru-RU" sz="2400" b="1" dirty="0" smtClean="0">
                <a:latin typeface="Tahoma" panose="020B0604030504040204" pitchFamily="34" charset="0"/>
                <a:ea typeface="Tahoma" panose="020B0604030504040204" pitchFamily="34" charset="0"/>
                <a:cs typeface="Tahoma" panose="020B0604030504040204" pitchFamily="34" charset="0"/>
              </a:rPr>
            </a:br>
            <a:r>
              <a:rPr lang="ru-RU" sz="2400" b="1" dirty="0" smtClean="0">
                <a:latin typeface="Tahoma" panose="020B0604030504040204" pitchFamily="34" charset="0"/>
                <a:ea typeface="Tahoma" panose="020B0604030504040204" pitchFamily="34" charset="0"/>
                <a:cs typeface="Tahoma" panose="020B0604030504040204" pitchFamily="34" charset="0"/>
              </a:rPr>
              <a:t>N17</a:t>
            </a:r>
            <a:r>
              <a:rPr lang="ru-RU" sz="2400" dirty="0" smtClean="0">
                <a:latin typeface="Tahoma" panose="020B0604030504040204" pitchFamily="34" charset="0"/>
                <a:ea typeface="Tahoma" panose="020B0604030504040204" pitchFamily="34" charset="0"/>
                <a:cs typeface="Tahoma" panose="020B0604030504040204" pitchFamily="34" charset="0"/>
              </a:rPr>
              <a:t> «</a:t>
            </a:r>
            <a:r>
              <a:rPr lang="ru-RU" sz="2400" dirty="0">
                <a:latin typeface="Tahoma" panose="020B0604030504040204" pitchFamily="34" charset="0"/>
                <a:ea typeface="Tahoma" panose="020B0604030504040204" pitchFamily="34" charset="0"/>
                <a:cs typeface="Tahoma" panose="020B0604030504040204" pitchFamily="34" charset="0"/>
              </a:rPr>
              <a:t>Об утверждении Правил организации и осуществления государственного надзора в области обращения с животными на территории Ленинградской области»</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23" y="556944"/>
            <a:ext cx="12128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897" y="556944"/>
            <a:ext cx="134143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874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7569" y="895715"/>
            <a:ext cx="9941044" cy="534286"/>
          </a:xfrm>
        </p:spPr>
        <p:txBody>
          <a:bodyPr>
            <a:noAutofit/>
          </a:bodyPr>
          <a:lstStyle/>
          <a:p>
            <a:pPr algn="ct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Полномочия Управления ветеринарии Ленинградской области</a:t>
            </a:r>
          </a:p>
        </p:txBody>
      </p:sp>
      <p:sp>
        <p:nvSpPr>
          <p:cNvPr id="6" name="Прямоугольник 5"/>
          <p:cNvSpPr/>
          <p:nvPr/>
        </p:nvSpPr>
        <p:spPr>
          <a:xfrm>
            <a:off x="431371" y="2780928"/>
            <a:ext cx="11092916" cy="1569660"/>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Постановление Правительства Ленинградской области от 31.08.2020 </a:t>
            </a: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r>
            <a:b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b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№603 </a:t>
            </a: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«О внесении изменений в постановления Правительства Ленинградской области от 28.11.2016 </a:t>
            </a: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№450</a:t>
            </a: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 от 13.09.2012 </a:t>
            </a: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№284</a:t>
            </a: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 от 30.06.2014 </a:t>
            </a: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№275</a:t>
            </a: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71" y="764704"/>
            <a:ext cx="621887" cy="66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8492" y="764704"/>
            <a:ext cx="754064" cy="648070"/>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1127447" y="1916832"/>
            <a:ext cx="9941045" cy="76022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Полномочия в области обращения </a:t>
            </a:r>
            <a:r>
              <a:rPr lang="ru-RU" sz="2400" dirty="0" smtClean="0">
                <a:latin typeface="Tahoma" panose="020B0604030504040204" pitchFamily="34" charset="0"/>
                <a:ea typeface="Tahoma" panose="020B0604030504040204" pitchFamily="34" charset="0"/>
                <a:cs typeface="Tahoma" panose="020B0604030504040204" pitchFamily="34" charset="0"/>
              </a:rPr>
              <a:t/>
            </a:r>
            <a:br>
              <a:rPr lang="ru-RU" sz="2400" dirty="0" smtClean="0">
                <a:latin typeface="Tahoma" panose="020B0604030504040204" pitchFamily="34" charset="0"/>
                <a:ea typeface="Tahoma" panose="020B0604030504040204" pitchFamily="34" charset="0"/>
                <a:cs typeface="Tahoma" panose="020B0604030504040204" pitchFamily="34" charset="0"/>
              </a:rPr>
            </a:br>
            <a:r>
              <a:rPr lang="ru-RU" sz="2400" dirty="0" smtClean="0">
                <a:latin typeface="Tahoma" panose="020B0604030504040204" pitchFamily="34" charset="0"/>
                <a:ea typeface="Tahoma" panose="020B0604030504040204" pitchFamily="34" charset="0"/>
                <a:cs typeface="Tahoma" panose="020B0604030504040204" pitchFamily="34" charset="0"/>
              </a:rPr>
              <a:t>с </a:t>
            </a:r>
            <a:r>
              <a:rPr lang="ru-RU" sz="2400" dirty="0">
                <a:latin typeface="Tahoma" panose="020B0604030504040204" pitchFamily="34" charset="0"/>
                <a:ea typeface="Tahoma" panose="020B0604030504040204" pitchFamily="34" charset="0"/>
                <a:cs typeface="Tahoma" panose="020B0604030504040204" pitchFamily="34" charset="0"/>
              </a:rPr>
              <a:t>животными без владельцев с </a:t>
            </a:r>
            <a:r>
              <a:rPr lang="ru-RU" sz="2400" dirty="0" smtClean="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01 января 2021 года</a:t>
            </a:r>
            <a:endParaRPr lang="ru-RU" sz="2400" dirty="0">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1040994" y="4539835"/>
            <a:ext cx="9941045" cy="50481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Управление является ГРБС по распределению субвенций</a:t>
            </a:r>
          </a:p>
        </p:txBody>
      </p:sp>
      <p:sp>
        <p:nvSpPr>
          <p:cNvPr id="8" name="Прямоугольник 7"/>
          <p:cNvSpPr/>
          <p:nvPr/>
        </p:nvSpPr>
        <p:spPr>
          <a:xfrm>
            <a:off x="475692" y="5157192"/>
            <a:ext cx="11092916" cy="1133797"/>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Постановление Правительства </a:t>
            </a: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Ленинградской области от 09.03.2021 </a:t>
            </a: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r>
            <a:b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br>
            <a:r>
              <a:rPr lang="ru-RU" sz="24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r>
              <a:rPr lang="ru-RU" sz="2400" dirty="0">
                <a:solidFill>
                  <a:srgbClr val="002060"/>
                </a:solidFill>
                <a:latin typeface="Tahoma" panose="020B0604030504040204" pitchFamily="34" charset="0"/>
                <a:ea typeface="Tahoma" panose="020B0604030504040204" pitchFamily="34" charset="0"/>
                <a:cs typeface="Tahoma" panose="020B0604030504040204" pitchFamily="34" charset="0"/>
              </a:rPr>
              <a:t>140 «О внесении изменений в постановление правительства Ленинградской области от 27.08.2014 №396</a:t>
            </a:r>
          </a:p>
        </p:txBody>
      </p:sp>
    </p:spTree>
    <p:extLst>
      <p:ext uri="{BB962C8B-B14F-4D97-AF65-F5344CB8AC3E}">
        <p14:creationId xmlns:p14="http://schemas.microsoft.com/office/powerpoint/2010/main" val="4287445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3512" y="445237"/>
            <a:ext cx="9084294" cy="967540"/>
          </a:xfrm>
        </p:spPr>
        <p:txBody>
          <a:bodyPr>
            <a:norm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Административная ответственность </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404664"/>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2544" y="445236"/>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Скругленный прямоугольник 3"/>
          <p:cNvSpPr/>
          <p:nvPr/>
        </p:nvSpPr>
        <p:spPr>
          <a:xfrm>
            <a:off x="1365722" y="1484784"/>
            <a:ext cx="9660358" cy="8640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Полномочия: органы местного самоуправления (административные комиссии)</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5" name="Овал 4"/>
          <p:cNvSpPr/>
          <p:nvPr/>
        </p:nvSpPr>
        <p:spPr>
          <a:xfrm>
            <a:off x="1397038" y="3729791"/>
            <a:ext cx="2438704"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 </a:t>
            </a:r>
            <a:r>
              <a:rPr lang="ru-RU" sz="2000" dirty="0" smtClean="0">
                <a:latin typeface="Tahoma" panose="020B0604030504040204" pitchFamily="34" charset="0"/>
                <a:ea typeface="Tahoma" panose="020B0604030504040204" pitchFamily="34" charset="0"/>
                <a:cs typeface="Tahoma" panose="020B0604030504040204" pitchFamily="34" charset="0"/>
              </a:rPr>
              <a:t>статья </a:t>
            </a:r>
            <a:r>
              <a:rPr lang="ru-RU" sz="2000" dirty="0">
                <a:latin typeface="Tahoma" panose="020B0604030504040204" pitchFamily="34" charset="0"/>
                <a:ea typeface="Tahoma" panose="020B0604030504040204" pitchFamily="34" charset="0"/>
                <a:cs typeface="Tahoma" panose="020B0604030504040204" pitchFamily="34" charset="0"/>
              </a:rPr>
              <a:t>2.2. </a:t>
            </a:r>
          </a:p>
        </p:txBody>
      </p:sp>
      <p:sp>
        <p:nvSpPr>
          <p:cNvPr id="6" name="Овал 5"/>
          <p:cNvSpPr/>
          <p:nvPr/>
        </p:nvSpPr>
        <p:spPr>
          <a:xfrm>
            <a:off x="4772847" y="3769203"/>
            <a:ext cx="2564749"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latin typeface="Tahoma" panose="020B0604030504040204" pitchFamily="34" charset="0"/>
                <a:ea typeface="Tahoma" panose="020B0604030504040204" pitchFamily="34" charset="0"/>
                <a:cs typeface="Tahoma" panose="020B0604030504040204" pitchFamily="34" charset="0"/>
              </a:rPr>
              <a:t>статья </a:t>
            </a:r>
            <a:r>
              <a:rPr lang="ru-RU" sz="2000" dirty="0">
                <a:latin typeface="Tahoma" panose="020B0604030504040204" pitchFamily="34" charset="0"/>
                <a:ea typeface="Tahoma" panose="020B0604030504040204" pitchFamily="34" charset="0"/>
                <a:cs typeface="Tahoma" panose="020B0604030504040204" pitchFamily="34" charset="0"/>
              </a:rPr>
              <a:t>2.2-1</a:t>
            </a:r>
          </a:p>
        </p:txBody>
      </p:sp>
      <p:sp>
        <p:nvSpPr>
          <p:cNvPr id="7" name="Овал 6"/>
          <p:cNvSpPr/>
          <p:nvPr/>
        </p:nvSpPr>
        <p:spPr>
          <a:xfrm>
            <a:off x="8472264" y="3729168"/>
            <a:ext cx="2520280" cy="914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latin typeface="Tahoma" panose="020B0604030504040204" pitchFamily="34" charset="0"/>
                <a:ea typeface="Tahoma" panose="020B0604030504040204" pitchFamily="34" charset="0"/>
                <a:cs typeface="Tahoma" panose="020B0604030504040204" pitchFamily="34" charset="0"/>
              </a:rPr>
              <a:t>статья </a:t>
            </a:r>
            <a:r>
              <a:rPr lang="ru-RU" sz="2000" dirty="0">
                <a:latin typeface="Tahoma" panose="020B0604030504040204" pitchFamily="34" charset="0"/>
                <a:ea typeface="Tahoma" panose="020B0604030504040204" pitchFamily="34" charset="0"/>
                <a:cs typeface="Tahoma" panose="020B0604030504040204" pitchFamily="34" charset="0"/>
              </a:rPr>
              <a:t>2.3</a:t>
            </a:r>
          </a:p>
        </p:txBody>
      </p:sp>
      <p:sp>
        <p:nvSpPr>
          <p:cNvPr id="8" name="Скругленный прямоугольник 7"/>
          <p:cNvSpPr/>
          <p:nvPr/>
        </p:nvSpPr>
        <p:spPr>
          <a:xfrm>
            <a:off x="1353040" y="2492896"/>
            <a:ext cx="9660358"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Областной закон Ленинградской области от 02.07.2003 </a:t>
            </a:r>
            <a:r>
              <a:rPr lang="ru-RU" sz="2400" dirty="0" smtClean="0">
                <a:latin typeface="Tahoma" panose="020B0604030504040204" pitchFamily="34" charset="0"/>
                <a:ea typeface="Tahoma" panose="020B0604030504040204" pitchFamily="34" charset="0"/>
                <a:cs typeface="Tahoma" panose="020B0604030504040204" pitchFamily="34" charset="0"/>
              </a:rPr>
              <a:t/>
            </a:r>
            <a:br>
              <a:rPr lang="ru-RU" sz="2400" dirty="0" smtClean="0">
                <a:latin typeface="Tahoma" panose="020B0604030504040204" pitchFamily="34" charset="0"/>
                <a:ea typeface="Tahoma" panose="020B0604030504040204" pitchFamily="34" charset="0"/>
                <a:cs typeface="Tahoma" panose="020B0604030504040204" pitchFamily="34" charset="0"/>
              </a:rPr>
            </a:br>
            <a:r>
              <a:rPr lang="ru-RU" sz="2400" dirty="0" smtClean="0">
                <a:latin typeface="Tahoma" panose="020B0604030504040204" pitchFamily="34" charset="0"/>
                <a:ea typeface="Tahoma" panose="020B0604030504040204" pitchFamily="34" charset="0"/>
                <a:cs typeface="Tahoma" panose="020B0604030504040204" pitchFamily="34" charset="0"/>
              </a:rPr>
              <a:t>N47-оз «Об </a:t>
            </a:r>
            <a:r>
              <a:rPr lang="ru-RU" sz="2400" dirty="0">
                <a:latin typeface="Tahoma" panose="020B0604030504040204" pitchFamily="34" charset="0"/>
                <a:ea typeface="Tahoma" panose="020B0604030504040204" pitchFamily="34" charset="0"/>
                <a:cs typeface="Tahoma" panose="020B0604030504040204" pitchFamily="34" charset="0"/>
              </a:rPr>
              <a:t>административных </a:t>
            </a:r>
            <a:r>
              <a:rPr lang="ru-RU" sz="2400" dirty="0" smtClean="0">
                <a:latin typeface="Tahoma" panose="020B0604030504040204" pitchFamily="34" charset="0"/>
                <a:ea typeface="Tahoma" panose="020B0604030504040204" pitchFamily="34" charset="0"/>
                <a:cs typeface="Tahoma" panose="020B0604030504040204" pitchFamily="34" charset="0"/>
              </a:rPr>
              <a:t>правонарушениях»</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9" name="Скругленный прямоугольник 8"/>
          <p:cNvSpPr/>
          <p:nvPr/>
        </p:nvSpPr>
        <p:spPr>
          <a:xfrm>
            <a:off x="1387093" y="5157192"/>
            <a:ext cx="2438704"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dirty="0" smtClean="0">
                <a:latin typeface="Tahoma" panose="020B0604030504040204" pitchFamily="34" charset="0"/>
                <a:ea typeface="Tahoma" panose="020B0604030504040204" pitchFamily="34" charset="0"/>
                <a:cs typeface="Tahoma" panose="020B0604030504040204" pitchFamily="34" charset="0"/>
              </a:rPr>
              <a:t>Нарушения по содержанию </a:t>
            </a:r>
            <a:r>
              <a:rPr lang="ru-RU" sz="2000" dirty="0">
                <a:latin typeface="Tahoma" panose="020B0604030504040204" pitchFamily="34" charset="0"/>
                <a:ea typeface="Tahoma" panose="020B0604030504040204" pitchFamily="34" charset="0"/>
                <a:cs typeface="Tahoma" panose="020B0604030504040204" pitchFamily="34" charset="0"/>
              </a:rPr>
              <a:t>и выгулу домашних животных</a:t>
            </a:r>
          </a:p>
        </p:txBody>
      </p:sp>
      <p:sp>
        <p:nvSpPr>
          <p:cNvPr id="10" name="Скругленный прямоугольник 9"/>
          <p:cNvSpPr/>
          <p:nvPr/>
        </p:nvSpPr>
        <p:spPr>
          <a:xfrm>
            <a:off x="4787024" y="5098638"/>
            <a:ext cx="2564749"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dirty="0" smtClean="0">
                <a:latin typeface="Tahoma" panose="020B0604030504040204" pitchFamily="34" charset="0"/>
                <a:ea typeface="Tahoma" panose="020B0604030504040204" pitchFamily="34" charset="0"/>
                <a:cs typeface="Tahoma" panose="020B0604030504040204" pitchFamily="34" charset="0"/>
              </a:rPr>
              <a:t>Нарушения по  </a:t>
            </a:r>
            <a:r>
              <a:rPr lang="ru-RU" sz="2000" dirty="0">
                <a:latin typeface="Tahoma" panose="020B0604030504040204" pitchFamily="34" charset="0"/>
                <a:ea typeface="Tahoma" panose="020B0604030504040204" pitchFamily="34" charset="0"/>
                <a:cs typeface="Tahoma" panose="020B0604030504040204" pitchFamily="34" charset="0"/>
              </a:rPr>
              <a:t>обращению с животными без владельцев</a:t>
            </a:r>
          </a:p>
        </p:txBody>
      </p:sp>
      <p:sp>
        <p:nvSpPr>
          <p:cNvPr id="11" name="Скругленный прямоугольник 10"/>
          <p:cNvSpPr/>
          <p:nvPr/>
        </p:nvSpPr>
        <p:spPr>
          <a:xfrm>
            <a:off x="8472264" y="5103879"/>
            <a:ext cx="2520280"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dirty="0">
                <a:latin typeface="Tahoma" panose="020B0604030504040204" pitchFamily="34" charset="0"/>
                <a:ea typeface="Tahoma" panose="020B0604030504040204" pitchFamily="34" charset="0"/>
                <a:cs typeface="Tahoma" panose="020B0604030504040204" pitchFamily="34" charset="0"/>
              </a:rPr>
              <a:t>Ж</a:t>
            </a:r>
            <a:r>
              <a:rPr lang="ru-RU" sz="2000" dirty="0" smtClean="0">
                <a:latin typeface="Tahoma" panose="020B0604030504040204" pitchFamily="34" charset="0"/>
                <a:ea typeface="Tahoma" panose="020B0604030504040204" pitchFamily="34" charset="0"/>
                <a:cs typeface="Tahoma" panose="020B0604030504040204" pitchFamily="34" charset="0"/>
              </a:rPr>
              <a:t>естокое </a:t>
            </a:r>
            <a:r>
              <a:rPr lang="ru-RU" sz="2000" dirty="0">
                <a:latin typeface="Tahoma" panose="020B0604030504040204" pitchFamily="34" charset="0"/>
                <a:ea typeface="Tahoma" panose="020B0604030504040204" pitchFamily="34" charset="0"/>
                <a:cs typeface="Tahoma" panose="020B0604030504040204" pitchFamily="34" charset="0"/>
              </a:rPr>
              <a:t>обращение с животными</a:t>
            </a:r>
          </a:p>
        </p:txBody>
      </p:sp>
      <p:cxnSp>
        <p:nvCxnSpPr>
          <p:cNvPr id="13" name="Прямая со стрелкой 12"/>
          <p:cNvCxnSpPr>
            <a:stCxn id="5" idx="4"/>
            <a:endCxn id="9" idx="0"/>
          </p:cNvCxnSpPr>
          <p:nvPr/>
        </p:nvCxnSpPr>
        <p:spPr>
          <a:xfrm flipH="1">
            <a:off x="2606445" y="4644191"/>
            <a:ext cx="9945" cy="513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6" idx="4"/>
            <a:endCxn id="10" idx="0"/>
          </p:cNvCxnSpPr>
          <p:nvPr/>
        </p:nvCxnSpPr>
        <p:spPr>
          <a:xfrm>
            <a:off x="6055222" y="4683603"/>
            <a:ext cx="14177" cy="415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7" idx="4"/>
            <a:endCxn id="11" idx="0"/>
          </p:cNvCxnSpPr>
          <p:nvPr/>
        </p:nvCxnSpPr>
        <p:spPr>
          <a:xfrm>
            <a:off x="9732404" y="4643568"/>
            <a:ext cx="0" cy="4603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3575720" y="3389144"/>
            <a:ext cx="2520280" cy="340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6096000" y="3389144"/>
            <a:ext cx="0" cy="372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6096000" y="3381262"/>
            <a:ext cx="2678066" cy="387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62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2186" y="620688"/>
            <a:ext cx="9444334" cy="1296144"/>
          </a:xfrm>
        </p:spPr>
        <p:txBody>
          <a:bodyPr>
            <a:noAutofit/>
          </a:bodyPr>
          <a:lstStyle/>
          <a:p>
            <a:pPr algn="ct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Количество безнадзорных животных</a:t>
            </a:r>
            <a:b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b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и динамика покусов по годам</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548680"/>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972" y="548680"/>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Диаграмма 3"/>
          <p:cNvGraphicFramePr/>
          <p:nvPr>
            <p:extLst>
              <p:ext uri="{D42A27DB-BD31-4B8C-83A1-F6EECF244321}">
                <p14:modId xmlns:p14="http://schemas.microsoft.com/office/powerpoint/2010/main" val="2445851569"/>
              </p:ext>
            </p:extLst>
          </p:nvPr>
        </p:nvGraphicFramePr>
        <p:xfrm>
          <a:off x="1199456" y="2132856"/>
          <a:ext cx="10297144" cy="43204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36362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7251" r="20601" b="7251"/>
          <a:stretch/>
        </p:blipFill>
        <p:spPr>
          <a:xfrm>
            <a:off x="8392511" y="3556621"/>
            <a:ext cx="3314829" cy="2376264"/>
          </a:xfrm>
          <a:prstGeom prst="rect">
            <a:avLst/>
          </a:prstGeom>
        </p:spPr>
        <p:style>
          <a:lnRef idx="2">
            <a:schemeClr val="accent1"/>
          </a:lnRef>
          <a:fillRef idx="1">
            <a:schemeClr val="lt1"/>
          </a:fillRef>
          <a:effectRef idx="0">
            <a:schemeClr val="accent1"/>
          </a:effectRef>
          <a:fontRef idx="minor">
            <a:schemeClr val="dk1"/>
          </a:fontRef>
        </p:style>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t="15239"/>
          <a:stretch/>
        </p:blipFill>
        <p:spPr>
          <a:xfrm>
            <a:off x="4832201" y="2159000"/>
            <a:ext cx="2743622" cy="1990936"/>
          </a:xfrm>
          <a:prstGeom prst="rect">
            <a:avLst/>
          </a:prstGeom>
        </p:spPr>
        <p:style>
          <a:lnRef idx="2">
            <a:schemeClr val="accent1"/>
          </a:lnRef>
          <a:fillRef idx="1">
            <a:schemeClr val="lt1"/>
          </a:fillRef>
          <a:effectRef idx="0">
            <a:schemeClr val="accent1"/>
          </a:effectRef>
          <a:fontRef idx="minor">
            <a:schemeClr val="dk1"/>
          </a:fontRef>
        </p:style>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56" y="3556620"/>
            <a:ext cx="3168352" cy="2376264"/>
          </a:xfrm>
          <a:prstGeom prst="rect">
            <a:avLst/>
          </a:prstGeom>
        </p:spPr>
        <p:style>
          <a:lnRef idx="2">
            <a:schemeClr val="accent1"/>
          </a:lnRef>
          <a:fillRef idx="1">
            <a:schemeClr val="lt1"/>
          </a:fillRef>
          <a:effectRef idx="0">
            <a:schemeClr val="accent1"/>
          </a:effectRef>
          <a:fontRef idx="minor">
            <a:schemeClr val="dk1"/>
          </a:fontRef>
        </p:style>
      </p:pic>
      <p:sp>
        <p:nvSpPr>
          <p:cNvPr id="2" name="Заголовок 1"/>
          <p:cNvSpPr>
            <a:spLocks noGrp="1"/>
          </p:cNvSpPr>
          <p:nvPr>
            <p:ph type="title"/>
          </p:nvPr>
        </p:nvSpPr>
        <p:spPr>
          <a:xfrm>
            <a:off x="2855640" y="702134"/>
            <a:ext cx="6552728" cy="792088"/>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Причины отсутствия снижения численности </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656"/>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6621" y="476672"/>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Скругленный прямоугольник 4"/>
          <p:cNvSpPr/>
          <p:nvPr/>
        </p:nvSpPr>
        <p:spPr>
          <a:xfrm>
            <a:off x="464320" y="1844824"/>
            <a:ext cx="3816424" cy="19566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dirty="0">
                <a:latin typeface="Tahoma" panose="020B0604030504040204" pitchFamily="34" charset="0"/>
                <a:ea typeface="Tahoma" panose="020B0604030504040204" pitchFamily="34" charset="0"/>
                <a:cs typeface="Tahoma" panose="020B0604030504040204" pitchFamily="34" charset="0"/>
              </a:rPr>
              <a:t>О</a:t>
            </a:r>
            <a:r>
              <a:rPr lang="ru-RU" sz="2400" dirty="0" smtClean="0">
                <a:latin typeface="Tahoma" panose="020B0604030504040204" pitchFamily="34" charset="0"/>
                <a:ea typeface="Tahoma" panose="020B0604030504040204" pitchFamily="34" charset="0"/>
                <a:cs typeface="Tahoma" panose="020B0604030504040204" pitchFamily="34" charset="0"/>
              </a:rPr>
              <a:t>ставляют животных </a:t>
            </a:r>
            <a:r>
              <a:rPr lang="ru-RU" sz="2400" dirty="0">
                <a:latin typeface="Tahoma" panose="020B0604030504040204" pitchFamily="34" charset="0"/>
                <a:ea typeface="Tahoma" panose="020B0604030504040204" pitchFamily="34" charset="0"/>
                <a:cs typeface="Tahoma" panose="020B0604030504040204" pitchFamily="34" charset="0"/>
              </a:rPr>
              <a:t>на </a:t>
            </a:r>
            <a:r>
              <a:rPr lang="ru-RU" sz="2400" dirty="0" smtClean="0">
                <a:latin typeface="Tahoma" panose="020B0604030504040204" pitchFamily="34" charset="0"/>
                <a:ea typeface="Tahoma" panose="020B0604030504040204" pitchFamily="34" charset="0"/>
                <a:cs typeface="Tahoma" panose="020B0604030504040204" pitchFamily="34" charset="0"/>
              </a:rPr>
              <a:t>дачах после летних отпусков</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6" name="Скругленный прямоугольник 5"/>
          <p:cNvSpPr/>
          <p:nvPr/>
        </p:nvSpPr>
        <p:spPr>
          <a:xfrm>
            <a:off x="4295800" y="4077072"/>
            <a:ext cx="3816424" cy="23493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Неверное проведение мониторинга учета, включая домашних животных, находящихся на </a:t>
            </a:r>
            <a:r>
              <a:rPr lang="ru-RU" sz="2400" dirty="0" err="1" smtClean="0">
                <a:latin typeface="Tahoma" panose="020B0604030504040204" pitchFamily="34" charset="0"/>
                <a:ea typeface="Tahoma" panose="020B0604030504040204" pitchFamily="34" charset="0"/>
                <a:cs typeface="Tahoma" panose="020B0604030504040204" pitchFamily="34" charset="0"/>
              </a:rPr>
              <a:t>самовыгуле</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
        <p:nvSpPr>
          <p:cNvPr id="7" name="Скругленный прямоугольник 6"/>
          <p:cNvSpPr/>
          <p:nvPr/>
        </p:nvSpPr>
        <p:spPr>
          <a:xfrm>
            <a:off x="8118772" y="1844824"/>
            <a:ext cx="3816424" cy="19566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dirty="0" smtClean="0">
                <a:latin typeface="Tahoma" panose="020B0604030504040204" pitchFamily="34" charset="0"/>
                <a:ea typeface="Tahoma" panose="020B0604030504040204" pitchFamily="34" charset="0"/>
                <a:cs typeface="Tahoma" panose="020B0604030504040204" pitchFamily="34" charset="0"/>
              </a:rPr>
              <a:t>Бесконтрольное размножение безнадзорных животных </a:t>
            </a:r>
            <a:endParaRPr lang="ru-RU"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3951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9456" y="764705"/>
            <a:ext cx="9865096" cy="1440159"/>
          </a:xfrm>
        </p:spPr>
        <p:txBody>
          <a:bodyPr>
            <a:noAutofit/>
          </a:bodyPr>
          <a:lstStyle/>
          <a:p>
            <a:pPr algn="ct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Б</a:t>
            </a: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юджетное финансирование </a:t>
            </a:r>
            <a:r>
              <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на реализацию мероприятий с животными без владельцев, тыс</a:t>
            </a: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 руб.</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20687"/>
            <a:ext cx="121285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4552" y="614931"/>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Диаграмма 6"/>
          <p:cNvGraphicFramePr/>
          <p:nvPr>
            <p:extLst>
              <p:ext uri="{D42A27DB-BD31-4B8C-83A1-F6EECF244321}">
                <p14:modId xmlns:p14="http://schemas.microsoft.com/office/powerpoint/2010/main" val="1562049948"/>
              </p:ext>
            </p:extLst>
          </p:nvPr>
        </p:nvGraphicFramePr>
        <p:xfrm>
          <a:off x="1199456" y="2276872"/>
          <a:ext cx="10225136" cy="43924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61132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6983" y="748365"/>
            <a:ext cx="9361040" cy="936104"/>
          </a:xfrm>
        </p:spPr>
        <p:txBody>
          <a:bodyPr>
            <a:noAutofit/>
          </a:bodyPr>
          <a:lstStyle/>
          <a:p>
            <a:pPr algn="ctr"/>
            <a:r>
              <a:rPr lang="ru-RU" sz="3200" b="1"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Причины проявления агрессии животными по отношении к человеку</a:t>
            </a:r>
            <a:endParaRPr lang="ru-RU" sz="32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620688"/>
            <a:ext cx="6096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4552" y="594911"/>
            <a:ext cx="1341438"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3908377" y="4956252"/>
            <a:ext cx="4248472" cy="164109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dirty="0" smtClean="0"/>
              <a:t>Прикармливание гражданами безнадзорных животных на придомовой территории</a:t>
            </a:r>
            <a:endParaRPr lang="ru-RU" sz="2400" dirty="0"/>
          </a:p>
        </p:txBody>
      </p:sp>
      <p:sp>
        <p:nvSpPr>
          <p:cNvPr id="4" name="Скругленный прямоугольник 3"/>
          <p:cNvSpPr/>
          <p:nvPr/>
        </p:nvSpPr>
        <p:spPr>
          <a:xfrm>
            <a:off x="8360239" y="5329407"/>
            <a:ext cx="3340628" cy="57606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dirty="0" smtClean="0"/>
              <a:t>Защита потомства</a:t>
            </a:r>
            <a:endParaRPr lang="ru-RU" sz="2400" dirty="0"/>
          </a:p>
        </p:txBody>
      </p:sp>
      <p:sp>
        <p:nvSpPr>
          <p:cNvPr id="5" name="Скругленный прямоугольник 4"/>
          <p:cNvSpPr/>
          <p:nvPr/>
        </p:nvSpPr>
        <p:spPr>
          <a:xfrm>
            <a:off x="330470" y="5329407"/>
            <a:ext cx="3340628" cy="457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sz="2400" dirty="0" smtClean="0"/>
              <a:t>Период гона</a:t>
            </a:r>
            <a:endParaRPr lang="ru-RU" sz="24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18" y="2780928"/>
            <a:ext cx="3209132" cy="2044204"/>
          </a:xfrm>
          <a:prstGeom prst="rect">
            <a:avLst/>
          </a:prstGeom>
        </p:spPr>
        <p:style>
          <a:lnRef idx="2">
            <a:schemeClr val="accent2"/>
          </a:lnRef>
          <a:fillRef idx="1">
            <a:schemeClr val="lt1"/>
          </a:fillRef>
          <a:effectRef idx="0">
            <a:schemeClr val="accent2"/>
          </a:effectRef>
          <a:fontRef idx="minor">
            <a:schemeClr val="dk1"/>
          </a:fontRef>
        </p:style>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460" y="2492896"/>
            <a:ext cx="3066306" cy="2044204"/>
          </a:xfrm>
          <a:prstGeom prst="rect">
            <a:avLst/>
          </a:prstGeom>
        </p:spPr>
        <p:style>
          <a:lnRef idx="2">
            <a:schemeClr val="accent2"/>
          </a:lnRef>
          <a:fillRef idx="1">
            <a:schemeClr val="lt1"/>
          </a:fillRef>
          <a:effectRef idx="0">
            <a:schemeClr val="accent2"/>
          </a:effectRef>
          <a:fontRef idx="minor">
            <a:schemeClr val="dk1"/>
          </a:fontRef>
        </p:style>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7592" y="2780928"/>
            <a:ext cx="3105922" cy="2044204"/>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795321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27636</TotalTime>
  <Words>2795</Words>
  <Application>Microsoft Office PowerPoint</Application>
  <PresentationFormat>Произвольный</PresentationFormat>
  <Paragraphs>214</Paragraphs>
  <Slides>23</Slides>
  <Notes>22</Notes>
  <HiddenSlides>0</HiddenSlides>
  <MMClips>0</MMClips>
  <ScaleCrop>false</ScaleCrop>
  <HeadingPairs>
    <vt:vector size="4" baseType="variant">
      <vt:variant>
        <vt:lpstr>Тема</vt:lpstr>
      </vt:variant>
      <vt:variant>
        <vt:i4>2</vt:i4>
      </vt:variant>
      <vt:variant>
        <vt:lpstr>Заголовки слайдов</vt:lpstr>
      </vt:variant>
      <vt:variant>
        <vt:i4>23</vt:i4>
      </vt:variant>
    </vt:vector>
  </HeadingPairs>
  <TitlesOfParts>
    <vt:vector size="25" baseType="lpstr">
      <vt:lpstr>Городская</vt:lpstr>
      <vt:lpstr>1_Городская</vt:lpstr>
      <vt:lpstr>Презентация PowerPoint</vt:lpstr>
      <vt:lpstr>В рамках реализации 498-ФЗ в  Ленинградской области приняты законы:</vt:lpstr>
      <vt:lpstr>  Полномочия органов государственной власти субъектов Российской Федерации в области обращения с животными </vt:lpstr>
      <vt:lpstr>Полномочия Управления ветеринарии Ленинградской области</vt:lpstr>
      <vt:lpstr>Административная ответственность </vt:lpstr>
      <vt:lpstr>Количество безнадзорных животных и динамика покусов по годам</vt:lpstr>
      <vt:lpstr>Причины отсутствия снижения численности </vt:lpstr>
      <vt:lpstr>Бюджетное финансирование на реализацию мероприятий с животными без владельцев, тыс. руб.</vt:lpstr>
      <vt:lpstr>Причины проявления агрессии животными по отношении к человеку</vt:lpstr>
      <vt:lpstr>Наличие приютов  на территории области</vt:lpstr>
      <vt:lpstr>Анализ ситуации по созданию  приютов</vt:lpstr>
      <vt:lpstr>Стоимость мероприятий на одно животное</vt:lpstr>
      <vt:lpstr>Формы поддержки приютов</vt:lpstr>
      <vt:lpstr>Работа с органами местного самоуправления</vt:lpstr>
      <vt:lpstr>Проблемы, которые не позволяют решить вопрос с безнадзорными животными</vt:lpstr>
      <vt:lpstr>Презентация PowerPoint</vt:lpstr>
      <vt:lpstr>Взаимодействие с органами исполнительной власти Ленинградской области</vt:lpstr>
      <vt:lpstr>Участие учреждений ветеринарии в проекте </vt:lpstr>
      <vt:lpstr>Работа с председателями СНТ и ДНТ</vt:lpstr>
      <vt:lpstr>Презентация PowerPoint</vt:lpstr>
      <vt:lpstr>Совместная работа с проектом «Огонек добра»</vt:lpstr>
      <vt:lpstr>Презентация PowerPoint</vt:lpstr>
      <vt:lpstr>Презентация PowerPoint</vt:lpstr>
    </vt:vector>
  </TitlesOfParts>
  <Company>Администрация ЛО</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Показатели качества молока</dc:title>
  <dc:creator>ea_kryukova</dc:creator>
  <cp:lastModifiedBy>Пользователь Windows</cp:lastModifiedBy>
  <cp:revision>2121</cp:revision>
  <cp:lastPrinted>2021-03-12T11:02:28Z</cp:lastPrinted>
  <dcterms:created xsi:type="dcterms:W3CDTF">2012-03-25T09:17:10Z</dcterms:created>
  <dcterms:modified xsi:type="dcterms:W3CDTF">2021-06-03T08:46:01Z</dcterms:modified>
</cp:coreProperties>
</file>