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6" r:id="rId2"/>
    <p:sldId id="556" r:id="rId3"/>
    <p:sldId id="576" r:id="rId4"/>
    <p:sldId id="574" r:id="rId5"/>
    <p:sldId id="573" r:id="rId6"/>
    <p:sldId id="582" r:id="rId7"/>
    <p:sldId id="569" r:id="rId8"/>
  </p:sldIdLst>
  <p:sldSz cx="10691813" cy="7559675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1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pos="533">
          <p15:clr>
            <a:srgbClr val="A4A3A4"/>
          </p15:clr>
        </p15:guide>
        <p15:guide id="4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рина Екатерина Леонидовна" initials="" lastIdx="2" clrIdx="0"/>
  <p:cmAuthor id="1" name="extrena" initials="" lastIdx="7" clrIdx="1"/>
  <p:cmAuthor id="2" name="Аверин Вадим Маркович" initials="" lastIdx="2" clrIdx="2"/>
  <p:cmAuthor id="3" name="Ольга2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EDD8C2"/>
    <a:srgbClr val="562212"/>
    <a:srgbClr val="FFE311"/>
    <a:srgbClr val="D9D9D9"/>
    <a:srgbClr val="E5E5E5"/>
    <a:srgbClr val="E04E39"/>
    <a:srgbClr val="654B43"/>
    <a:srgbClr val="F2ECDE"/>
    <a:srgbClr val="FF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327" autoAdjust="0"/>
  </p:normalViewPr>
  <p:slideViewPr>
    <p:cSldViewPr snapToGrid="0">
      <p:cViewPr varScale="1">
        <p:scale>
          <a:sx n="105" d="100"/>
          <a:sy n="105" d="100"/>
        </p:scale>
        <p:origin x="1800" y="108"/>
      </p:cViewPr>
      <p:guideLst>
        <p:guide orient="horz" pos="771"/>
        <p:guide orient="horz" pos="907"/>
        <p:guide pos="533"/>
        <p:guide pos="11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9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CD1DC-F422-44D8-9E9C-FB8F632E65AA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8" tIns="45184" rIns="90368" bIns="451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8579"/>
            <a:ext cx="5389241" cy="3884052"/>
          </a:xfrm>
          <a:prstGeom prst="rect">
            <a:avLst/>
          </a:prstGeom>
        </p:spPr>
        <p:txBody>
          <a:bodyPr vert="horz" lIns="90368" tIns="45184" rIns="90368" bIns="4518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9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09C92-EB62-4CCA-B6B5-77C6A747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m3uP2lc9TyDJ9d2xdERiEpb-lzN1Yn8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>
                <a:hlinkClick r:id="rId3"/>
              </a:rPr>
              <a:t>Социальный статус, документы – Google Диск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51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7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907088" y="625475"/>
            <a:ext cx="2389187" cy="1689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D521-BA84-4702-90BC-7C35525286AC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50099-DF57-4CE3-B456-7E5D3D25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F959-50AE-465D-978B-998FC3BE5B5E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15216D-E52B-42E5-9ADA-F6147567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A312-D366-4A36-AEED-0DADC607AEEE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5E8636-C79B-48F5-86CF-5705301B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B5D5-776C-4B6C-9C7D-59BDA46504B7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1EBCE-10C0-473A-B028-ACEF38CD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DDB6-C034-45A1-862A-77426B194363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D44F78-1C41-4D84-9ABA-4F0E13CE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AB3-4BCE-4E21-86BB-A2B26DDAFCBD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D7263B-D223-4B62-8093-C704B90D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9B88-1371-4E31-9516-DE2794BA7A66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93AF8B-6981-4803-ADD9-2BB3838A9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D42-6A4A-4D65-B383-7FD91E813DCA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71C28D-2960-4FBF-9707-5EAB32DA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ADE6-1937-473F-8A1F-3EB8AB3ADBAA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05FAA-EE2A-4B11-B3C9-74D44FB9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C45-1552-408B-A671-467C1266502D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457A79-FB1D-47F7-B802-09BECE02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5C5E-30F9-47EC-8333-83D8D09CC708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F36460-5E46-43FD-B77F-46F9FF4EE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0788" y="7070725"/>
            <a:ext cx="419100" cy="41910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F061-A3CF-4766-A837-7CAA65E06990}" type="datetimeFigureOut">
              <a:rPr lang="ru-RU"/>
              <a:pPr>
                <a:defRPr/>
              </a:pPr>
              <a:t>вт 14.03.23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90150" y="7127875"/>
            <a:ext cx="461963" cy="280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006A55F-99B2-445B-BBA9-BCAA79D429AF}" type="slidenum">
              <a:rPr lang="ru-RU" sz="1228">
                <a:solidFill>
                  <a:srgbClr val="56221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28" dirty="0">
              <a:solidFill>
                <a:srgbClr val="562212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smsp.lenreg.ru/mainPortal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drive.google.com/drive/folders/1m3uP2lc9TyDJ9d2xdERiEpb-lzN1Yn8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2.e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3"/>
          <p:cNvPicPr>
            <a:picLocks noChangeAspect="1"/>
          </p:cNvPicPr>
          <p:nvPr/>
        </p:nvPicPr>
        <p:blipFill>
          <a:blip r:embed="rId3"/>
          <a:srcRect t="34073" r="45876"/>
          <a:stretch>
            <a:fillRect/>
          </a:stretch>
        </p:blipFill>
        <p:spPr bwMode="auto">
          <a:xfrm>
            <a:off x="5915452" y="0"/>
            <a:ext cx="4802187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Арка 22"/>
          <p:cNvSpPr/>
          <p:nvPr/>
        </p:nvSpPr>
        <p:spPr>
          <a:xfrm rot="18027255">
            <a:off x="-68245" y="5006870"/>
            <a:ext cx="4830762" cy="4830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297" y="4115873"/>
            <a:ext cx="7966075" cy="2112574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345" name="Группа 2"/>
          <p:cNvGrpSpPr>
            <a:grpSpLocks/>
          </p:cNvGrpSpPr>
          <p:nvPr/>
        </p:nvGrpSpPr>
        <p:grpSpPr bwMode="auto">
          <a:xfrm>
            <a:off x="954089" y="1364017"/>
            <a:ext cx="9091612" cy="2581275"/>
            <a:chOff x="920709" y="2234968"/>
            <a:chExt cx="8532371" cy="2423584"/>
          </a:xfrm>
        </p:grpSpPr>
        <p:pic>
          <p:nvPicPr>
            <p:cNvPr id="14348" name="Рисунок 15"/>
            <p:cNvPicPr>
              <a:picLocks noChangeAspect="1"/>
            </p:cNvPicPr>
            <p:nvPr/>
          </p:nvPicPr>
          <p:blipFill>
            <a:blip r:embed="rId4"/>
            <a:srcRect l="82864"/>
            <a:stretch>
              <a:fillRect/>
            </a:stretch>
          </p:blipFill>
          <p:spPr bwMode="auto">
            <a:xfrm>
              <a:off x="8011434" y="2234968"/>
              <a:ext cx="1441646" cy="242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0709" y="2629589"/>
              <a:ext cx="6976492" cy="129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6" name="Прямоугольник 8"/>
          <p:cNvSpPr>
            <a:spLocks noChangeArrowheads="1"/>
          </p:cNvSpPr>
          <p:nvPr/>
        </p:nvSpPr>
        <p:spPr bwMode="auto">
          <a:xfrm>
            <a:off x="1579050" y="4116998"/>
            <a:ext cx="7966075" cy="20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мерах поддержки социальных предпринимателей в Ленинградской области</a:t>
            </a:r>
          </a:p>
          <a:p>
            <a:pPr lvl="0">
              <a:lnSpc>
                <a:spcPct val="107000"/>
              </a:lnSpc>
              <a:defRPr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29457-52DC-41BE-9535-D89D61EDC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80" y="5276679"/>
            <a:ext cx="2800817" cy="2022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2B0F96-8B8B-4841-9169-2E6BA113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9" y="5275957"/>
            <a:ext cx="2800817" cy="202249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BAF8FC-548E-4FAE-AEFF-ABECEE9AAF11}"/>
              </a:ext>
            </a:extLst>
          </p:cNvPr>
          <p:cNvSpPr/>
          <p:nvPr/>
        </p:nvSpPr>
        <p:spPr>
          <a:xfrm>
            <a:off x="155170" y="2920880"/>
            <a:ext cx="5432829" cy="3622160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6" dirty="0"/>
              <a:t>S</a:t>
            </a:r>
            <a:endParaRPr lang="ru-RU" sz="125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76F4A-5B75-412E-91A7-018B1AF07155}"/>
              </a:ext>
            </a:extLst>
          </p:cNvPr>
          <p:cNvSpPr txBox="1"/>
          <p:nvPr/>
        </p:nvSpPr>
        <p:spPr>
          <a:xfrm>
            <a:off x="259264" y="2187624"/>
            <a:ext cx="3259008" cy="386131"/>
          </a:xfrm>
          <a:prstGeom prst="rect">
            <a:avLst/>
          </a:prstGeom>
          <a:solidFill>
            <a:srgbClr val="E04E39"/>
          </a:solidFill>
        </p:spPr>
        <p:txBody>
          <a:bodyPr wrap="square" rtlCol="0">
            <a:spAutoFit/>
          </a:bodyPr>
          <a:lstStyle/>
          <a:p>
            <a:pPr marL="272816" indent="-272816"/>
            <a:r>
              <a:rPr lang="ru-RU" sz="1909" b="1" dirty="0">
                <a:solidFill>
                  <a:schemeClr val="bg1"/>
                </a:solidFill>
                <a:latin typeface="Arial Black" panose="020B0A04020102020204" pitchFamily="34" charset="0"/>
              </a:rPr>
              <a:t>БИЗНЕС В СФЕРАХ: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D923D-1A7F-4E75-BC67-0B2E2BCE166B}"/>
              </a:ext>
            </a:extLst>
          </p:cNvPr>
          <p:cNvSpPr txBox="1"/>
          <p:nvPr/>
        </p:nvSpPr>
        <p:spPr>
          <a:xfrm>
            <a:off x="155170" y="3073364"/>
            <a:ext cx="5203412" cy="33316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en-US" sz="21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Медицина 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Отдых и оздоровление детей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товаров/работ/услуг, произведенных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социально-уязвимыми категориями 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en-US" sz="210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64BEE-A7EC-43C3-9907-21B520D22063}"/>
              </a:ext>
            </a:extLst>
          </p:cNvPr>
          <p:cNvSpPr txBox="1"/>
          <p:nvPr/>
        </p:nvSpPr>
        <p:spPr>
          <a:xfrm>
            <a:off x="259265" y="1271747"/>
            <a:ext cx="10642565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</a:rPr>
              <a:t>ЧТО ТАКОЕ СОЦИАЛЬНОЕ  ПРЕДПРИНИМАТЕЛЬСТВО</a:t>
            </a:r>
            <a:endParaRPr lang="ru-RU" sz="2456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C3B382-B3DE-42F8-B51F-66985A0260CF}"/>
              </a:ext>
            </a:extLst>
          </p:cNvPr>
          <p:cNvSpPr/>
          <p:nvPr/>
        </p:nvSpPr>
        <p:spPr>
          <a:xfrm>
            <a:off x="5826285" y="2957114"/>
            <a:ext cx="4741427" cy="3585925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6" dirty="0"/>
              <a:t>S</a:t>
            </a:r>
            <a:endParaRPr lang="ru-RU" sz="125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273D0-E49B-40AA-A3CB-DEC9BB0C69E5}"/>
              </a:ext>
            </a:extLst>
          </p:cNvPr>
          <p:cNvSpPr txBox="1"/>
          <p:nvPr/>
        </p:nvSpPr>
        <p:spPr>
          <a:xfrm>
            <a:off x="5854466" y="2957114"/>
            <a:ext cx="4713245" cy="39887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Люди с ограниченными возможностями здоровья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Пенсионеры и граждане предпенсионного возраста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Одинокие, многодетные родители, в том числе воспитывающие детей-инвалидов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Выпускники детских домов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Малоимущие граждане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Беженцы</a:t>
            </a:r>
          </a:p>
          <a:p>
            <a:endParaRPr lang="en-US" sz="211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729F9-39BB-4FE9-90EE-7EDC82DB587B}"/>
              </a:ext>
            </a:extLst>
          </p:cNvPr>
          <p:cNvSpPr txBox="1"/>
          <p:nvPr/>
        </p:nvSpPr>
        <p:spPr>
          <a:xfrm>
            <a:off x="5826284" y="2010448"/>
            <a:ext cx="4741427" cy="902170"/>
          </a:xfrm>
          <a:prstGeom prst="rect">
            <a:avLst/>
          </a:prstGeom>
          <a:solidFill>
            <a:srgbClr val="E04E39"/>
          </a:solidFill>
        </p:spPr>
        <p:txBody>
          <a:bodyPr wrap="square" rtlCol="0">
            <a:spAutoFit/>
          </a:bodyPr>
          <a:lstStyle/>
          <a:p>
            <a:pPr marL="33414" indent="43160"/>
            <a:r>
              <a:rPr lang="ru-RU" sz="1754" b="1" dirty="0">
                <a:solidFill>
                  <a:schemeClr val="bg1"/>
                </a:solidFill>
                <a:latin typeface="Arial Black" panose="020B0A04020102020204" pitchFamily="34" charset="0"/>
              </a:rPr>
              <a:t>БИЗНЕС, КОТОРЫЙ ВОВЛЕКАЕТ В ЗАНЯТОСТЬ СОЦИАЛЬНО-УЯЗВИМЫЕ КАТЕГОРИИ ГРАЖДАН: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BC59-C341-40D4-94D3-EE9708B8D941}"/>
              </a:ext>
            </a:extLst>
          </p:cNvPr>
          <p:cNvSpPr txBox="1"/>
          <p:nvPr/>
        </p:nvSpPr>
        <p:spPr>
          <a:xfrm>
            <a:off x="259264" y="549997"/>
            <a:ext cx="10642565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56" dirty="0">
                <a:solidFill>
                  <a:srgbClr val="C00000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ЦЕНТР ИННОВАЦИЙ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37325347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59E7A-0F0D-4D1D-BD7E-E7A8B8703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221">
            <a:off x="5594522" y="1042252"/>
            <a:ext cx="3232518" cy="920369"/>
          </a:xfrm>
          <a:prstGeom prst="rect">
            <a:avLst/>
          </a:prstGeom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10BE95-9D90-4D4B-8039-4F1B10261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9" y="2543136"/>
            <a:ext cx="8263100" cy="2707041"/>
          </a:xfrm>
          <a:prstGeom prst="rect">
            <a:avLst/>
          </a:prstGeom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6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868704" y="5029522"/>
            <a:ext cx="947208" cy="947208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32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400389" y="918590"/>
            <a:ext cx="8263100" cy="5722493"/>
          </a:xfrm>
          <a:prstGeom prst="rect">
            <a:avLst/>
          </a:prstGeom>
        </p:spPr>
        <p:txBody>
          <a:bodyPr vert="horz" lIns="80189" tIns="40094" rIns="80189" bIns="40094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ПЕРЕЧЕНЬ </a:t>
            </a: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СОЦИАЛЬНЫХ ПРЕДПРИЯТИЙ</a:t>
            </a: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1. Заполнить пакет документов согласно категории</a:t>
            </a:r>
            <a:r>
              <a:rPr lang="en-US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2456" dirty="0">
                <a:hlinkClick r:id="rId7"/>
              </a:rPr>
              <a:t>Социальный статус, документы – Google Диск</a:t>
            </a: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2. ПОДПИСАТЬ ЭЦП И ЗАГРУЗИТЬ НА ПОРТАЛ </a:t>
            </a:r>
            <a:r>
              <a:rPr lang="en-US" sz="3859" b="1" dirty="0">
                <a:hlinkClick r:id="rId8"/>
              </a:rPr>
              <a:t>ssmsp.lenreg.ru</a:t>
            </a:r>
            <a:endParaRPr lang="en-US" sz="3859" b="1" dirty="0"/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919025" y="2799070"/>
            <a:ext cx="10577479" cy="63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endParaRPr lang="ru-RU" sz="175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723" indent="-300723">
              <a:buAutoNum type="arabicPeriod"/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BACB5-7556-4B59-9F01-26A443CFE2BC}"/>
              </a:ext>
            </a:extLst>
          </p:cNvPr>
          <p:cNvSpPr txBox="1"/>
          <p:nvPr/>
        </p:nvSpPr>
        <p:spPr>
          <a:xfrm>
            <a:off x="8766319" y="2724022"/>
            <a:ext cx="2211251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8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https://inlnk.ru/ELQoln</a:t>
            </a:r>
            <a:endParaRPr lang="ru-RU" sz="1228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E25694-2F1D-48DC-A192-3AB5E145A5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92" y="836560"/>
            <a:ext cx="1932232" cy="19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0"/>
          <p:cNvPicPr>
            <a:picLocks noChangeAspect="1"/>
          </p:cNvPicPr>
          <p:nvPr/>
        </p:nvPicPr>
        <p:blipFill>
          <a:blip r:embed="rId3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4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66503" y="844663"/>
            <a:ext cx="7493216" cy="42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46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8702" y="1309898"/>
            <a:ext cx="8179237" cy="743976"/>
          </a:xfrm>
          <a:prstGeom prst="rect">
            <a:avLst/>
          </a:prstGeom>
        </p:spPr>
        <p:txBody>
          <a:bodyPr vert="horz" lIns="80189" tIns="40094" rIns="80189" bIns="4009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РЕГИОНАЛЬНЫЕ </a:t>
            </a: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</a:rPr>
              <a:t>МЕРЫ ПОДДЕРЖКИ:</a:t>
            </a:r>
            <a:endParaRPr lang="ru-RU" sz="2456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C374F-846C-4346-8589-B82F6C3E886C}"/>
              </a:ext>
            </a:extLst>
          </p:cNvPr>
          <p:cNvSpPr txBox="1"/>
          <p:nvPr/>
        </p:nvSpPr>
        <p:spPr>
          <a:xfrm>
            <a:off x="714066" y="2346182"/>
            <a:ext cx="6563341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Налоговая льгота. Ставка для предпринимателей на УСН (объект налогообложения «Доходы»)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A6073-BD53-4D93-BABB-11A7BFADAF27}"/>
              </a:ext>
            </a:extLst>
          </p:cNvPr>
          <p:cNvSpPr txBox="1"/>
          <p:nvPr/>
        </p:nvSpPr>
        <p:spPr>
          <a:xfrm>
            <a:off x="7206333" y="1448823"/>
            <a:ext cx="2672311" cy="164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314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771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10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AC8F4-709D-4D63-92DF-CD698E85521E}"/>
              </a:ext>
            </a:extLst>
          </p:cNvPr>
          <p:cNvSpPr txBox="1"/>
          <p:nvPr/>
        </p:nvSpPr>
        <p:spPr>
          <a:xfrm>
            <a:off x="651570" y="5034317"/>
            <a:ext cx="7090775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текущего и прошлого года на аренду помещений, закупку оборудования, инвентаря, ремонт и благоустройство, создание сайта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B589B-E70A-4BF1-844A-991E0B13E55A}"/>
              </a:ext>
            </a:extLst>
          </p:cNvPr>
          <p:cNvSpPr txBox="1"/>
          <p:nvPr/>
        </p:nvSpPr>
        <p:spPr>
          <a:xfrm>
            <a:off x="7228238" y="5064040"/>
            <a:ext cx="2321468" cy="903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350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млн.</a:t>
            </a:r>
          </a:p>
          <a:p>
            <a:pPr>
              <a:lnSpc>
                <a:spcPts val="2700"/>
              </a:lnSpc>
            </a:pPr>
            <a:r>
              <a:rPr lang="ru-RU" sz="350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701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1FA8E-2026-4B81-82CC-CA81D2738EFB}"/>
              </a:ext>
            </a:extLst>
          </p:cNvPr>
          <p:cNvSpPr txBox="1"/>
          <p:nvPr/>
        </p:nvSpPr>
        <p:spPr>
          <a:xfrm>
            <a:off x="714067" y="6094114"/>
            <a:ext cx="7090775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2456" b="1" dirty="0">
                <a:latin typeface="Arial" panose="020B0604020202020204" pitchFamily="34" charset="0"/>
                <a:cs typeface="Arial" panose="020B0604020202020204" pitchFamily="34" charset="0"/>
              </a:rPr>
              <a:t>Грант на развитие</a:t>
            </a:r>
            <a:endParaRPr lang="ru-RU" sz="2105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2474D1-DB00-4797-9399-D70BC6FF19C3}"/>
              </a:ext>
            </a:extLst>
          </p:cNvPr>
          <p:cNvSpPr txBox="1"/>
          <p:nvPr/>
        </p:nvSpPr>
        <p:spPr>
          <a:xfrm>
            <a:off x="4098321" y="6009443"/>
            <a:ext cx="5164527" cy="57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57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до 500 тыс. руб.</a:t>
            </a:r>
            <a:endParaRPr lang="ru-RU" sz="63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327D2-6833-4BFE-ABBF-46272217F478}"/>
              </a:ext>
            </a:extLst>
          </p:cNvPr>
          <p:cNvSpPr txBox="1"/>
          <p:nvPr/>
        </p:nvSpPr>
        <p:spPr>
          <a:xfrm>
            <a:off x="816651" y="3309302"/>
            <a:ext cx="6563341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Микрозаймы Фонда поддержки предпринимательства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C5E2-6342-43DA-9145-1177EEE354E5}"/>
              </a:ext>
            </a:extLst>
          </p:cNvPr>
          <p:cNvSpPr txBox="1"/>
          <p:nvPr/>
        </p:nvSpPr>
        <p:spPr>
          <a:xfrm>
            <a:off x="6851783" y="2421373"/>
            <a:ext cx="2672311" cy="164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8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10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88068B-B1DC-4F9E-9868-E8223BDB6AB4}"/>
              </a:ext>
            </a:extLst>
          </p:cNvPr>
          <p:cNvSpPr txBox="1"/>
          <p:nvPr/>
        </p:nvSpPr>
        <p:spPr>
          <a:xfrm>
            <a:off x="779373" y="3758596"/>
            <a:ext cx="7496401" cy="10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«Социальная ипотека» - возмещение </a:t>
            </a:r>
            <a:r>
              <a:rPr lang="ru-RU" sz="280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затрат на процентную ставку по кредиту на покупку или реконструкцию объекта социальной направленности</a:t>
            </a:r>
            <a:endParaRPr lang="ru-RU" dirty="0"/>
          </a:p>
        </p:txBody>
      </p:sp>
      <p:sp>
        <p:nvSpPr>
          <p:cNvPr id="21" name="Прямоугольник 76">
            <a:extLst>
              <a:ext uri="{FF2B5EF4-FFF2-40B4-BE49-F238E27FC236}">
                <a16:creationId xmlns:a16="http://schemas.microsoft.com/office/drawing/2014/main" id="{4ABA9086-8C3B-4BE1-85CE-AAAEC4E2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848" y="5016958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22" name="Прямоугольник 76">
            <a:extLst>
              <a:ext uri="{FF2B5EF4-FFF2-40B4-BE49-F238E27FC236}">
                <a16:creationId xmlns:a16="http://schemas.microsoft.com/office/drawing/2014/main" id="{71DB5061-02F2-444C-9375-BB1AEFFB6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073" y="6009443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23" name="Прямоугольник 76">
            <a:extLst>
              <a:ext uri="{FF2B5EF4-FFF2-40B4-BE49-F238E27FC236}">
                <a16:creationId xmlns:a16="http://schemas.microsoft.com/office/drawing/2014/main" id="{68A641A8-3C1E-4717-BCA9-434FF7BA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082" y="2267882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26B615E-5EBE-49AE-9C22-BF6AEBCE178B}"/>
              </a:ext>
            </a:extLst>
          </p:cNvPr>
          <p:cNvSpPr/>
          <p:nvPr/>
        </p:nvSpPr>
        <p:spPr>
          <a:xfrm>
            <a:off x="249130" y="2570675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97A401B3-9053-41D2-B4F4-2019A2682B8E}"/>
              </a:ext>
            </a:extLst>
          </p:cNvPr>
          <p:cNvSpPr/>
          <p:nvPr/>
        </p:nvSpPr>
        <p:spPr>
          <a:xfrm>
            <a:off x="249130" y="3350865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7C409755-8439-4085-B080-4ECF5A30DC81}"/>
              </a:ext>
            </a:extLst>
          </p:cNvPr>
          <p:cNvSpPr/>
          <p:nvPr/>
        </p:nvSpPr>
        <p:spPr>
          <a:xfrm>
            <a:off x="204803" y="3979540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FA2A4156-6B9B-4D79-B842-8F37B0C05CDE}"/>
              </a:ext>
            </a:extLst>
          </p:cNvPr>
          <p:cNvSpPr/>
          <p:nvPr/>
        </p:nvSpPr>
        <p:spPr>
          <a:xfrm>
            <a:off x="166332" y="5083101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6E09ACD0-F728-48C4-A6DC-AA9DCEB02760}"/>
              </a:ext>
            </a:extLst>
          </p:cNvPr>
          <p:cNvSpPr/>
          <p:nvPr/>
        </p:nvSpPr>
        <p:spPr>
          <a:xfrm>
            <a:off x="166332" y="6177198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9E5512-D382-49A4-BD37-B4B07BE472D7}"/>
              </a:ext>
            </a:extLst>
          </p:cNvPr>
          <p:cNvSpPr txBox="1"/>
          <p:nvPr/>
        </p:nvSpPr>
        <p:spPr>
          <a:xfrm>
            <a:off x="4140707" y="6597473"/>
            <a:ext cx="5164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– 1 год</a:t>
            </a:r>
          </a:p>
          <a:p>
            <a:r>
              <a:rPr lang="ru-RU" sz="2000" b="1" dirty="0" err="1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25%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8112813" y="1158152"/>
            <a:ext cx="2432433" cy="2261985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9130" y="1158153"/>
            <a:ext cx="7493216" cy="42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46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9239721" y="5641964"/>
            <a:ext cx="947208" cy="947208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32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0" y="1540253"/>
            <a:ext cx="8263100" cy="1280790"/>
          </a:xfrm>
          <a:prstGeom prst="rect">
            <a:avLst/>
          </a:prstGeom>
        </p:spPr>
        <p:txBody>
          <a:bodyPr vert="horz" lIns="80189" tIns="40094" rIns="80189" bIns="4009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ПРЯМАЯ ФИНАНСОВАЯ ПОДДЕРЖКА:</a:t>
            </a: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ГРАНТ</a:t>
            </a:r>
            <a:endParaRPr lang="ru-RU" sz="2456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249130" y="2484344"/>
            <a:ext cx="10577479" cy="479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Для того, чтобы принять участие в конкурсе на грант необходимо:</a:t>
            </a:r>
            <a:endParaRPr lang="ru-RU" dirty="0">
              <a:latin typeface="Arial Black" panose="020B0A04020102020204" pitchFamily="34" charset="0"/>
            </a:endParaRPr>
          </a:p>
          <a:p>
            <a:pPr marL="250603" indent="-250603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603" indent="-250603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1: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наличие информации в реестре МСП  о статусе «социальное предприятие»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https://rmsp.nalog.ru/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E04E39"/>
              </a:solidFill>
              <a:latin typeface="Arial Black" panose="020B0A04020102020204" pitchFamily="34" charset="0"/>
            </a:endParaRPr>
          </a:p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2: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пройти специальную обучающую программу для социальных предприятий –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 март-июль 2022 г.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3: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защитить свой проект на конкурсной комиссии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15 июля 2022 г.</a:t>
            </a:r>
          </a:p>
          <a:p>
            <a:endParaRPr lang="ru-RU" dirty="0">
              <a:solidFill>
                <a:srgbClr val="E04E39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4: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получить и потратить грант на заявленные цели проекта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в течение года с даты получения гранта</a:t>
            </a: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5: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отчет с подтверждающими документами о том, на что был потрачен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грант и собственные средства в рамках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6: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3 лет последующих лет подтверждать статус «социального предприятия»</a:t>
            </a:r>
          </a:p>
        </p:txBody>
      </p:sp>
    </p:spTree>
    <p:extLst>
      <p:ext uri="{BB962C8B-B14F-4D97-AF65-F5344CB8AC3E}">
        <p14:creationId xmlns:p14="http://schemas.microsoft.com/office/powerpoint/2010/main" val="18453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C9D4FA6-62DA-4EAE-9E56-361320B9056B}"/>
              </a:ext>
            </a:extLst>
          </p:cNvPr>
          <p:cNvSpPr/>
          <p:nvPr/>
        </p:nvSpPr>
        <p:spPr>
          <a:xfrm>
            <a:off x="8317184" y="4470999"/>
            <a:ext cx="800528" cy="740246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32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20">
            <a:extLst>
              <a:ext uri="{FF2B5EF4-FFF2-40B4-BE49-F238E27FC236}">
                <a16:creationId xmlns:a16="http://schemas.microsoft.com/office/drawing/2014/main" id="{5707B032-89C1-41B7-A0E4-859D9C73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525998" y="4466449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4204FC1B-F0D9-4588-947E-02A2278F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" r="218" b="43707"/>
          <a:stretch>
            <a:fillRect/>
          </a:stretch>
        </p:blipFill>
        <p:spPr bwMode="auto">
          <a:xfrm>
            <a:off x="4146554" y="6516482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98ECF-4698-48E0-ACB1-550305E9F078}"/>
              </a:ext>
            </a:extLst>
          </p:cNvPr>
          <p:cNvSpPr txBox="1"/>
          <p:nvPr/>
        </p:nvSpPr>
        <p:spPr>
          <a:xfrm>
            <a:off x="591455" y="718023"/>
            <a:ext cx="5107885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04E3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Услуги ЦИСС в 2022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E130DA-B954-48C3-9881-C85FD9077C9C}"/>
              </a:ext>
            </a:extLst>
          </p:cNvPr>
          <p:cNvSpPr/>
          <p:nvPr/>
        </p:nvSpPr>
        <p:spPr bwMode="auto">
          <a:xfrm>
            <a:off x="6263008" y="5919000"/>
            <a:ext cx="3853907" cy="1100764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50">
            <a:extLst>
              <a:ext uri="{FF2B5EF4-FFF2-40B4-BE49-F238E27FC236}">
                <a16:creationId xmlns:a16="http://schemas.microsoft.com/office/drawing/2014/main" id="{606325B7-F620-4F9A-BADF-33B2E71C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941" y="5955627"/>
            <a:ext cx="3843444" cy="10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801929" fontAlgn="auto">
              <a:spcBef>
                <a:spcPts val="0"/>
              </a:spcBef>
              <a:spcAft>
                <a:spcPts val="417"/>
              </a:spcAft>
            </a:pPr>
            <a: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социальным предпринимателям </a:t>
            </a:r>
            <a:b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997 услуг</a:t>
            </a:r>
            <a:endParaRPr lang="ru-RU" sz="2105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BA064-3671-4B4F-846A-38DEDB318332}"/>
              </a:ext>
            </a:extLst>
          </p:cNvPr>
          <p:cNvSpPr txBox="1"/>
          <p:nvPr/>
        </p:nvSpPr>
        <p:spPr>
          <a:xfrm>
            <a:off x="517121" y="1498012"/>
            <a:ext cx="5227382" cy="15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Маркетинговая стратегия реализации бизнес-проектов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и образовательная поддержка действующих предпринимателей</a:t>
            </a:r>
            <a:endParaRPr lang="ru-RU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72816" indent="-272816" defTabSz="801929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273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CC377-32D1-4853-99C1-C9E3F7568730}"/>
              </a:ext>
            </a:extLst>
          </p:cNvPr>
          <p:cNvSpPr txBox="1"/>
          <p:nvPr/>
        </p:nvSpPr>
        <p:spPr>
          <a:xfrm>
            <a:off x="474428" y="2948296"/>
            <a:ext cx="5107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Бизнес-планирование, финансовое моделирование, оценка социальной эффективности проектов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«Упаковка» проектов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грантовой поддержки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 по приоритетным направлениям развития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предпринимательства среди социально уязвимых категорий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1ABC2-F0A4-47BD-BC7D-24135C56048B}"/>
              </a:ext>
            </a:extLst>
          </p:cNvPr>
          <p:cNvSpPr txBox="1"/>
          <p:nvPr/>
        </p:nvSpPr>
        <p:spPr>
          <a:xfrm>
            <a:off x="5947639" y="1541486"/>
            <a:ext cx="5107885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E04E3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Комплексные услуги ЦИСС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43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планирование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Маркетинговое сопровождение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закупочной деятельности </a:t>
            </a:r>
            <a:b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электронных торговых площадках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цифровых сервисов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72F0DA6C-8E3C-4B9A-9B7D-3065354F886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617876" y="6313680"/>
            <a:ext cx="1100764" cy="348032"/>
          </a:xfrm>
          <a:prstGeom prst="rect">
            <a:avLst/>
          </a:prstGeom>
          <a:solidFill>
            <a:srgbClr val="ED533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70" dirty="0">
              <a:solidFill>
                <a:srgbClr val="F7F2E5"/>
              </a:solidFill>
              <a:latin typeface="Arial Black" pitchFamily="34" charset="0"/>
            </a:endParaRPr>
          </a:p>
        </p:txBody>
      </p:sp>
      <p:pic>
        <p:nvPicPr>
          <p:cNvPr id="17" name="Рисунок 14">
            <a:extLst>
              <a:ext uri="{FF2B5EF4-FFF2-40B4-BE49-F238E27FC236}">
                <a16:creationId xmlns:a16="http://schemas.microsoft.com/office/drawing/2014/main" id="{B0DFE6CF-4440-4E7C-B53F-26BA7EFA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" r="218" b="43707"/>
          <a:stretch>
            <a:fillRect/>
          </a:stretch>
        </p:blipFill>
        <p:spPr bwMode="auto">
          <a:xfrm rot="10800000">
            <a:off x="5507314" y="4239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978BC9-183C-486E-B525-1E5D229A4B25}"/>
              </a:ext>
            </a:extLst>
          </p:cNvPr>
          <p:cNvGrpSpPr/>
          <p:nvPr/>
        </p:nvGrpSpPr>
        <p:grpSpPr>
          <a:xfrm rot="10800000">
            <a:off x="6795335" y="4168305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D6D8B8C-4623-49B2-9924-8CF8A7DA86DD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A83FC33-B1DC-4387-9AEC-1C1D1F0377CA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2AC6F1B-8094-4053-91C6-0C67EA9AE0BD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2172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379681-492C-4CA7-B1D3-5D9B05F4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69" r="20917" b="25888"/>
          <a:stretch/>
        </p:blipFill>
        <p:spPr>
          <a:xfrm rot="-3420000">
            <a:off x="-529010" y="-1828266"/>
            <a:ext cx="10644096" cy="10778008"/>
          </a:xfrm>
          <a:prstGeom prst="rect">
            <a:avLst/>
          </a:prstGeom>
        </p:spPr>
      </p:pic>
      <p:sp>
        <p:nvSpPr>
          <p:cNvPr id="33795" name="TextBox 12"/>
          <p:cNvSpPr txBox="1">
            <a:spLocks noChangeArrowheads="1"/>
          </p:cNvSpPr>
          <p:nvPr/>
        </p:nvSpPr>
        <p:spPr bwMode="auto">
          <a:xfrm>
            <a:off x="172720" y="2208216"/>
            <a:ext cx="10396290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dirty="0">
                <a:solidFill>
                  <a:srgbClr val="ED5338"/>
                </a:solidFill>
                <a:latin typeface="Arial Black"/>
                <a:ea typeface="Roboto Black"/>
                <a:cs typeface="Roboto Black"/>
              </a:rPr>
              <a:t>https://supportkonstruktor813.ru</a:t>
            </a:r>
            <a:endParaRPr lang="ru-RU" sz="4400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  <a:p>
            <a:pPr algn="ctr">
              <a:lnSpc>
                <a:spcPct val="85000"/>
              </a:lnSpc>
            </a:pPr>
            <a:endParaRPr lang="ru-RU" sz="2864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  <a:p>
            <a:pPr algn="ctr">
              <a:lnSpc>
                <a:spcPct val="85000"/>
              </a:lnSpc>
            </a:pPr>
            <a:r>
              <a:rPr lang="en-US" sz="2864" dirty="0">
                <a:solidFill>
                  <a:srgbClr val="ED5338"/>
                </a:solidFill>
                <a:latin typeface="Arial Black"/>
                <a:ea typeface="Roboto Black"/>
                <a:cs typeface="Roboto Black"/>
              </a:rPr>
              <a:t>ciss@813.ru</a:t>
            </a:r>
            <a:endParaRPr lang="ru-RU" sz="2864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1621578" y="6433991"/>
            <a:ext cx="7448655" cy="4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46" dirty="0">
                <a:solidFill>
                  <a:srgbClr val="ED5338"/>
                </a:solidFill>
                <a:latin typeface="Arial Black" pitchFamily="34" charset="0"/>
              </a:rPr>
              <a:t>8 </a:t>
            </a:r>
            <a:r>
              <a:rPr lang="en-US" sz="2546" dirty="0">
                <a:solidFill>
                  <a:srgbClr val="ED5338"/>
                </a:solidFill>
                <a:latin typeface="Arial Black" pitchFamily="34" charset="0"/>
              </a:rPr>
              <a:t>(812) </a:t>
            </a:r>
            <a:r>
              <a:rPr lang="ru-RU" sz="2546" dirty="0">
                <a:solidFill>
                  <a:srgbClr val="ED5338"/>
                </a:solidFill>
                <a:latin typeface="Arial Black" pitchFamily="34" charset="0"/>
              </a:rPr>
              <a:t>309-46-88 (доб. 125, 127, 146) </a:t>
            </a:r>
            <a:endParaRPr lang="en-US" sz="2546" dirty="0">
              <a:solidFill>
                <a:srgbClr val="ED5338"/>
              </a:solidFill>
              <a:latin typeface="Arial Black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B1167-9573-4D97-844B-63411D710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03" y="772845"/>
            <a:ext cx="10691813" cy="1085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19B5F-9115-4FA4-8ACE-7A60591584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75" t="37831" r="42001" b="39947"/>
          <a:stretch/>
        </p:blipFill>
        <p:spPr>
          <a:xfrm>
            <a:off x="2451411" y="3983438"/>
            <a:ext cx="2739249" cy="2136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0F1944-FD1D-48ED-A257-EA5D7207F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39" b="11197"/>
          <a:stretch/>
        </p:blipFill>
        <p:spPr>
          <a:xfrm>
            <a:off x="5637965" y="3876716"/>
            <a:ext cx="2381428" cy="2243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6233F7-8DB1-4511-8D95-707C81BB3E6F}"/>
              </a:ext>
            </a:extLst>
          </p:cNvPr>
          <p:cNvSpPr txBox="1"/>
          <p:nvPr/>
        </p:nvSpPr>
        <p:spPr>
          <a:xfrm>
            <a:off x="1649768" y="6064659"/>
            <a:ext cx="385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https://t.me/channel_ciss_47_online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3BBC2-126B-48E0-A93E-B802985DB178}"/>
              </a:ext>
            </a:extLst>
          </p:cNvPr>
          <p:cNvSpPr txBox="1"/>
          <p:nvPr/>
        </p:nvSpPr>
        <p:spPr>
          <a:xfrm>
            <a:off x="6045924" y="6090978"/>
            <a:ext cx="24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vk.com/ciss47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47974</TotalTime>
  <Words>386</Words>
  <Application>Microsoft Office PowerPoint</Application>
  <PresentationFormat>Произвольный</PresentationFormat>
  <Paragraphs>100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Roboto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user</cp:lastModifiedBy>
  <cp:revision>1179</cp:revision>
  <cp:lastPrinted>2022-03-21T10:39:56Z</cp:lastPrinted>
  <dcterms:created xsi:type="dcterms:W3CDTF">2019-04-26T08:56:54Z</dcterms:created>
  <dcterms:modified xsi:type="dcterms:W3CDTF">2023-03-14T06:28:52Z</dcterms:modified>
</cp:coreProperties>
</file>