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26"/>
  </p:notesMasterIdLst>
  <p:handoutMasterIdLst>
    <p:handoutMasterId r:id="rId27"/>
  </p:handoutMasterIdLst>
  <p:sldIdLst>
    <p:sldId id="256" r:id="rId2"/>
    <p:sldId id="263" r:id="rId3"/>
    <p:sldId id="261" r:id="rId4"/>
    <p:sldId id="262" r:id="rId5"/>
    <p:sldId id="264" r:id="rId6"/>
    <p:sldId id="265" r:id="rId7"/>
    <p:sldId id="266" r:id="rId8"/>
    <p:sldId id="267" r:id="rId9"/>
    <p:sldId id="258" r:id="rId10"/>
    <p:sldId id="259" r:id="rId11"/>
    <p:sldId id="269" r:id="rId12"/>
    <p:sldId id="270" r:id="rId13"/>
    <p:sldId id="268" r:id="rId14"/>
    <p:sldId id="271" r:id="rId15"/>
    <p:sldId id="272" r:id="rId16"/>
    <p:sldId id="273" r:id="rId17"/>
    <p:sldId id="274" r:id="rId18"/>
    <p:sldId id="282" r:id="rId19"/>
    <p:sldId id="283" r:id="rId20"/>
    <p:sldId id="276" r:id="rId21"/>
    <p:sldId id="281" r:id="rId22"/>
    <p:sldId id="277" r:id="rId23"/>
    <p:sldId id="278" r:id="rId24"/>
    <p:sldId id="280" r:id="rId25"/>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0066FF"/>
    <a:srgbClr val="54A8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29" autoAdjust="0"/>
  </p:normalViewPr>
  <p:slideViewPr>
    <p:cSldViewPr>
      <p:cViewPr>
        <p:scale>
          <a:sx n="80" d="100"/>
          <a:sy n="80" d="100"/>
        </p:scale>
        <p:origin x="-1794"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048"/>
    </p:cViewPr>
  </p:sorterViewPr>
  <p:notesViewPr>
    <p:cSldViewPr>
      <p:cViewPr varScale="1">
        <p:scale>
          <a:sx n="88" d="100"/>
          <a:sy n="88" d="100"/>
        </p:scale>
        <p:origin x="-3822" y="-12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21233490379494191"/>
          <c:y val="3.7438490272794611E-2"/>
          <c:w val="0.47200190798532898"/>
          <c:h val="0.67214928081880276"/>
        </c:manualLayout>
      </c:layout>
      <c:lineChart>
        <c:grouping val="stacked"/>
        <c:ser>
          <c:idx val="0"/>
          <c:order val="0"/>
          <c:tx>
            <c:strRef>
              <c:f>Лист1!$B$1</c:f>
              <c:strCache>
                <c:ptCount val="1"/>
                <c:pt idx="0">
                  <c:v>Дефицит(-)/          Профицит(+)</c:v>
                </c:pt>
              </c:strCache>
            </c:strRef>
          </c:tx>
          <c:dPt>
            <c:idx val="0"/>
            <c:marker>
              <c:spPr>
                <a:ln w="25400"/>
              </c:spPr>
            </c:marker>
          </c:dPt>
          <c:dPt>
            <c:idx val="1"/>
            <c:marker>
              <c:spPr>
                <a:ln w="25400"/>
              </c:spPr>
            </c:marker>
          </c:dPt>
          <c:dPt>
            <c:idx val="2"/>
            <c:marker>
              <c:spPr>
                <a:ln w="25400"/>
              </c:spPr>
            </c:marker>
          </c:dPt>
          <c:dLbls>
            <c:dLbl>
              <c:idx val="0"/>
              <c:layout>
                <c:manualLayout>
                  <c:x val="-1.0284980338411024E-2"/>
                  <c:y val="-7.8078314393706716E-2"/>
                </c:manualLayout>
              </c:layout>
              <c:tx>
                <c:rich>
                  <a:bodyPr/>
                  <a:lstStyle/>
                  <a:p>
                    <a:r>
                      <a:rPr lang="en-US" dirty="0" smtClean="0">
                        <a:solidFill>
                          <a:srgbClr val="54A82A"/>
                        </a:solidFill>
                      </a:rPr>
                      <a:t>-</a:t>
                    </a:r>
                    <a:r>
                      <a:rPr lang="ru-RU" dirty="0" smtClean="0">
                        <a:solidFill>
                          <a:srgbClr val="54A82A"/>
                        </a:solidFill>
                      </a:rPr>
                      <a:t>2412,00</a:t>
                    </a:r>
                    <a:endParaRPr lang="en-US" dirty="0">
                      <a:solidFill>
                        <a:srgbClr val="54A82A"/>
                      </a:solidFill>
                    </a:endParaRPr>
                  </a:p>
                </c:rich>
              </c:tx>
              <c:showVal val="1"/>
            </c:dLbl>
            <c:dLbl>
              <c:idx val="1"/>
              <c:layout>
                <c:manualLayout>
                  <c:x val="6.8566535589406419E-3"/>
                  <c:y val="-5.9339518939217052E-2"/>
                </c:manualLayout>
              </c:layout>
              <c:tx>
                <c:rich>
                  <a:bodyPr/>
                  <a:lstStyle/>
                  <a:p>
                    <a:pPr>
                      <a:defRPr>
                        <a:solidFill>
                          <a:schemeClr val="accent5">
                            <a:lumMod val="75000"/>
                          </a:schemeClr>
                        </a:solidFill>
                      </a:defRPr>
                    </a:pPr>
                    <a:r>
                      <a:rPr lang="en-US" dirty="0" smtClean="0">
                        <a:solidFill>
                          <a:schemeClr val="accent5">
                            <a:lumMod val="75000"/>
                          </a:schemeClr>
                        </a:solidFill>
                      </a:rPr>
                      <a:t>-</a:t>
                    </a:r>
                    <a:r>
                      <a:rPr lang="ru-RU" dirty="0" smtClean="0">
                        <a:solidFill>
                          <a:schemeClr val="accent5">
                            <a:lumMod val="75000"/>
                          </a:schemeClr>
                        </a:solidFill>
                      </a:rPr>
                      <a:t>3053,00</a:t>
                    </a:r>
                    <a:endParaRPr lang="en-US" dirty="0">
                      <a:solidFill>
                        <a:schemeClr val="accent5">
                          <a:lumMod val="75000"/>
                        </a:schemeClr>
                      </a:solidFill>
                    </a:endParaRPr>
                  </a:p>
                </c:rich>
              </c:tx>
              <c:spPr/>
              <c:showVal val="1"/>
            </c:dLbl>
            <c:dLbl>
              <c:idx val="2"/>
              <c:layout/>
              <c:tx>
                <c:rich>
                  <a:bodyPr/>
                  <a:lstStyle/>
                  <a:p>
                    <a:r>
                      <a:rPr lang="ru-RU" dirty="0" smtClean="0">
                        <a:solidFill>
                          <a:srgbClr val="0066FF"/>
                        </a:solidFill>
                      </a:rPr>
                      <a:t>-3158,00</a:t>
                    </a:r>
                    <a:endParaRPr lang="en-US" dirty="0">
                      <a:solidFill>
                        <a:srgbClr val="0066FF"/>
                      </a:solidFill>
                    </a:endParaRPr>
                  </a:p>
                </c:rich>
              </c:tx>
              <c:showVal val="1"/>
            </c:dLbl>
            <c:showVal val="1"/>
          </c:dLbls>
          <c:cat>
            <c:strRef>
              <c:f>Лист1!$A$2:$A$4</c:f>
              <c:strCache>
                <c:ptCount val="3"/>
                <c:pt idx="0">
                  <c:v>2022год</c:v>
                </c:pt>
                <c:pt idx="1">
                  <c:v>2023год</c:v>
                </c:pt>
                <c:pt idx="2">
                  <c:v>2024 год</c:v>
                </c:pt>
              </c:strCache>
            </c:strRef>
          </c:cat>
          <c:val>
            <c:numRef>
              <c:f>Лист1!$B$2:$B$4</c:f>
              <c:numCache>
                <c:formatCode>#,##0.00</c:formatCode>
                <c:ptCount val="3"/>
                <c:pt idx="0">
                  <c:v>-6002.5</c:v>
                </c:pt>
                <c:pt idx="1">
                  <c:v>-1025.199999999996</c:v>
                </c:pt>
                <c:pt idx="2">
                  <c:v>298.09999999999854</c:v>
                </c:pt>
              </c:numCache>
            </c:numRef>
          </c:val>
          <c:smooth val="1"/>
        </c:ser>
        <c:ser>
          <c:idx val="1"/>
          <c:order val="1"/>
          <c:tx>
            <c:strRef>
              <c:f>Лист1!$C$1</c:f>
              <c:strCache>
                <c:ptCount val="1"/>
                <c:pt idx="0">
                  <c:v>Расходы</c:v>
                </c:pt>
              </c:strCache>
            </c:strRef>
          </c:tx>
          <c:dLbls>
            <c:dLbl>
              <c:idx val="0"/>
              <c:layout>
                <c:manualLayout>
                  <c:x val="0"/>
                  <c:y val="-3.1231325757482654E-2"/>
                </c:manualLayout>
              </c:layout>
              <c:tx>
                <c:rich>
                  <a:bodyPr/>
                  <a:lstStyle/>
                  <a:p>
                    <a:r>
                      <a:rPr lang="ru-RU" dirty="0" smtClean="0">
                        <a:solidFill>
                          <a:srgbClr val="54A82A"/>
                        </a:solidFill>
                      </a:rPr>
                      <a:t>108542,00</a:t>
                    </a:r>
                    <a:endParaRPr lang="en-US" dirty="0">
                      <a:solidFill>
                        <a:srgbClr val="54A82A"/>
                      </a:solidFill>
                    </a:endParaRPr>
                  </a:p>
                </c:rich>
              </c:tx>
              <c:showVal val="1"/>
            </c:dLbl>
            <c:dLbl>
              <c:idx val="1"/>
              <c:layout>
                <c:manualLayout>
                  <c:x val="-1.7141633897351605E-3"/>
                  <c:y val="-4.6846988636223906E-2"/>
                </c:manualLayout>
              </c:layout>
              <c:tx>
                <c:rich>
                  <a:bodyPr/>
                  <a:lstStyle/>
                  <a:p>
                    <a:r>
                      <a:rPr lang="ru-RU" dirty="0" smtClean="0">
                        <a:solidFill>
                          <a:schemeClr val="accent5">
                            <a:lumMod val="75000"/>
                          </a:schemeClr>
                        </a:solidFill>
                      </a:rPr>
                      <a:t>161999,00</a:t>
                    </a:r>
                    <a:endParaRPr lang="en-US" dirty="0">
                      <a:solidFill>
                        <a:schemeClr val="accent5">
                          <a:lumMod val="75000"/>
                        </a:schemeClr>
                      </a:solidFill>
                    </a:endParaRPr>
                  </a:p>
                </c:rich>
              </c:tx>
              <c:showVal val="1"/>
            </c:dLbl>
            <c:dLbl>
              <c:idx val="2"/>
              <c:layout/>
              <c:tx>
                <c:rich>
                  <a:bodyPr/>
                  <a:lstStyle/>
                  <a:p>
                    <a:r>
                      <a:rPr lang="ru-RU" dirty="0" smtClean="0">
                        <a:solidFill>
                          <a:srgbClr val="0066FF"/>
                        </a:solidFill>
                      </a:rPr>
                      <a:t>86355,00</a:t>
                    </a:r>
                    <a:endParaRPr lang="en-US" dirty="0">
                      <a:solidFill>
                        <a:srgbClr val="0066FF"/>
                      </a:solidFill>
                    </a:endParaRPr>
                  </a:p>
                </c:rich>
              </c:tx>
              <c:showVal val="1"/>
            </c:dLbl>
            <c:showVal val="1"/>
          </c:dLbls>
          <c:cat>
            <c:strRef>
              <c:f>Лист1!$A$2:$A$4</c:f>
              <c:strCache>
                <c:ptCount val="3"/>
                <c:pt idx="0">
                  <c:v>2022год</c:v>
                </c:pt>
                <c:pt idx="1">
                  <c:v>2023год</c:v>
                </c:pt>
                <c:pt idx="2">
                  <c:v>2024 год</c:v>
                </c:pt>
              </c:strCache>
            </c:strRef>
          </c:cat>
          <c:val>
            <c:numRef>
              <c:f>Лист1!$C$2:$C$4</c:f>
              <c:numCache>
                <c:formatCode>#,##0.00</c:formatCode>
                <c:ptCount val="3"/>
                <c:pt idx="0">
                  <c:v>70700</c:v>
                </c:pt>
                <c:pt idx="1">
                  <c:v>45025.2</c:v>
                </c:pt>
                <c:pt idx="2">
                  <c:v>44776.9</c:v>
                </c:pt>
              </c:numCache>
            </c:numRef>
          </c:val>
          <c:smooth val="1"/>
        </c:ser>
        <c:ser>
          <c:idx val="2"/>
          <c:order val="2"/>
          <c:tx>
            <c:strRef>
              <c:f>Лист1!$D$1</c:f>
              <c:strCache>
                <c:ptCount val="1"/>
                <c:pt idx="0">
                  <c:v>Доходы</c:v>
                </c:pt>
              </c:strCache>
            </c:strRef>
          </c:tx>
          <c:dLbls>
            <c:dLbl>
              <c:idx val="0"/>
              <c:layout>
                <c:manualLayout>
                  <c:x val="-3.5997431184438315E-2"/>
                  <c:y val="-6.2462651514965349E-3"/>
                </c:manualLayout>
              </c:layout>
              <c:tx>
                <c:rich>
                  <a:bodyPr/>
                  <a:lstStyle/>
                  <a:p>
                    <a:r>
                      <a:rPr lang="ru-RU" dirty="0" smtClean="0">
                        <a:solidFill>
                          <a:srgbClr val="54A82A"/>
                        </a:solidFill>
                      </a:rPr>
                      <a:t>106130,00</a:t>
                    </a:r>
                    <a:endParaRPr lang="en-US" dirty="0">
                      <a:solidFill>
                        <a:srgbClr val="54A82A"/>
                      </a:solidFill>
                    </a:endParaRPr>
                  </a:p>
                </c:rich>
              </c:tx>
              <c:showLegendKey val="1"/>
              <c:showVal val="1"/>
            </c:dLbl>
            <c:dLbl>
              <c:idx val="1"/>
              <c:layout>
                <c:manualLayout>
                  <c:x val="-4.7996574912584508E-2"/>
                  <c:y val="-9.0571090612650562E-2"/>
                </c:manualLayout>
              </c:layout>
              <c:tx>
                <c:rich>
                  <a:bodyPr/>
                  <a:lstStyle/>
                  <a:p>
                    <a:r>
                      <a:rPr lang="ru-RU" dirty="0" smtClean="0">
                        <a:solidFill>
                          <a:schemeClr val="accent5">
                            <a:lumMod val="75000"/>
                          </a:schemeClr>
                        </a:solidFill>
                      </a:rPr>
                      <a:t>158946,00</a:t>
                    </a:r>
                    <a:endParaRPr lang="en-US" dirty="0">
                      <a:solidFill>
                        <a:schemeClr val="accent5">
                          <a:lumMod val="75000"/>
                        </a:schemeClr>
                      </a:solidFill>
                    </a:endParaRPr>
                  </a:p>
                </c:rich>
              </c:tx>
              <c:showLegendKey val="1"/>
              <c:showVal val="1"/>
            </c:dLbl>
            <c:dLbl>
              <c:idx val="2"/>
              <c:layout>
                <c:manualLayout>
                  <c:x val="-4.1140056327139157E-2"/>
                  <c:y val="3.1228866597974199E-3"/>
                </c:manualLayout>
              </c:layout>
              <c:tx>
                <c:rich>
                  <a:bodyPr/>
                  <a:lstStyle/>
                  <a:p>
                    <a:r>
                      <a:rPr lang="ru-RU" dirty="0" smtClean="0">
                        <a:solidFill>
                          <a:srgbClr val="0066FF"/>
                        </a:solidFill>
                      </a:rPr>
                      <a:t>83197,00</a:t>
                    </a:r>
                    <a:endParaRPr lang="en-US" dirty="0">
                      <a:solidFill>
                        <a:srgbClr val="0066FF"/>
                      </a:solidFill>
                    </a:endParaRPr>
                  </a:p>
                </c:rich>
              </c:tx>
              <c:showLegendKey val="1"/>
              <c:showVal val="1"/>
            </c:dLbl>
            <c:showLegendKey val="1"/>
            <c:showVal val="1"/>
          </c:dLbls>
          <c:cat>
            <c:strRef>
              <c:f>Лист1!$A$2:$A$4</c:f>
              <c:strCache>
                <c:ptCount val="3"/>
                <c:pt idx="0">
                  <c:v>2022год</c:v>
                </c:pt>
                <c:pt idx="1">
                  <c:v>2023год</c:v>
                </c:pt>
                <c:pt idx="2">
                  <c:v>2024 год</c:v>
                </c:pt>
              </c:strCache>
            </c:strRef>
          </c:cat>
          <c:val>
            <c:numRef>
              <c:f>Лист1!$D$2:$D$4</c:f>
              <c:numCache>
                <c:formatCode>#,##0.00</c:formatCode>
                <c:ptCount val="3"/>
                <c:pt idx="0">
                  <c:v>64697.5</c:v>
                </c:pt>
                <c:pt idx="1">
                  <c:v>44000</c:v>
                </c:pt>
                <c:pt idx="2">
                  <c:v>45075</c:v>
                </c:pt>
              </c:numCache>
            </c:numRef>
          </c:val>
          <c:smooth val="1"/>
        </c:ser>
        <c:dLbls/>
        <c:marker val="1"/>
        <c:axId val="128447232"/>
        <c:axId val="128412672"/>
      </c:lineChart>
      <c:valAx>
        <c:axId val="128412672"/>
        <c:scaling>
          <c:orientation val="minMax"/>
        </c:scaling>
        <c:delete val="1"/>
        <c:axPos val="l"/>
        <c:numFmt formatCode="#,##0.00" sourceLinked="1"/>
        <c:tickLblPos val="none"/>
        <c:crossAx val="128447232"/>
        <c:crosses val="autoZero"/>
        <c:crossBetween val="between"/>
      </c:valAx>
      <c:catAx>
        <c:axId val="128447232"/>
        <c:scaling>
          <c:orientation val="minMax"/>
        </c:scaling>
        <c:delete val="1"/>
        <c:axPos val="b"/>
        <c:numFmt formatCode="General" sourceLinked="1"/>
        <c:tickLblPos val="none"/>
        <c:crossAx val="128412672"/>
        <c:crosses val="autoZero"/>
        <c:auto val="1"/>
        <c:lblAlgn val="ctr"/>
        <c:lblOffset val="100"/>
      </c:catAx>
      <c:spPr>
        <a:ln>
          <a:noFill/>
        </a:ln>
      </c:spPr>
    </c:plotArea>
    <c:legend>
      <c:legendPos val="r"/>
      <c:layout>
        <c:manualLayout>
          <c:xMode val="edge"/>
          <c:yMode val="edge"/>
          <c:x val="3.6383050460381129E-2"/>
          <c:y val="0.12637079698900497"/>
          <c:w val="0.1883179899963047"/>
          <c:h val="0.46388257021515239"/>
        </c:manualLayout>
      </c:layout>
    </c:legend>
    <c:plotVisOnly val="1"/>
    <c:dispBlanksAs val="zero"/>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46042847066121656"/>
          <c:y val="0.13247470101195952"/>
        </c:manualLayout>
      </c:layout>
      <c:txPr>
        <a:bodyPr/>
        <a:lstStyle/>
        <a:p>
          <a:pPr>
            <a:defRPr sz="1100"/>
          </a:pPr>
          <a:endParaRPr lang="ru-RU"/>
        </a:p>
      </c:txPr>
    </c:title>
    <c:plotArea>
      <c:layout/>
      <c:pieChart>
        <c:varyColors val="1"/>
        <c:ser>
          <c:idx val="0"/>
          <c:order val="0"/>
          <c:tx>
            <c:strRef>
              <c:f>Лист1!$B$1</c:f>
              <c:strCache>
                <c:ptCount val="1"/>
                <c:pt idx="0">
                  <c:v>тыс. руб.</c:v>
                </c:pt>
              </c:strCache>
            </c:strRef>
          </c:tx>
          <c:explosion val="3"/>
          <c:dPt>
            <c:idx val="0"/>
            <c:explosion val="14"/>
            <c:spPr>
              <a:solidFill>
                <a:schemeClr val="accent5">
                  <a:lumMod val="75000"/>
                </a:schemeClr>
              </a:solidFill>
            </c:spPr>
          </c:dPt>
          <c:dPt>
            <c:idx val="1"/>
            <c:explosion val="4"/>
            <c:spPr>
              <a:solidFill>
                <a:schemeClr val="bg2">
                  <a:lumMod val="25000"/>
                </a:schemeClr>
              </a:solidFill>
            </c:spPr>
          </c:dPt>
          <c:dPt>
            <c:idx val="2"/>
            <c:explosion val="24"/>
          </c:dPt>
          <c:dLbls>
            <c:dLbl>
              <c:idx val="0"/>
              <c:layout>
                <c:manualLayout>
                  <c:x val="-0.10911419324587242"/>
                  <c:y val="0.12045809821150461"/>
                </c:manualLayout>
              </c:layout>
              <c:tx>
                <c:rich>
                  <a:bodyPr/>
                  <a:lstStyle/>
                  <a:p>
                    <a:r>
                      <a:rPr lang="ru-RU" dirty="0" smtClean="0"/>
                      <a:t>27098,00</a:t>
                    </a:r>
                    <a:endParaRPr lang="en-US" dirty="0"/>
                  </a:p>
                </c:rich>
              </c:tx>
              <c:showVal val="1"/>
            </c:dLbl>
            <c:dLbl>
              <c:idx val="1"/>
              <c:layout/>
              <c:tx>
                <c:rich>
                  <a:bodyPr/>
                  <a:lstStyle/>
                  <a:p>
                    <a:r>
                      <a:rPr lang="ru-RU" dirty="0" smtClean="0"/>
                      <a:t>10610,50</a:t>
                    </a:r>
                    <a:endParaRPr lang="en-US" dirty="0"/>
                  </a:p>
                </c:rich>
              </c:tx>
              <c:showVal val="1"/>
            </c:dLbl>
            <c:dLbl>
              <c:idx val="2"/>
              <c:layout/>
              <c:tx>
                <c:rich>
                  <a:bodyPr/>
                  <a:lstStyle/>
                  <a:p>
                    <a:r>
                      <a:rPr lang="ru-RU" dirty="0" smtClean="0"/>
                      <a:t>68421,50</a:t>
                    </a:r>
                    <a:endParaRPr lang="en-US" dirty="0"/>
                  </a:p>
                </c:rich>
              </c:tx>
              <c:showVal val="1"/>
            </c:dLbl>
            <c:showVal val="1"/>
            <c:showLeaderLines val="1"/>
          </c:dLbls>
          <c:cat>
            <c:strRef>
              <c:f>Лист1!$A$2:$A$4</c:f>
              <c:strCache>
                <c:ptCount val="3"/>
                <c:pt idx="0">
                  <c:v>Налоговые</c:v>
                </c:pt>
                <c:pt idx="1">
                  <c:v>Неналоговые</c:v>
                </c:pt>
                <c:pt idx="2">
                  <c:v>Безвозмездные </c:v>
                </c:pt>
              </c:strCache>
            </c:strRef>
          </c:cat>
          <c:val>
            <c:numRef>
              <c:f>Лист1!$B$2:$B$4</c:f>
              <c:numCache>
                <c:formatCode>0.00</c:formatCode>
                <c:ptCount val="3"/>
                <c:pt idx="0">
                  <c:v>22160</c:v>
                </c:pt>
                <c:pt idx="1">
                  <c:v>2086.7015099999999</c:v>
                </c:pt>
                <c:pt idx="2">
                  <c:v>40450.85300000001</c:v>
                </c:pt>
              </c:numCache>
            </c:numRef>
          </c:val>
        </c:ser>
        <c:dLbls/>
        <c:firstSliceAng val="0"/>
      </c:pieChart>
    </c:plotArea>
    <c:legend>
      <c:legendPos val="r"/>
      <c:layout/>
    </c:legend>
    <c:plotVisOnly val="1"/>
    <c:dispBlanksAs val="zero"/>
  </c:chart>
  <c:txPr>
    <a:bodyPr/>
    <a:lstStyle/>
    <a:p>
      <a:pPr>
        <a:defRPr sz="1800"/>
      </a:pPr>
      <a:endParaRPr lang="ru-RU"/>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AFAE1-B9E9-4807-BE23-4E2D4D9A70C3}"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ru-RU"/>
        </a:p>
      </dgm:t>
    </dgm:pt>
    <dgm:pt modelId="{7FEEAADE-7372-4AA4-AA7A-FE8E4410144A}">
      <dgm:prSet phldrT="[Текст]" custT="1"/>
      <dgm:spPr/>
      <dgm:t>
        <a:bodyPr/>
        <a:lstStyle/>
        <a:p>
          <a:pPr>
            <a:lnSpc>
              <a:spcPct val="100000"/>
            </a:lnSpc>
            <a:spcAft>
              <a:spcPts val="0"/>
            </a:spcAft>
          </a:pPr>
          <a:r>
            <a:rPr lang="ru-RU" sz="3300" dirty="0" smtClean="0"/>
            <a:t>Расходы </a:t>
          </a:r>
        </a:p>
        <a:p>
          <a:pPr>
            <a:lnSpc>
              <a:spcPct val="100000"/>
            </a:lnSpc>
            <a:spcAft>
              <a:spcPts val="0"/>
            </a:spcAft>
          </a:pPr>
          <a:r>
            <a:rPr lang="ru-RU" sz="2400" dirty="0" smtClean="0"/>
            <a:t>2024г.,</a:t>
          </a:r>
        </a:p>
        <a:p>
          <a:pPr>
            <a:lnSpc>
              <a:spcPct val="100000"/>
            </a:lnSpc>
            <a:spcAft>
              <a:spcPts val="0"/>
            </a:spcAft>
          </a:pPr>
          <a:r>
            <a:rPr lang="ru-RU" sz="2400" dirty="0" smtClean="0"/>
            <a:t>108542,00</a:t>
          </a:r>
          <a:endParaRPr lang="ru-RU" sz="3300" dirty="0" smtClean="0"/>
        </a:p>
        <a:p>
          <a:pPr>
            <a:lnSpc>
              <a:spcPct val="100000"/>
            </a:lnSpc>
            <a:spcAft>
              <a:spcPts val="0"/>
            </a:spcAft>
          </a:pPr>
          <a:r>
            <a:rPr lang="ru-RU" sz="2000" dirty="0" smtClean="0"/>
            <a:t>тыс. руб.</a:t>
          </a:r>
          <a:endParaRPr lang="ru-RU" sz="2000" dirty="0"/>
        </a:p>
      </dgm:t>
    </dgm:pt>
    <dgm:pt modelId="{F547EAD2-372C-49C7-80E9-D0D7B270E715}" type="parTrans" cxnId="{A4C2DD8E-0669-4E48-9CD8-29663E4ABA03}">
      <dgm:prSet/>
      <dgm:spPr/>
      <dgm:t>
        <a:bodyPr/>
        <a:lstStyle/>
        <a:p>
          <a:endParaRPr lang="ru-RU"/>
        </a:p>
      </dgm:t>
    </dgm:pt>
    <dgm:pt modelId="{56337CF2-432A-42AC-821B-C0936FFB0DDA}" type="sibTrans" cxnId="{A4C2DD8E-0669-4E48-9CD8-29663E4ABA03}">
      <dgm:prSet/>
      <dgm:spPr/>
      <dgm:t>
        <a:bodyPr/>
        <a:lstStyle/>
        <a:p>
          <a:endParaRPr lang="ru-RU"/>
        </a:p>
      </dgm:t>
    </dgm:pt>
    <dgm:pt modelId="{8732F9C9-C29C-4A2C-9FE0-4F2982D02151}">
      <dgm:prSet phldrT="[Текст]" custT="1"/>
      <dgm:spPr/>
      <dgm:t>
        <a:bodyPr/>
        <a:lstStyle/>
        <a:p>
          <a:r>
            <a:rPr lang="ru-RU" sz="1200" dirty="0" smtClean="0"/>
            <a:t>Физическая культура и </a:t>
          </a:r>
          <a:r>
            <a:rPr lang="ru-RU" sz="1200" dirty="0" smtClean="0"/>
            <a:t>спорт (Раздел 1100)</a:t>
          </a:r>
          <a:endParaRPr lang="ru-RU" sz="1200" dirty="0" smtClean="0"/>
        </a:p>
        <a:p>
          <a:r>
            <a:rPr lang="ru-RU" sz="1800" dirty="0" smtClean="0"/>
            <a:t>1314,00</a:t>
          </a:r>
          <a:endParaRPr lang="ru-RU" sz="1800" dirty="0"/>
        </a:p>
      </dgm:t>
    </dgm:pt>
    <dgm:pt modelId="{83D02395-AF9E-4753-AB5D-C3CB1D8AEB1D}" type="parTrans" cxnId="{013082A5-AF5A-41F7-A6B8-D9AADF0CEA08}">
      <dgm:prSet/>
      <dgm:spPr/>
      <dgm:t>
        <a:bodyPr/>
        <a:lstStyle/>
        <a:p>
          <a:endParaRPr lang="ru-RU"/>
        </a:p>
      </dgm:t>
    </dgm:pt>
    <dgm:pt modelId="{D11B1A04-4D68-430B-8DAD-3AA617D03578}" type="sibTrans" cxnId="{013082A5-AF5A-41F7-A6B8-D9AADF0CEA08}">
      <dgm:prSet/>
      <dgm:spPr/>
      <dgm:t>
        <a:bodyPr/>
        <a:lstStyle/>
        <a:p>
          <a:endParaRPr lang="ru-RU"/>
        </a:p>
      </dgm:t>
    </dgm:pt>
    <dgm:pt modelId="{80328CD6-E375-4C73-8E40-D7371FC400A8}">
      <dgm:prSet phldrT="[Текст]" custT="1"/>
      <dgm:spPr/>
      <dgm:t>
        <a:bodyPr/>
        <a:lstStyle/>
        <a:p>
          <a:r>
            <a:rPr lang="ru-RU" sz="1200" dirty="0" smtClean="0"/>
            <a:t>Социальная </a:t>
          </a:r>
          <a:r>
            <a:rPr lang="ru-RU" sz="1200" dirty="0" smtClean="0"/>
            <a:t>политика</a:t>
          </a:r>
        </a:p>
        <a:p>
          <a:r>
            <a:rPr lang="ru-RU" sz="1200" dirty="0" smtClean="0"/>
            <a:t> (Раздел  1000)</a:t>
          </a:r>
          <a:endParaRPr lang="ru-RU" sz="1200" dirty="0" smtClean="0"/>
        </a:p>
        <a:p>
          <a:r>
            <a:rPr lang="ru-RU" sz="1800" dirty="0" smtClean="0"/>
            <a:t>1821,000</a:t>
          </a:r>
          <a:endParaRPr lang="ru-RU" sz="1800" dirty="0"/>
        </a:p>
      </dgm:t>
    </dgm:pt>
    <dgm:pt modelId="{CB7C2C67-629B-4A77-A8F5-099DDCEBFA4F}" type="parTrans" cxnId="{EABDD3A7-D414-4E3C-A37A-3438F2A647CF}">
      <dgm:prSet/>
      <dgm:spPr/>
      <dgm:t>
        <a:bodyPr/>
        <a:lstStyle/>
        <a:p>
          <a:endParaRPr lang="ru-RU"/>
        </a:p>
      </dgm:t>
    </dgm:pt>
    <dgm:pt modelId="{85ECA332-BAD5-4E0D-8402-0D1EF22B2A09}" type="sibTrans" cxnId="{EABDD3A7-D414-4E3C-A37A-3438F2A647CF}">
      <dgm:prSet/>
      <dgm:spPr/>
      <dgm:t>
        <a:bodyPr/>
        <a:lstStyle/>
        <a:p>
          <a:endParaRPr lang="ru-RU"/>
        </a:p>
      </dgm:t>
    </dgm:pt>
    <dgm:pt modelId="{BBD2266D-8312-4D79-BF1E-6E994A23BC3C}">
      <dgm:prSet phldrT="[Текст]" custT="1"/>
      <dgm:spPr/>
      <dgm:t>
        <a:bodyPr/>
        <a:lstStyle/>
        <a:p>
          <a:r>
            <a:rPr lang="ru-RU" sz="800" dirty="0" smtClean="0"/>
            <a:t>Национальная оборона и Национальная безопасность и правоохранительная </a:t>
          </a:r>
          <a:r>
            <a:rPr lang="ru-RU" sz="800" dirty="0" smtClean="0"/>
            <a:t>деятельность</a:t>
          </a:r>
        </a:p>
        <a:p>
          <a:r>
            <a:rPr lang="ru-RU" sz="800" dirty="0" smtClean="0"/>
            <a:t> (Раздел 0300)</a:t>
          </a:r>
          <a:endParaRPr lang="ru-RU" sz="800" dirty="0" smtClean="0"/>
        </a:p>
        <a:p>
          <a:r>
            <a:rPr lang="ru-RU" sz="1800" dirty="0" smtClean="0"/>
            <a:t>508,50</a:t>
          </a:r>
          <a:endParaRPr lang="ru-RU" sz="1800" dirty="0"/>
        </a:p>
      </dgm:t>
    </dgm:pt>
    <dgm:pt modelId="{A969A91A-133F-484D-BDEC-16B044AD3449}" type="parTrans" cxnId="{AF8C000F-3D61-4C03-AC41-05830B4ACD5B}">
      <dgm:prSet/>
      <dgm:spPr/>
      <dgm:t>
        <a:bodyPr/>
        <a:lstStyle/>
        <a:p>
          <a:endParaRPr lang="ru-RU"/>
        </a:p>
      </dgm:t>
    </dgm:pt>
    <dgm:pt modelId="{A3B45460-0DA2-4E17-9CCF-74F961BBE513}" type="sibTrans" cxnId="{AF8C000F-3D61-4C03-AC41-05830B4ACD5B}">
      <dgm:prSet/>
      <dgm:spPr/>
      <dgm:t>
        <a:bodyPr/>
        <a:lstStyle/>
        <a:p>
          <a:endParaRPr lang="ru-RU"/>
        </a:p>
      </dgm:t>
    </dgm:pt>
    <dgm:pt modelId="{23251976-2B0A-413C-8FD3-AA8CF8460B13}">
      <dgm:prSet phldrT="[Текст]" custT="1"/>
      <dgm:spPr/>
      <dgm:t>
        <a:bodyPr/>
        <a:lstStyle/>
        <a:p>
          <a:r>
            <a:rPr lang="ru-RU" sz="1200" dirty="0" smtClean="0"/>
            <a:t>Общегосударственные </a:t>
          </a:r>
          <a:r>
            <a:rPr lang="ru-RU" sz="1200" dirty="0" smtClean="0"/>
            <a:t>вопросы (Раздел 0100)</a:t>
          </a:r>
          <a:endParaRPr lang="ru-RU" sz="1200" dirty="0" smtClean="0"/>
        </a:p>
        <a:p>
          <a:r>
            <a:rPr lang="ru-RU" sz="1800" b="0" dirty="0" smtClean="0"/>
            <a:t>20 066,57</a:t>
          </a:r>
        </a:p>
      </dgm:t>
    </dgm:pt>
    <dgm:pt modelId="{AF766E39-D6A9-47DB-8798-8BAAB35D1E4F}" type="parTrans" cxnId="{8D47611B-442A-44D5-8352-026DFD0FE476}">
      <dgm:prSet/>
      <dgm:spPr/>
      <dgm:t>
        <a:bodyPr/>
        <a:lstStyle/>
        <a:p>
          <a:endParaRPr lang="ru-RU"/>
        </a:p>
      </dgm:t>
    </dgm:pt>
    <dgm:pt modelId="{B999C32B-ECAA-42DB-9B45-7FE7C1A9D0A1}" type="sibTrans" cxnId="{8D47611B-442A-44D5-8352-026DFD0FE476}">
      <dgm:prSet/>
      <dgm:spPr/>
      <dgm:t>
        <a:bodyPr/>
        <a:lstStyle/>
        <a:p>
          <a:endParaRPr lang="ru-RU"/>
        </a:p>
      </dgm:t>
    </dgm:pt>
    <dgm:pt modelId="{ADC59580-5C4C-4AF7-9EC5-9A27A0B75C4E}">
      <dgm:prSet phldrT="[Текст]" custT="1"/>
      <dgm:spPr/>
      <dgm:t>
        <a:bodyPr/>
        <a:lstStyle/>
        <a:p>
          <a:r>
            <a:rPr lang="ru-RU" sz="1600" dirty="0" smtClean="0"/>
            <a:t>Культура, </a:t>
          </a:r>
          <a:r>
            <a:rPr lang="ru-RU" sz="1600" dirty="0" smtClean="0"/>
            <a:t>кинематография</a:t>
          </a:r>
        </a:p>
        <a:p>
          <a:r>
            <a:rPr lang="ru-RU" sz="1600" dirty="0" smtClean="0"/>
            <a:t>(Раздел 0800)</a:t>
          </a:r>
          <a:endParaRPr lang="ru-RU" sz="1600" dirty="0" smtClean="0"/>
        </a:p>
        <a:p>
          <a:r>
            <a:rPr lang="ru-RU" sz="1800" b="0" dirty="0" smtClean="0"/>
            <a:t>57 931,48</a:t>
          </a:r>
          <a:endParaRPr lang="ru-RU" sz="1800" b="0" dirty="0"/>
        </a:p>
      </dgm:t>
    </dgm:pt>
    <dgm:pt modelId="{D3A78195-74F9-41D3-BF42-61D449BA8C39}" type="parTrans" cxnId="{9EE75BE6-4DE9-4911-B09D-8D7346844376}">
      <dgm:prSet/>
      <dgm:spPr/>
      <dgm:t>
        <a:bodyPr/>
        <a:lstStyle/>
        <a:p>
          <a:endParaRPr lang="ru-RU"/>
        </a:p>
      </dgm:t>
    </dgm:pt>
    <dgm:pt modelId="{74FDDC05-790B-41E3-B663-F542128AE4B7}" type="sibTrans" cxnId="{9EE75BE6-4DE9-4911-B09D-8D7346844376}">
      <dgm:prSet/>
      <dgm:spPr/>
      <dgm:t>
        <a:bodyPr/>
        <a:lstStyle/>
        <a:p>
          <a:endParaRPr lang="ru-RU"/>
        </a:p>
      </dgm:t>
    </dgm:pt>
    <dgm:pt modelId="{BFD1BA09-894E-4127-829E-558BBC76AB29}">
      <dgm:prSet phldrT="[Текст]" custT="1"/>
      <dgm:spPr/>
      <dgm:t>
        <a:bodyPr/>
        <a:lstStyle/>
        <a:p>
          <a:r>
            <a:rPr lang="ru-RU" sz="1200" dirty="0" smtClean="0"/>
            <a:t>Образование </a:t>
          </a:r>
        </a:p>
        <a:p>
          <a:r>
            <a:rPr lang="ru-RU" sz="1200" dirty="0" smtClean="0"/>
            <a:t>(Раздел 0700)</a:t>
          </a:r>
          <a:endParaRPr lang="ru-RU" sz="1200" dirty="0" smtClean="0"/>
        </a:p>
        <a:p>
          <a:r>
            <a:rPr lang="ru-RU" sz="1800" dirty="0" smtClean="0"/>
            <a:t>993,30</a:t>
          </a:r>
          <a:endParaRPr lang="ru-RU" sz="1200" dirty="0" smtClean="0"/>
        </a:p>
      </dgm:t>
    </dgm:pt>
    <dgm:pt modelId="{5AC93B09-4CDB-4EA3-8130-7AA2B09789A1}" type="parTrans" cxnId="{E77DCB54-63A3-4A04-A663-5C148C30C3E7}">
      <dgm:prSet/>
      <dgm:spPr/>
      <dgm:t>
        <a:bodyPr/>
        <a:lstStyle/>
        <a:p>
          <a:endParaRPr lang="ru-RU"/>
        </a:p>
      </dgm:t>
    </dgm:pt>
    <dgm:pt modelId="{B939211A-FA3F-4608-A601-421685E2DDEB}" type="sibTrans" cxnId="{E77DCB54-63A3-4A04-A663-5C148C30C3E7}">
      <dgm:prSet/>
      <dgm:spPr/>
      <dgm:t>
        <a:bodyPr/>
        <a:lstStyle/>
        <a:p>
          <a:endParaRPr lang="ru-RU"/>
        </a:p>
      </dgm:t>
    </dgm:pt>
    <dgm:pt modelId="{76990524-973B-4D37-9ABE-914E41ACC6A5}">
      <dgm:prSet phldrT="[Текст]" custT="1"/>
      <dgm:spPr/>
      <dgm:t>
        <a:bodyPr/>
        <a:lstStyle/>
        <a:p>
          <a:r>
            <a:rPr lang="ru-RU" sz="1200" dirty="0" smtClean="0"/>
            <a:t>Жилищно-коммунальное </a:t>
          </a:r>
          <a:r>
            <a:rPr lang="ru-RU" sz="1200" dirty="0" smtClean="0"/>
            <a:t>хозяйство</a:t>
          </a:r>
        </a:p>
        <a:p>
          <a:r>
            <a:rPr lang="ru-RU" sz="1200" dirty="0" smtClean="0"/>
            <a:t> (Раздел 0500)</a:t>
          </a:r>
          <a:endParaRPr lang="ru-RU" sz="1200" dirty="0" smtClean="0"/>
        </a:p>
        <a:p>
          <a:r>
            <a:rPr lang="ru-RU" sz="1800" b="0" dirty="0" smtClean="0"/>
            <a:t>21 567,15</a:t>
          </a:r>
          <a:endParaRPr lang="ru-RU" sz="1800" b="0" dirty="0"/>
        </a:p>
      </dgm:t>
    </dgm:pt>
    <dgm:pt modelId="{FA685F16-EADC-40BD-AB7E-A57C9B506329}" type="parTrans" cxnId="{DD8CD989-F4CE-4E0F-A12A-19EECC48D412}">
      <dgm:prSet/>
      <dgm:spPr/>
      <dgm:t>
        <a:bodyPr/>
        <a:lstStyle/>
        <a:p>
          <a:endParaRPr lang="ru-RU"/>
        </a:p>
      </dgm:t>
    </dgm:pt>
    <dgm:pt modelId="{8EEC852E-835A-4A7F-B12D-7C511D6FFCDA}" type="sibTrans" cxnId="{DD8CD989-F4CE-4E0F-A12A-19EECC48D412}">
      <dgm:prSet/>
      <dgm:spPr/>
      <dgm:t>
        <a:bodyPr/>
        <a:lstStyle/>
        <a:p>
          <a:endParaRPr lang="ru-RU"/>
        </a:p>
      </dgm:t>
    </dgm:pt>
    <dgm:pt modelId="{65BE90EE-685D-424F-B78A-3253F92E9D44}">
      <dgm:prSet phldrT="[Текст]" custT="1"/>
      <dgm:spPr/>
      <dgm:t>
        <a:bodyPr/>
        <a:lstStyle/>
        <a:p>
          <a:r>
            <a:rPr lang="ru-RU" sz="1400" dirty="0" smtClean="0"/>
            <a:t>Национальная </a:t>
          </a:r>
          <a:r>
            <a:rPr lang="ru-RU" sz="1400" dirty="0" smtClean="0"/>
            <a:t>экономика </a:t>
          </a:r>
        </a:p>
        <a:p>
          <a:r>
            <a:rPr lang="ru-RU" sz="1400" dirty="0" smtClean="0"/>
            <a:t>(Раздел  0400)</a:t>
          </a:r>
          <a:endParaRPr lang="ru-RU" sz="1400" dirty="0" smtClean="0"/>
        </a:p>
        <a:p>
          <a:r>
            <a:rPr lang="ru-RU" sz="1800" dirty="0" smtClean="0"/>
            <a:t>4340,00</a:t>
          </a:r>
          <a:endParaRPr lang="ru-RU" sz="1400" dirty="0" smtClean="0"/>
        </a:p>
      </dgm:t>
    </dgm:pt>
    <dgm:pt modelId="{3B7AD182-BC46-4EC6-A4FF-B5B2DD4CB7AC}" type="parTrans" cxnId="{A71A76F6-D993-4EF4-A1AE-BA76DC1188E1}">
      <dgm:prSet/>
      <dgm:spPr/>
      <dgm:t>
        <a:bodyPr/>
        <a:lstStyle/>
        <a:p>
          <a:endParaRPr lang="ru-RU"/>
        </a:p>
      </dgm:t>
    </dgm:pt>
    <dgm:pt modelId="{B6A21DA9-641F-422E-9BFA-770CE0ECC2BF}" type="sibTrans" cxnId="{A71A76F6-D993-4EF4-A1AE-BA76DC1188E1}">
      <dgm:prSet/>
      <dgm:spPr/>
      <dgm:t>
        <a:bodyPr/>
        <a:lstStyle/>
        <a:p>
          <a:endParaRPr lang="ru-RU"/>
        </a:p>
      </dgm:t>
    </dgm:pt>
    <dgm:pt modelId="{8301A740-8C3F-4B6E-B72A-219127E53709}" type="pres">
      <dgm:prSet presAssocID="{E24AFAE1-B9E9-4807-BE23-4E2D4D9A70C3}" presName="composite" presStyleCnt="0">
        <dgm:presLayoutVars>
          <dgm:chMax val="1"/>
          <dgm:dir/>
          <dgm:resizeHandles val="exact"/>
        </dgm:presLayoutVars>
      </dgm:prSet>
      <dgm:spPr/>
      <dgm:t>
        <a:bodyPr/>
        <a:lstStyle/>
        <a:p>
          <a:endParaRPr lang="ru-RU"/>
        </a:p>
      </dgm:t>
    </dgm:pt>
    <dgm:pt modelId="{E05CB241-9201-4DEF-9885-A9171C412CD1}" type="pres">
      <dgm:prSet presAssocID="{E24AFAE1-B9E9-4807-BE23-4E2D4D9A70C3}" presName="radial" presStyleCnt="0">
        <dgm:presLayoutVars>
          <dgm:animLvl val="ctr"/>
        </dgm:presLayoutVars>
      </dgm:prSet>
      <dgm:spPr/>
    </dgm:pt>
    <dgm:pt modelId="{38834D53-FA1D-4850-A980-D58968DD99D5}" type="pres">
      <dgm:prSet presAssocID="{7FEEAADE-7372-4AA4-AA7A-FE8E4410144A}" presName="centerShape" presStyleLbl="vennNode1" presStyleIdx="0" presStyleCnt="9" custLinFactNeighborX="-802" custLinFactNeighborY="319"/>
      <dgm:spPr/>
      <dgm:t>
        <a:bodyPr/>
        <a:lstStyle/>
        <a:p>
          <a:endParaRPr lang="ru-RU"/>
        </a:p>
      </dgm:t>
    </dgm:pt>
    <dgm:pt modelId="{911D7D85-1079-4F75-B5EC-D7873B501469}" type="pres">
      <dgm:prSet presAssocID="{8732F9C9-C29C-4A2C-9FE0-4F2982D02151}" presName="node" presStyleLbl="vennNode1" presStyleIdx="1" presStyleCnt="9" custScaleX="127773" custScaleY="103103" custRadScaleRad="98027" custRadScaleInc="17657">
        <dgm:presLayoutVars>
          <dgm:bulletEnabled val="1"/>
        </dgm:presLayoutVars>
      </dgm:prSet>
      <dgm:spPr/>
      <dgm:t>
        <a:bodyPr/>
        <a:lstStyle/>
        <a:p>
          <a:endParaRPr lang="ru-RU"/>
        </a:p>
      </dgm:t>
    </dgm:pt>
    <dgm:pt modelId="{C2894CF1-3AFD-4CF4-BEB0-E4F62D3CF2A8}" type="pres">
      <dgm:prSet presAssocID="{80328CD6-E375-4C73-8E40-D7371FC400A8}" presName="node" presStyleLbl="vennNode1" presStyleIdx="2" presStyleCnt="9" custScaleX="161976" custScaleY="90498" custRadScaleRad="121847" custRadScaleInc="22928">
        <dgm:presLayoutVars>
          <dgm:bulletEnabled val="1"/>
        </dgm:presLayoutVars>
      </dgm:prSet>
      <dgm:spPr/>
      <dgm:t>
        <a:bodyPr/>
        <a:lstStyle/>
        <a:p>
          <a:endParaRPr lang="ru-RU"/>
        </a:p>
      </dgm:t>
    </dgm:pt>
    <dgm:pt modelId="{94DF4C3D-DAD7-48F0-B1EA-1DFD451FEC22}" type="pres">
      <dgm:prSet presAssocID="{ADC59580-5C4C-4AF7-9EC5-9A27A0B75C4E}" presName="node" presStyleLbl="vennNode1" presStyleIdx="3" presStyleCnt="9" custScaleX="189992" custScaleY="127332" custRadScaleRad="135315" custRadScaleInc="5020">
        <dgm:presLayoutVars>
          <dgm:bulletEnabled val="1"/>
        </dgm:presLayoutVars>
      </dgm:prSet>
      <dgm:spPr/>
      <dgm:t>
        <a:bodyPr/>
        <a:lstStyle/>
        <a:p>
          <a:endParaRPr lang="ru-RU"/>
        </a:p>
      </dgm:t>
    </dgm:pt>
    <dgm:pt modelId="{E7D8919B-72D7-4E0D-B5F9-AD1DD2B7AC79}" type="pres">
      <dgm:prSet presAssocID="{BFD1BA09-894E-4127-829E-558BBC76AB29}" presName="node" presStyleLbl="vennNode1" presStyleIdx="4" presStyleCnt="9" custScaleX="109972" custScaleY="92980" custRadScaleRad="99444" custRadScaleInc="-13036">
        <dgm:presLayoutVars>
          <dgm:bulletEnabled val="1"/>
        </dgm:presLayoutVars>
      </dgm:prSet>
      <dgm:spPr/>
      <dgm:t>
        <a:bodyPr/>
        <a:lstStyle/>
        <a:p>
          <a:endParaRPr lang="ru-RU"/>
        </a:p>
      </dgm:t>
    </dgm:pt>
    <dgm:pt modelId="{7A865497-EE33-43CD-B26A-594C56E9FFF2}" type="pres">
      <dgm:prSet presAssocID="{76990524-973B-4D37-9ABE-914E41ACC6A5}" presName="node" presStyleLbl="vennNode1" presStyleIdx="5" presStyleCnt="9" custScaleX="154578" custScaleY="99127" custRadScaleRad="116032" custRadScaleInc="4494">
        <dgm:presLayoutVars>
          <dgm:bulletEnabled val="1"/>
        </dgm:presLayoutVars>
      </dgm:prSet>
      <dgm:spPr/>
      <dgm:t>
        <a:bodyPr/>
        <a:lstStyle/>
        <a:p>
          <a:endParaRPr lang="ru-RU"/>
        </a:p>
      </dgm:t>
    </dgm:pt>
    <dgm:pt modelId="{85F1FDDD-7D47-46BF-AEE0-ACBDC1268E8F}" type="pres">
      <dgm:prSet presAssocID="{65BE90EE-685D-424F-B78A-3253F92E9D44}" presName="node" presStyleLbl="vennNode1" presStyleIdx="6" presStyleCnt="9" custScaleX="140176" custRadScaleRad="115265" custRadScaleInc="17824">
        <dgm:presLayoutVars>
          <dgm:bulletEnabled val="1"/>
        </dgm:presLayoutVars>
      </dgm:prSet>
      <dgm:spPr/>
      <dgm:t>
        <a:bodyPr/>
        <a:lstStyle/>
        <a:p>
          <a:endParaRPr lang="ru-RU"/>
        </a:p>
      </dgm:t>
    </dgm:pt>
    <dgm:pt modelId="{68209D15-810E-4BCC-8C62-74AF721946B8}" type="pres">
      <dgm:prSet presAssocID="{BBD2266D-8312-4D79-BF1E-6E994A23BC3C}" presName="node" presStyleLbl="vennNode1" presStyleIdx="7" presStyleCnt="9" custScaleX="128065" custScaleY="106179" custRadScaleRad="116736" custRadScaleInc="3040">
        <dgm:presLayoutVars>
          <dgm:bulletEnabled val="1"/>
        </dgm:presLayoutVars>
      </dgm:prSet>
      <dgm:spPr/>
      <dgm:t>
        <a:bodyPr/>
        <a:lstStyle/>
        <a:p>
          <a:endParaRPr lang="ru-RU"/>
        </a:p>
      </dgm:t>
    </dgm:pt>
    <dgm:pt modelId="{8D1967C7-1B2A-4F2A-AD06-7507BC182C6A}" type="pres">
      <dgm:prSet presAssocID="{23251976-2B0A-413C-8FD3-AA8CF8460B13}" presName="node" presStyleLbl="vennNode1" presStyleIdx="8" presStyleCnt="9" custScaleX="208674" custRadScaleRad="129326" custRadScaleInc="-21235">
        <dgm:presLayoutVars>
          <dgm:bulletEnabled val="1"/>
        </dgm:presLayoutVars>
      </dgm:prSet>
      <dgm:spPr/>
      <dgm:t>
        <a:bodyPr/>
        <a:lstStyle/>
        <a:p>
          <a:endParaRPr lang="ru-RU"/>
        </a:p>
      </dgm:t>
    </dgm:pt>
  </dgm:ptLst>
  <dgm:cxnLst>
    <dgm:cxn modelId="{6663DBB4-E491-4F9A-8B5F-6850C5A0ADE5}" type="presOf" srcId="{7FEEAADE-7372-4AA4-AA7A-FE8E4410144A}" destId="{38834D53-FA1D-4850-A980-D58968DD99D5}" srcOrd="0" destOrd="0" presId="urn:microsoft.com/office/officeart/2005/8/layout/radial3"/>
    <dgm:cxn modelId="{AF8C000F-3D61-4C03-AC41-05830B4ACD5B}" srcId="{7FEEAADE-7372-4AA4-AA7A-FE8E4410144A}" destId="{BBD2266D-8312-4D79-BF1E-6E994A23BC3C}" srcOrd="6" destOrd="0" parTransId="{A969A91A-133F-484D-BDEC-16B044AD3449}" sibTransId="{A3B45460-0DA2-4E17-9CCF-74F961BBE513}"/>
    <dgm:cxn modelId="{013082A5-AF5A-41F7-A6B8-D9AADF0CEA08}" srcId="{7FEEAADE-7372-4AA4-AA7A-FE8E4410144A}" destId="{8732F9C9-C29C-4A2C-9FE0-4F2982D02151}" srcOrd="0" destOrd="0" parTransId="{83D02395-AF9E-4753-AB5D-C3CB1D8AEB1D}" sibTransId="{D11B1A04-4D68-430B-8DAD-3AA617D03578}"/>
    <dgm:cxn modelId="{E56230A9-DFDB-4FFD-93A2-4B05E2D8F8D3}" type="presOf" srcId="{80328CD6-E375-4C73-8E40-D7371FC400A8}" destId="{C2894CF1-3AFD-4CF4-BEB0-E4F62D3CF2A8}" srcOrd="0" destOrd="0" presId="urn:microsoft.com/office/officeart/2005/8/layout/radial3"/>
    <dgm:cxn modelId="{E4C64A10-23D5-48B9-82D7-BFFAAFE3CC7D}" type="presOf" srcId="{23251976-2B0A-413C-8FD3-AA8CF8460B13}" destId="{8D1967C7-1B2A-4F2A-AD06-7507BC182C6A}" srcOrd="0" destOrd="0" presId="urn:microsoft.com/office/officeart/2005/8/layout/radial3"/>
    <dgm:cxn modelId="{A71A76F6-D993-4EF4-A1AE-BA76DC1188E1}" srcId="{7FEEAADE-7372-4AA4-AA7A-FE8E4410144A}" destId="{65BE90EE-685D-424F-B78A-3253F92E9D44}" srcOrd="5" destOrd="0" parTransId="{3B7AD182-BC46-4EC6-A4FF-B5B2DD4CB7AC}" sibTransId="{B6A21DA9-641F-422E-9BFA-770CE0ECC2BF}"/>
    <dgm:cxn modelId="{8D47611B-442A-44D5-8352-026DFD0FE476}" srcId="{7FEEAADE-7372-4AA4-AA7A-FE8E4410144A}" destId="{23251976-2B0A-413C-8FD3-AA8CF8460B13}" srcOrd="7" destOrd="0" parTransId="{AF766E39-D6A9-47DB-8798-8BAAB35D1E4F}" sibTransId="{B999C32B-ECAA-42DB-9B45-7FE7C1A9D0A1}"/>
    <dgm:cxn modelId="{A4C2DD8E-0669-4E48-9CD8-29663E4ABA03}" srcId="{E24AFAE1-B9E9-4807-BE23-4E2D4D9A70C3}" destId="{7FEEAADE-7372-4AA4-AA7A-FE8E4410144A}" srcOrd="0" destOrd="0" parTransId="{F547EAD2-372C-49C7-80E9-D0D7B270E715}" sibTransId="{56337CF2-432A-42AC-821B-C0936FFB0DDA}"/>
    <dgm:cxn modelId="{E77DCB54-63A3-4A04-A663-5C148C30C3E7}" srcId="{7FEEAADE-7372-4AA4-AA7A-FE8E4410144A}" destId="{BFD1BA09-894E-4127-829E-558BBC76AB29}" srcOrd="3" destOrd="0" parTransId="{5AC93B09-4CDB-4EA3-8130-7AA2B09789A1}" sibTransId="{B939211A-FA3F-4608-A601-421685E2DDEB}"/>
    <dgm:cxn modelId="{18C43539-2459-4084-ADF0-82BBD7BF9719}" type="presOf" srcId="{E24AFAE1-B9E9-4807-BE23-4E2D4D9A70C3}" destId="{8301A740-8C3F-4B6E-B72A-219127E53709}" srcOrd="0" destOrd="0" presId="urn:microsoft.com/office/officeart/2005/8/layout/radial3"/>
    <dgm:cxn modelId="{D9C6AEEC-6202-48C1-A537-8AAEAC86A682}" type="presOf" srcId="{76990524-973B-4D37-9ABE-914E41ACC6A5}" destId="{7A865497-EE33-43CD-B26A-594C56E9FFF2}" srcOrd="0" destOrd="0" presId="urn:microsoft.com/office/officeart/2005/8/layout/radial3"/>
    <dgm:cxn modelId="{F2D45D43-9F97-445C-A29C-8AAC358B46E2}" type="presOf" srcId="{BFD1BA09-894E-4127-829E-558BBC76AB29}" destId="{E7D8919B-72D7-4E0D-B5F9-AD1DD2B7AC79}" srcOrd="0" destOrd="0" presId="urn:microsoft.com/office/officeart/2005/8/layout/radial3"/>
    <dgm:cxn modelId="{EABDD3A7-D414-4E3C-A37A-3438F2A647CF}" srcId="{7FEEAADE-7372-4AA4-AA7A-FE8E4410144A}" destId="{80328CD6-E375-4C73-8E40-D7371FC400A8}" srcOrd="1" destOrd="0" parTransId="{CB7C2C67-629B-4A77-A8F5-099DDCEBFA4F}" sibTransId="{85ECA332-BAD5-4E0D-8402-0D1EF22B2A09}"/>
    <dgm:cxn modelId="{B5B7DDCC-0E36-4E4D-AEE4-1B02F76B8134}" type="presOf" srcId="{ADC59580-5C4C-4AF7-9EC5-9A27A0B75C4E}" destId="{94DF4C3D-DAD7-48F0-B1EA-1DFD451FEC22}" srcOrd="0" destOrd="0" presId="urn:microsoft.com/office/officeart/2005/8/layout/radial3"/>
    <dgm:cxn modelId="{9EE75BE6-4DE9-4911-B09D-8D7346844376}" srcId="{7FEEAADE-7372-4AA4-AA7A-FE8E4410144A}" destId="{ADC59580-5C4C-4AF7-9EC5-9A27A0B75C4E}" srcOrd="2" destOrd="0" parTransId="{D3A78195-74F9-41D3-BF42-61D449BA8C39}" sibTransId="{74FDDC05-790B-41E3-B663-F542128AE4B7}"/>
    <dgm:cxn modelId="{DD50DE64-F1DE-4A57-89FB-F5E847664FC3}" type="presOf" srcId="{BBD2266D-8312-4D79-BF1E-6E994A23BC3C}" destId="{68209D15-810E-4BCC-8C62-74AF721946B8}" srcOrd="0" destOrd="0" presId="urn:microsoft.com/office/officeart/2005/8/layout/radial3"/>
    <dgm:cxn modelId="{36CD3059-433C-4C8C-B8EF-C94C27E3A5C2}" type="presOf" srcId="{8732F9C9-C29C-4A2C-9FE0-4F2982D02151}" destId="{911D7D85-1079-4F75-B5EC-D7873B501469}" srcOrd="0" destOrd="0" presId="urn:microsoft.com/office/officeart/2005/8/layout/radial3"/>
    <dgm:cxn modelId="{DD8CD989-F4CE-4E0F-A12A-19EECC48D412}" srcId="{7FEEAADE-7372-4AA4-AA7A-FE8E4410144A}" destId="{76990524-973B-4D37-9ABE-914E41ACC6A5}" srcOrd="4" destOrd="0" parTransId="{FA685F16-EADC-40BD-AB7E-A57C9B506329}" sibTransId="{8EEC852E-835A-4A7F-B12D-7C511D6FFCDA}"/>
    <dgm:cxn modelId="{A587EE5D-0483-4A3C-9B75-719DB14B306E}" type="presOf" srcId="{65BE90EE-685D-424F-B78A-3253F92E9D44}" destId="{85F1FDDD-7D47-46BF-AEE0-ACBDC1268E8F}" srcOrd="0" destOrd="0" presId="urn:microsoft.com/office/officeart/2005/8/layout/radial3"/>
    <dgm:cxn modelId="{38B6FE82-7BAA-4DAF-9CD5-CE3A6F0754F6}" type="presParOf" srcId="{8301A740-8C3F-4B6E-B72A-219127E53709}" destId="{E05CB241-9201-4DEF-9885-A9171C412CD1}" srcOrd="0" destOrd="0" presId="urn:microsoft.com/office/officeart/2005/8/layout/radial3"/>
    <dgm:cxn modelId="{BB028039-38CD-4037-A727-6F040091C924}" type="presParOf" srcId="{E05CB241-9201-4DEF-9885-A9171C412CD1}" destId="{38834D53-FA1D-4850-A980-D58968DD99D5}" srcOrd="0" destOrd="0" presId="urn:microsoft.com/office/officeart/2005/8/layout/radial3"/>
    <dgm:cxn modelId="{E5C9AED2-9944-4F0A-AB47-A6D8BDB549BE}" type="presParOf" srcId="{E05CB241-9201-4DEF-9885-A9171C412CD1}" destId="{911D7D85-1079-4F75-B5EC-D7873B501469}" srcOrd="1" destOrd="0" presId="urn:microsoft.com/office/officeart/2005/8/layout/radial3"/>
    <dgm:cxn modelId="{2A9A77A6-36C2-4DAC-8C32-C4A14038B0B9}" type="presParOf" srcId="{E05CB241-9201-4DEF-9885-A9171C412CD1}" destId="{C2894CF1-3AFD-4CF4-BEB0-E4F62D3CF2A8}" srcOrd="2" destOrd="0" presId="urn:microsoft.com/office/officeart/2005/8/layout/radial3"/>
    <dgm:cxn modelId="{5BAAF161-EF94-4760-956B-F1EAFB1200A1}" type="presParOf" srcId="{E05CB241-9201-4DEF-9885-A9171C412CD1}" destId="{94DF4C3D-DAD7-48F0-B1EA-1DFD451FEC22}" srcOrd="3" destOrd="0" presId="urn:microsoft.com/office/officeart/2005/8/layout/radial3"/>
    <dgm:cxn modelId="{863039D1-0A90-4561-816A-2F22272392F8}" type="presParOf" srcId="{E05CB241-9201-4DEF-9885-A9171C412CD1}" destId="{E7D8919B-72D7-4E0D-B5F9-AD1DD2B7AC79}" srcOrd="4" destOrd="0" presId="urn:microsoft.com/office/officeart/2005/8/layout/radial3"/>
    <dgm:cxn modelId="{EF3C5B71-9CD6-47A6-AED9-3F1F921F886E}" type="presParOf" srcId="{E05CB241-9201-4DEF-9885-A9171C412CD1}" destId="{7A865497-EE33-43CD-B26A-594C56E9FFF2}" srcOrd="5" destOrd="0" presId="urn:microsoft.com/office/officeart/2005/8/layout/radial3"/>
    <dgm:cxn modelId="{3830D112-9B36-4C0A-BFD3-E76D8BE7D4CC}" type="presParOf" srcId="{E05CB241-9201-4DEF-9885-A9171C412CD1}" destId="{85F1FDDD-7D47-46BF-AEE0-ACBDC1268E8F}" srcOrd="6" destOrd="0" presId="urn:microsoft.com/office/officeart/2005/8/layout/radial3"/>
    <dgm:cxn modelId="{F8BA23A1-674B-4824-BC8B-80516B7DD755}" type="presParOf" srcId="{E05CB241-9201-4DEF-9885-A9171C412CD1}" destId="{68209D15-810E-4BCC-8C62-74AF721946B8}" srcOrd="7" destOrd="0" presId="urn:microsoft.com/office/officeart/2005/8/layout/radial3"/>
    <dgm:cxn modelId="{6503A964-B358-44E1-B3EF-33F6661D1D5F}" type="presParOf" srcId="{E05CB241-9201-4DEF-9885-A9171C412CD1}" destId="{8D1967C7-1B2A-4F2A-AD06-7507BC182C6A}" srcOrd="8"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AFAE1-B9E9-4807-BE23-4E2D4D9A70C3}"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ru-RU"/>
        </a:p>
      </dgm:t>
    </dgm:pt>
    <dgm:pt modelId="{7FEEAADE-7372-4AA4-AA7A-FE8E4410144A}">
      <dgm:prSet phldrT="[Текст]" custT="1"/>
      <dgm:spPr/>
      <dgm:t>
        <a:bodyPr/>
        <a:lstStyle/>
        <a:p>
          <a:pPr>
            <a:lnSpc>
              <a:spcPct val="100000"/>
            </a:lnSpc>
            <a:spcAft>
              <a:spcPts val="0"/>
            </a:spcAft>
          </a:pPr>
          <a:r>
            <a:rPr lang="ru-RU" sz="1400" b="1" dirty="0" smtClean="0"/>
            <a:t>Расходы </a:t>
          </a:r>
        </a:p>
        <a:p>
          <a:pPr>
            <a:lnSpc>
              <a:spcPct val="100000"/>
            </a:lnSpc>
            <a:spcAft>
              <a:spcPts val="0"/>
            </a:spcAft>
          </a:pPr>
          <a:r>
            <a:rPr lang="ru-RU" sz="1400" b="1" dirty="0" smtClean="0"/>
            <a:t>2026г.,</a:t>
          </a:r>
        </a:p>
        <a:p>
          <a:pPr>
            <a:lnSpc>
              <a:spcPct val="100000"/>
            </a:lnSpc>
            <a:spcAft>
              <a:spcPts val="0"/>
            </a:spcAft>
          </a:pPr>
          <a:r>
            <a:rPr lang="ru-RU" sz="1400" b="1" dirty="0" smtClean="0"/>
            <a:t>83515,00 </a:t>
          </a:r>
        </a:p>
        <a:p>
          <a:pPr>
            <a:lnSpc>
              <a:spcPct val="100000"/>
            </a:lnSpc>
            <a:spcAft>
              <a:spcPts val="0"/>
            </a:spcAft>
          </a:pPr>
          <a:r>
            <a:rPr lang="ru-RU" sz="1400" b="1" dirty="0" smtClean="0"/>
            <a:t>тыс. руб.</a:t>
          </a:r>
          <a:endParaRPr lang="ru-RU" sz="1400" b="1" dirty="0"/>
        </a:p>
      </dgm:t>
    </dgm:pt>
    <dgm:pt modelId="{F547EAD2-372C-49C7-80E9-D0D7B270E715}" type="parTrans" cxnId="{A4C2DD8E-0669-4E48-9CD8-29663E4ABA03}">
      <dgm:prSet/>
      <dgm:spPr/>
      <dgm:t>
        <a:bodyPr/>
        <a:lstStyle/>
        <a:p>
          <a:endParaRPr lang="ru-RU"/>
        </a:p>
      </dgm:t>
    </dgm:pt>
    <dgm:pt modelId="{56337CF2-432A-42AC-821B-C0936FFB0DDA}" type="sibTrans" cxnId="{A4C2DD8E-0669-4E48-9CD8-29663E4ABA03}">
      <dgm:prSet/>
      <dgm:spPr/>
      <dgm:t>
        <a:bodyPr/>
        <a:lstStyle/>
        <a:p>
          <a:endParaRPr lang="ru-RU"/>
        </a:p>
      </dgm:t>
    </dgm:pt>
    <dgm:pt modelId="{8732F9C9-C29C-4A2C-9FE0-4F2982D02151}">
      <dgm:prSet phldrT="[Текст]" custT="1"/>
      <dgm:spPr/>
      <dgm:t>
        <a:bodyPr/>
        <a:lstStyle/>
        <a:p>
          <a:r>
            <a:rPr lang="ru-RU" sz="1000" dirty="0" smtClean="0"/>
            <a:t>Физическая культура и </a:t>
          </a:r>
          <a:r>
            <a:rPr lang="ru-RU" sz="1000" dirty="0" smtClean="0"/>
            <a:t>спорт </a:t>
          </a:r>
        </a:p>
        <a:p>
          <a:r>
            <a:rPr lang="ru-RU" sz="1000" dirty="0" smtClean="0"/>
            <a:t>(раздел 1100)</a:t>
          </a:r>
          <a:endParaRPr lang="ru-RU" sz="1000" dirty="0" smtClean="0"/>
        </a:p>
        <a:p>
          <a:r>
            <a:rPr lang="ru-RU" sz="1400" dirty="0" smtClean="0"/>
            <a:t>103559,46</a:t>
          </a:r>
          <a:endParaRPr lang="ru-RU" sz="1400" dirty="0"/>
        </a:p>
      </dgm:t>
    </dgm:pt>
    <dgm:pt modelId="{83D02395-AF9E-4753-AB5D-C3CB1D8AEB1D}" type="parTrans" cxnId="{013082A5-AF5A-41F7-A6B8-D9AADF0CEA08}">
      <dgm:prSet/>
      <dgm:spPr/>
      <dgm:t>
        <a:bodyPr/>
        <a:lstStyle/>
        <a:p>
          <a:endParaRPr lang="ru-RU"/>
        </a:p>
      </dgm:t>
    </dgm:pt>
    <dgm:pt modelId="{D11B1A04-4D68-430B-8DAD-3AA617D03578}" type="sibTrans" cxnId="{013082A5-AF5A-41F7-A6B8-D9AADF0CEA08}">
      <dgm:prSet/>
      <dgm:spPr/>
      <dgm:t>
        <a:bodyPr/>
        <a:lstStyle/>
        <a:p>
          <a:endParaRPr lang="ru-RU"/>
        </a:p>
      </dgm:t>
    </dgm:pt>
    <dgm:pt modelId="{80328CD6-E375-4C73-8E40-D7371FC400A8}">
      <dgm:prSet phldrT="[Текст]" custT="1"/>
      <dgm:spPr/>
      <dgm:t>
        <a:bodyPr/>
        <a:lstStyle/>
        <a:p>
          <a:r>
            <a:rPr lang="ru-RU" sz="1200" dirty="0" smtClean="0"/>
            <a:t>Социальная </a:t>
          </a:r>
          <a:r>
            <a:rPr lang="ru-RU" sz="1200" dirty="0" smtClean="0"/>
            <a:t>политика (раздел 1000)</a:t>
          </a:r>
          <a:endParaRPr lang="ru-RU" sz="1200" dirty="0" smtClean="0"/>
        </a:p>
        <a:p>
          <a:r>
            <a:rPr lang="ru-RU" sz="1800" dirty="0" smtClean="0"/>
            <a:t>1821,00</a:t>
          </a:r>
          <a:endParaRPr lang="ru-RU" sz="1800" dirty="0"/>
        </a:p>
      </dgm:t>
    </dgm:pt>
    <dgm:pt modelId="{CB7C2C67-629B-4A77-A8F5-099DDCEBFA4F}" type="parTrans" cxnId="{EABDD3A7-D414-4E3C-A37A-3438F2A647CF}">
      <dgm:prSet/>
      <dgm:spPr/>
      <dgm:t>
        <a:bodyPr/>
        <a:lstStyle/>
        <a:p>
          <a:endParaRPr lang="ru-RU"/>
        </a:p>
      </dgm:t>
    </dgm:pt>
    <dgm:pt modelId="{85ECA332-BAD5-4E0D-8402-0D1EF22B2A09}" type="sibTrans" cxnId="{EABDD3A7-D414-4E3C-A37A-3438F2A647CF}">
      <dgm:prSet/>
      <dgm:spPr/>
      <dgm:t>
        <a:bodyPr/>
        <a:lstStyle/>
        <a:p>
          <a:endParaRPr lang="ru-RU"/>
        </a:p>
      </dgm:t>
    </dgm:pt>
    <dgm:pt modelId="{BBD2266D-8312-4D79-BF1E-6E994A23BC3C}">
      <dgm:prSet phldrT="[Текст]" custT="1"/>
      <dgm:spPr/>
      <dgm:t>
        <a:bodyPr/>
        <a:lstStyle/>
        <a:p>
          <a:r>
            <a:rPr lang="ru-RU" sz="800" dirty="0" smtClean="0"/>
            <a:t>Национальная безопасность и правоохранительная </a:t>
          </a:r>
          <a:r>
            <a:rPr lang="ru-RU" sz="800" dirty="0" smtClean="0"/>
            <a:t>деятельность </a:t>
          </a:r>
        </a:p>
        <a:p>
          <a:r>
            <a:rPr lang="ru-RU" sz="800" dirty="0" smtClean="0"/>
            <a:t>(раздел 0300)</a:t>
          </a:r>
          <a:endParaRPr lang="ru-RU" sz="800" dirty="0" smtClean="0"/>
        </a:p>
        <a:p>
          <a:r>
            <a:rPr lang="ru-RU" sz="1800" dirty="0" smtClean="0"/>
            <a:t>160,00</a:t>
          </a:r>
          <a:endParaRPr lang="ru-RU" sz="1800" dirty="0"/>
        </a:p>
      </dgm:t>
    </dgm:pt>
    <dgm:pt modelId="{A969A91A-133F-484D-BDEC-16B044AD3449}" type="parTrans" cxnId="{AF8C000F-3D61-4C03-AC41-05830B4ACD5B}">
      <dgm:prSet/>
      <dgm:spPr/>
      <dgm:t>
        <a:bodyPr/>
        <a:lstStyle/>
        <a:p>
          <a:endParaRPr lang="ru-RU"/>
        </a:p>
      </dgm:t>
    </dgm:pt>
    <dgm:pt modelId="{A3B45460-0DA2-4E17-9CCF-74F961BBE513}" type="sibTrans" cxnId="{AF8C000F-3D61-4C03-AC41-05830B4ACD5B}">
      <dgm:prSet/>
      <dgm:spPr/>
      <dgm:t>
        <a:bodyPr/>
        <a:lstStyle/>
        <a:p>
          <a:endParaRPr lang="ru-RU"/>
        </a:p>
      </dgm:t>
    </dgm:pt>
    <dgm:pt modelId="{23251976-2B0A-413C-8FD3-AA8CF8460B13}">
      <dgm:prSet phldrT="[Текст]" custT="1"/>
      <dgm:spPr/>
      <dgm:t>
        <a:bodyPr/>
        <a:lstStyle/>
        <a:p>
          <a:r>
            <a:rPr lang="ru-RU" sz="1000" dirty="0" smtClean="0"/>
            <a:t>Общегосударственные </a:t>
          </a:r>
          <a:r>
            <a:rPr lang="ru-RU" sz="1000" dirty="0" smtClean="0"/>
            <a:t>вопросы</a:t>
          </a:r>
        </a:p>
        <a:p>
          <a:r>
            <a:rPr lang="ru-RU" sz="1000" dirty="0" smtClean="0"/>
            <a:t> (раздел 0100)</a:t>
          </a:r>
          <a:endParaRPr lang="ru-RU" sz="1000" dirty="0" smtClean="0"/>
        </a:p>
        <a:p>
          <a:r>
            <a:rPr lang="ru-RU" sz="1800" dirty="0" smtClean="0"/>
            <a:t>19390,00</a:t>
          </a:r>
        </a:p>
      </dgm:t>
    </dgm:pt>
    <dgm:pt modelId="{AF766E39-D6A9-47DB-8798-8BAAB35D1E4F}" type="parTrans" cxnId="{8D47611B-442A-44D5-8352-026DFD0FE476}">
      <dgm:prSet/>
      <dgm:spPr/>
      <dgm:t>
        <a:bodyPr/>
        <a:lstStyle/>
        <a:p>
          <a:endParaRPr lang="ru-RU"/>
        </a:p>
      </dgm:t>
    </dgm:pt>
    <dgm:pt modelId="{B999C32B-ECAA-42DB-9B45-7FE7C1A9D0A1}" type="sibTrans" cxnId="{8D47611B-442A-44D5-8352-026DFD0FE476}">
      <dgm:prSet/>
      <dgm:spPr/>
      <dgm:t>
        <a:bodyPr/>
        <a:lstStyle/>
        <a:p>
          <a:endParaRPr lang="ru-RU"/>
        </a:p>
      </dgm:t>
    </dgm:pt>
    <dgm:pt modelId="{ADC59580-5C4C-4AF7-9EC5-9A27A0B75C4E}">
      <dgm:prSet phldrT="[Текст]" custT="1"/>
      <dgm:spPr/>
      <dgm:t>
        <a:bodyPr/>
        <a:lstStyle/>
        <a:p>
          <a:r>
            <a:rPr lang="ru-RU" sz="1400" dirty="0" smtClean="0"/>
            <a:t>Культура, </a:t>
          </a:r>
          <a:r>
            <a:rPr lang="ru-RU" sz="1400" dirty="0" smtClean="0"/>
            <a:t>кинематография (раздел 0800)</a:t>
          </a:r>
          <a:endParaRPr lang="ru-RU" sz="1400" dirty="0" smtClean="0"/>
        </a:p>
        <a:p>
          <a:r>
            <a:rPr lang="ru-RU" sz="1800" dirty="0" smtClean="0"/>
            <a:t>43108,72</a:t>
          </a:r>
          <a:endParaRPr lang="ru-RU" sz="1800" dirty="0"/>
        </a:p>
      </dgm:t>
    </dgm:pt>
    <dgm:pt modelId="{D3A78195-74F9-41D3-BF42-61D449BA8C39}" type="parTrans" cxnId="{9EE75BE6-4DE9-4911-B09D-8D7346844376}">
      <dgm:prSet/>
      <dgm:spPr/>
      <dgm:t>
        <a:bodyPr/>
        <a:lstStyle/>
        <a:p>
          <a:endParaRPr lang="ru-RU"/>
        </a:p>
      </dgm:t>
    </dgm:pt>
    <dgm:pt modelId="{74FDDC05-790B-41E3-B663-F542128AE4B7}" type="sibTrans" cxnId="{9EE75BE6-4DE9-4911-B09D-8D7346844376}">
      <dgm:prSet/>
      <dgm:spPr/>
      <dgm:t>
        <a:bodyPr/>
        <a:lstStyle/>
        <a:p>
          <a:endParaRPr lang="ru-RU"/>
        </a:p>
      </dgm:t>
    </dgm:pt>
    <dgm:pt modelId="{BFD1BA09-894E-4127-829E-558BBC76AB29}">
      <dgm:prSet phldrT="[Текст]" custT="1"/>
      <dgm:spPr/>
      <dgm:t>
        <a:bodyPr/>
        <a:lstStyle/>
        <a:p>
          <a:r>
            <a:rPr lang="ru-RU" sz="1200" dirty="0" smtClean="0"/>
            <a:t>Образование</a:t>
          </a:r>
        </a:p>
        <a:p>
          <a:r>
            <a:rPr lang="ru-RU" sz="1200" dirty="0" smtClean="0"/>
            <a:t>(раздел 0700)</a:t>
          </a:r>
          <a:endParaRPr lang="ru-RU" sz="1200" dirty="0" smtClean="0"/>
        </a:p>
        <a:p>
          <a:r>
            <a:rPr lang="ru-RU" sz="1800" dirty="0" smtClean="0"/>
            <a:t>810,00</a:t>
          </a:r>
          <a:endParaRPr lang="ru-RU" sz="1200" dirty="0" smtClean="0"/>
        </a:p>
      </dgm:t>
    </dgm:pt>
    <dgm:pt modelId="{5AC93B09-4CDB-4EA3-8130-7AA2B09789A1}" type="parTrans" cxnId="{E77DCB54-63A3-4A04-A663-5C148C30C3E7}">
      <dgm:prSet/>
      <dgm:spPr/>
      <dgm:t>
        <a:bodyPr/>
        <a:lstStyle/>
        <a:p>
          <a:endParaRPr lang="ru-RU"/>
        </a:p>
      </dgm:t>
    </dgm:pt>
    <dgm:pt modelId="{B939211A-FA3F-4608-A601-421685E2DDEB}" type="sibTrans" cxnId="{E77DCB54-63A3-4A04-A663-5C148C30C3E7}">
      <dgm:prSet/>
      <dgm:spPr/>
      <dgm:t>
        <a:bodyPr/>
        <a:lstStyle/>
        <a:p>
          <a:endParaRPr lang="ru-RU"/>
        </a:p>
      </dgm:t>
    </dgm:pt>
    <dgm:pt modelId="{76990524-973B-4D37-9ABE-914E41ACC6A5}">
      <dgm:prSet phldrT="[Текст]" custT="1"/>
      <dgm:spPr/>
      <dgm:t>
        <a:bodyPr/>
        <a:lstStyle/>
        <a:p>
          <a:r>
            <a:rPr lang="ru-RU" sz="1000" dirty="0" smtClean="0"/>
            <a:t>Жилищно-коммунальное </a:t>
          </a:r>
          <a:r>
            <a:rPr lang="ru-RU" sz="1000" dirty="0" smtClean="0"/>
            <a:t>хозяйство (раздел 0500)</a:t>
          </a:r>
          <a:endParaRPr lang="ru-RU" sz="1000" dirty="0" smtClean="0"/>
        </a:p>
        <a:p>
          <a:r>
            <a:rPr lang="ru-RU" sz="1800" dirty="0" smtClean="0"/>
            <a:t>15010,28</a:t>
          </a:r>
          <a:endParaRPr lang="ru-RU" sz="1800" dirty="0"/>
        </a:p>
      </dgm:t>
    </dgm:pt>
    <dgm:pt modelId="{FA685F16-EADC-40BD-AB7E-A57C9B506329}" type="parTrans" cxnId="{DD8CD989-F4CE-4E0F-A12A-19EECC48D412}">
      <dgm:prSet/>
      <dgm:spPr/>
      <dgm:t>
        <a:bodyPr/>
        <a:lstStyle/>
        <a:p>
          <a:endParaRPr lang="ru-RU"/>
        </a:p>
      </dgm:t>
    </dgm:pt>
    <dgm:pt modelId="{8EEC852E-835A-4A7F-B12D-7C511D6FFCDA}" type="sibTrans" cxnId="{DD8CD989-F4CE-4E0F-A12A-19EECC48D412}">
      <dgm:prSet/>
      <dgm:spPr/>
      <dgm:t>
        <a:bodyPr/>
        <a:lstStyle/>
        <a:p>
          <a:endParaRPr lang="ru-RU"/>
        </a:p>
      </dgm:t>
    </dgm:pt>
    <dgm:pt modelId="{65BE90EE-685D-424F-B78A-3253F92E9D44}">
      <dgm:prSet phldrT="[Текст]" custT="1"/>
      <dgm:spPr/>
      <dgm:t>
        <a:bodyPr/>
        <a:lstStyle/>
        <a:p>
          <a:r>
            <a:rPr lang="ru-RU" sz="1200" dirty="0" smtClean="0"/>
            <a:t>Национальная </a:t>
          </a:r>
          <a:r>
            <a:rPr lang="ru-RU" sz="1200" dirty="0" smtClean="0"/>
            <a:t>экономика </a:t>
          </a:r>
        </a:p>
        <a:p>
          <a:r>
            <a:rPr lang="ru-RU" sz="1200" dirty="0" smtClean="0"/>
            <a:t>(раздел 0400)</a:t>
          </a:r>
          <a:endParaRPr lang="ru-RU" sz="1200" dirty="0" smtClean="0"/>
        </a:p>
        <a:p>
          <a:r>
            <a:rPr lang="ru-RU" sz="1800" dirty="0" smtClean="0"/>
            <a:t>2025,00</a:t>
          </a:r>
          <a:endParaRPr lang="ru-RU" sz="1400" dirty="0" smtClean="0"/>
        </a:p>
      </dgm:t>
    </dgm:pt>
    <dgm:pt modelId="{3B7AD182-BC46-4EC6-A4FF-B5B2DD4CB7AC}" type="parTrans" cxnId="{A71A76F6-D993-4EF4-A1AE-BA76DC1188E1}">
      <dgm:prSet/>
      <dgm:spPr/>
      <dgm:t>
        <a:bodyPr/>
        <a:lstStyle/>
        <a:p>
          <a:endParaRPr lang="ru-RU"/>
        </a:p>
      </dgm:t>
    </dgm:pt>
    <dgm:pt modelId="{B6A21DA9-641F-422E-9BFA-770CE0ECC2BF}" type="sibTrans" cxnId="{A71A76F6-D993-4EF4-A1AE-BA76DC1188E1}">
      <dgm:prSet/>
      <dgm:spPr/>
      <dgm:t>
        <a:bodyPr/>
        <a:lstStyle/>
        <a:p>
          <a:endParaRPr lang="ru-RU"/>
        </a:p>
      </dgm:t>
    </dgm:pt>
    <dgm:pt modelId="{8301A740-8C3F-4B6E-B72A-219127E53709}" type="pres">
      <dgm:prSet presAssocID="{E24AFAE1-B9E9-4807-BE23-4E2D4D9A70C3}" presName="composite" presStyleCnt="0">
        <dgm:presLayoutVars>
          <dgm:chMax val="1"/>
          <dgm:dir/>
          <dgm:resizeHandles val="exact"/>
        </dgm:presLayoutVars>
      </dgm:prSet>
      <dgm:spPr/>
      <dgm:t>
        <a:bodyPr/>
        <a:lstStyle/>
        <a:p>
          <a:endParaRPr lang="ru-RU"/>
        </a:p>
      </dgm:t>
    </dgm:pt>
    <dgm:pt modelId="{E05CB241-9201-4DEF-9885-A9171C412CD1}" type="pres">
      <dgm:prSet presAssocID="{E24AFAE1-B9E9-4807-BE23-4E2D4D9A70C3}" presName="radial" presStyleCnt="0">
        <dgm:presLayoutVars>
          <dgm:animLvl val="ctr"/>
        </dgm:presLayoutVars>
      </dgm:prSet>
      <dgm:spPr/>
    </dgm:pt>
    <dgm:pt modelId="{38834D53-FA1D-4850-A980-D58968DD99D5}" type="pres">
      <dgm:prSet presAssocID="{7FEEAADE-7372-4AA4-AA7A-FE8E4410144A}" presName="centerShape" presStyleLbl="vennNode1" presStyleIdx="0" presStyleCnt="9" custLinFactNeighborX="-603" custLinFactNeighborY="795"/>
      <dgm:spPr/>
      <dgm:t>
        <a:bodyPr/>
        <a:lstStyle/>
        <a:p>
          <a:endParaRPr lang="ru-RU"/>
        </a:p>
      </dgm:t>
    </dgm:pt>
    <dgm:pt modelId="{911D7D85-1079-4F75-B5EC-D7873B501469}" type="pres">
      <dgm:prSet presAssocID="{8732F9C9-C29C-4A2C-9FE0-4F2982D02151}" presName="node" presStyleLbl="vennNode1" presStyleIdx="1" presStyleCnt="9" custScaleX="123291" custScaleY="113028" custRadScaleRad="118131" custRadScaleInc="25296">
        <dgm:presLayoutVars>
          <dgm:bulletEnabled val="1"/>
        </dgm:presLayoutVars>
      </dgm:prSet>
      <dgm:spPr/>
      <dgm:t>
        <a:bodyPr/>
        <a:lstStyle/>
        <a:p>
          <a:endParaRPr lang="ru-RU"/>
        </a:p>
      </dgm:t>
    </dgm:pt>
    <dgm:pt modelId="{C2894CF1-3AFD-4CF4-BEB0-E4F62D3CF2A8}" type="pres">
      <dgm:prSet presAssocID="{80328CD6-E375-4C73-8E40-D7371FC400A8}" presName="node" presStyleLbl="vennNode1" presStyleIdx="2" presStyleCnt="9" custScaleX="140376" custScaleY="89685" custRadScaleRad="121847" custRadScaleInc="22928">
        <dgm:presLayoutVars>
          <dgm:bulletEnabled val="1"/>
        </dgm:presLayoutVars>
      </dgm:prSet>
      <dgm:spPr/>
      <dgm:t>
        <a:bodyPr/>
        <a:lstStyle/>
        <a:p>
          <a:endParaRPr lang="ru-RU"/>
        </a:p>
      </dgm:t>
    </dgm:pt>
    <dgm:pt modelId="{94DF4C3D-DAD7-48F0-B1EA-1DFD451FEC22}" type="pres">
      <dgm:prSet presAssocID="{ADC59580-5C4C-4AF7-9EC5-9A27A0B75C4E}" presName="node" presStyleLbl="vennNode1" presStyleIdx="3" presStyleCnt="9" custScaleX="194272" custScaleY="92605" custRadScaleRad="132912" custRadScaleInc="-5501">
        <dgm:presLayoutVars>
          <dgm:bulletEnabled val="1"/>
        </dgm:presLayoutVars>
      </dgm:prSet>
      <dgm:spPr/>
      <dgm:t>
        <a:bodyPr/>
        <a:lstStyle/>
        <a:p>
          <a:endParaRPr lang="ru-RU"/>
        </a:p>
      </dgm:t>
    </dgm:pt>
    <dgm:pt modelId="{E7D8919B-72D7-4E0D-B5F9-AD1DD2B7AC79}" type="pres">
      <dgm:prSet presAssocID="{BFD1BA09-894E-4127-829E-558BBC76AB29}" presName="node" presStyleLbl="vennNode1" presStyleIdx="4" presStyleCnt="9" custScaleX="168312" custScaleY="86097" custRadScaleRad="101595" custRadScaleInc="-25162">
        <dgm:presLayoutVars>
          <dgm:bulletEnabled val="1"/>
        </dgm:presLayoutVars>
      </dgm:prSet>
      <dgm:spPr/>
      <dgm:t>
        <a:bodyPr/>
        <a:lstStyle/>
        <a:p>
          <a:endParaRPr lang="ru-RU"/>
        </a:p>
      </dgm:t>
    </dgm:pt>
    <dgm:pt modelId="{7A865497-EE33-43CD-B26A-594C56E9FFF2}" type="pres">
      <dgm:prSet presAssocID="{76990524-973B-4D37-9ABE-914E41ACC6A5}" presName="node" presStyleLbl="vennNode1" presStyleIdx="5" presStyleCnt="9" custScaleX="136315" custScaleY="122498" custRadScaleRad="108760" custRadScaleInc="-13331">
        <dgm:presLayoutVars>
          <dgm:bulletEnabled val="1"/>
        </dgm:presLayoutVars>
      </dgm:prSet>
      <dgm:spPr/>
      <dgm:t>
        <a:bodyPr/>
        <a:lstStyle/>
        <a:p>
          <a:endParaRPr lang="ru-RU"/>
        </a:p>
      </dgm:t>
    </dgm:pt>
    <dgm:pt modelId="{85F1FDDD-7D47-46BF-AEE0-ACBDC1268E8F}" type="pres">
      <dgm:prSet presAssocID="{65BE90EE-685D-424F-B78A-3253F92E9D44}" presName="node" presStyleLbl="vennNode1" presStyleIdx="6" presStyleCnt="9" custScaleX="154893" custRadScaleRad="115265" custRadScaleInc="17824">
        <dgm:presLayoutVars>
          <dgm:bulletEnabled val="1"/>
        </dgm:presLayoutVars>
      </dgm:prSet>
      <dgm:spPr/>
      <dgm:t>
        <a:bodyPr/>
        <a:lstStyle/>
        <a:p>
          <a:endParaRPr lang="ru-RU"/>
        </a:p>
      </dgm:t>
    </dgm:pt>
    <dgm:pt modelId="{68209D15-810E-4BCC-8C62-74AF721946B8}" type="pres">
      <dgm:prSet presAssocID="{BBD2266D-8312-4D79-BF1E-6E994A23BC3C}" presName="node" presStyleLbl="vennNode1" presStyleIdx="7" presStyleCnt="9" custScaleX="128065" custScaleY="106179" custRadScaleRad="116736" custRadScaleInc="3040">
        <dgm:presLayoutVars>
          <dgm:bulletEnabled val="1"/>
        </dgm:presLayoutVars>
      </dgm:prSet>
      <dgm:spPr/>
      <dgm:t>
        <a:bodyPr/>
        <a:lstStyle/>
        <a:p>
          <a:endParaRPr lang="ru-RU"/>
        </a:p>
      </dgm:t>
    </dgm:pt>
    <dgm:pt modelId="{8D1967C7-1B2A-4F2A-AD06-7507BC182C6A}" type="pres">
      <dgm:prSet presAssocID="{23251976-2B0A-413C-8FD3-AA8CF8460B13}" presName="node" presStyleLbl="vennNode1" presStyleIdx="8" presStyleCnt="9" custScaleX="180507" custScaleY="108062" custRadScaleRad="111143" custRadScaleInc="-686">
        <dgm:presLayoutVars>
          <dgm:bulletEnabled val="1"/>
        </dgm:presLayoutVars>
      </dgm:prSet>
      <dgm:spPr/>
      <dgm:t>
        <a:bodyPr/>
        <a:lstStyle/>
        <a:p>
          <a:endParaRPr lang="ru-RU"/>
        </a:p>
      </dgm:t>
    </dgm:pt>
  </dgm:ptLst>
  <dgm:cxnLst>
    <dgm:cxn modelId="{380FAB75-775A-4B4A-B1F9-AD2C770491CD}" type="presOf" srcId="{80328CD6-E375-4C73-8E40-D7371FC400A8}" destId="{C2894CF1-3AFD-4CF4-BEB0-E4F62D3CF2A8}" srcOrd="0" destOrd="0" presId="urn:microsoft.com/office/officeart/2005/8/layout/radial3"/>
    <dgm:cxn modelId="{9821C063-014B-4767-8437-134E89411326}" type="presOf" srcId="{ADC59580-5C4C-4AF7-9EC5-9A27A0B75C4E}" destId="{94DF4C3D-DAD7-48F0-B1EA-1DFD451FEC22}" srcOrd="0" destOrd="0" presId="urn:microsoft.com/office/officeart/2005/8/layout/radial3"/>
    <dgm:cxn modelId="{36571306-291A-4C49-AA7E-6D27178902D0}" type="presOf" srcId="{8732F9C9-C29C-4A2C-9FE0-4F2982D02151}" destId="{911D7D85-1079-4F75-B5EC-D7873B501469}" srcOrd="0" destOrd="0" presId="urn:microsoft.com/office/officeart/2005/8/layout/radial3"/>
    <dgm:cxn modelId="{AF8C000F-3D61-4C03-AC41-05830B4ACD5B}" srcId="{7FEEAADE-7372-4AA4-AA7A-FE8E4410144A}" destId="{BBD2266D-8312-4D79-BF1E-6E994A23BC3C}" srcOrd="6" destOrd="0" parTransId="{A969A91A-133F-484D-BDEC-16B044AD3449}" sibTransId="{A3B45460-0DA2-4E17-9CCF-74F961BBE513}"/>
    <dgm:cxn modelId="{56732674-234D-4BE0-A046-8AE8834817E4}" type="presOf" srcId="{76990524-973B-4D37-9ABE-914E41ACC6A5}" destId="{7A865497-EE33-43CD-B26A-594C56E9FFF2}" srcOrd="0" destOrd="0" presId="urn:microsoft.com/office/officeart/2005/8/layout/radial3"/>
    <dgm:cxn modelId="{013082A5-AF5A-41F7-A6B8-D9AADF0CEA08}" srcId="{7FEEAADE-7372-4AA4-AA7A-FE8E4410144A}" destId="{8732F9C9-C29C-4A2C-9FE0-4F2982D02151}" srcOrd="0" destOrd="0" parTransId="{83D02395-AF9E-4753-AB5D-C3CB1D8AEB1D}" sibTransId="{D11B1A04-4D68-430B-8DAD-3AA617D03578}"/>
    <dgm:cxn modelId="{D7CCC668-62DC-4816-87F9-DE7B9D6FA00A}" type="presOf" srcId="{7FEEAADE-7372-4AA4-AA7A-FE8E4410144A}" destId="{38834D53-FA1D-4850-A980-D58968DD99D5}" srcOrd="0" destOrd="0" presId="urn:microsoft.com/office/officeart/2005/8/layout/radial3"/>
    <dgm:cxn modelId="{7FC6C616-2964-43C1-BE41-23C93CEA2E5C}" type="presOf" srcId="{BFD1BA09-894E-4127-829E-558BBC76AB29}" destId="{E7D8919B-72D7-4E0D-B5F9-AD1DD2B7AC79}" srcOrd="0" destOrd="0" presId="urn:microsoft.com/office/officeart/2005/8/layout/radial3"/>
    <dgm:cxn modelId="{A71A76F6-D993-4EF4-A1AE-BA76DC1188E1}" srcId="{7FEEAADE-7372-4AA4-AA7A-FE8E4410144A}" destId="{65BE90EE-685D-424F-B78A-3253F92E9D44}" srcOrd="5" destOrd="0" parTransId="{3B7AD182-BC46-4EC6-A4FF-B5B2DD4CB7AC}" sibTransId="{B6A21DA9-641F-422E-9BFA-770CE0ECC2BF}"/>
    <dgm:cxn modelId="{8D47611B-442A-44D5-8352-026DFD0FE476}" srcId="{7FEEAADE-7372-4AA4-AA7A-FE8E4410144A}" destId="{23251976-2B0A-413C-8FD3-AA8CF8460B13}" srcOrd="7" destOrd="0" parTransId="{AF766E39-D6A9-47DB-8798-8BAAB35D1E4F}" sibTransId="{B999C32B-ECAA-42DB-9B45-7FE7C1A9D0A1}"/>
    <dgm:cxn modelId="{A4C2DD8E-0669-4E48-9CD8-29663E4ABA03}" srcId="{E24AFAE1-B9E9-4807-BE23-4E2D4D9A70C3}" destId="{7FEEAADE-7372-4AA4-AA7A-FE8E4410144A}" srcOrd="0" destOrd="0" parTransId="{F547EAD2-372C-49C7-80E9-D0D7B270E715}" sibTransId="{56337CF2-432A-42AC-821B-C0936FFB0DDA}"/>
    <dgm:cxn modelId="{E77DCB54-63A3-4A04-A663-5C148C30C3E7}" srcId="{7FEEAADE-7372-4AA4-AA7A-FE8E4410144A}" destId="{BFD1BA09-894E-4127-829E-558BBC76AB29}" srcOrd="3" destOrd="0" parTransId="{5AC93B09-4CDB-4EA3-8130-7AA2B09789A1}" sibTransId="{B939211A-FA3F-4608-A601-421685E2DDEB}"/>
    <dgm:cxn modelId="{7445B7E1-D77B-4632-9DA2-B7060C1B3528}" type="presOf" srcId="{E24AFAE1-B9E9-4807-BE23-4E2D4D9A70C3}" destId="{8301A740-8C3F-4B6E-B72A-219127E53709}" srcOrd="0" destOrd="0" presId="urn:microsoft.com/office/officeart/2005/8/layout/radial3"/>
    <dgm:cxn modelId="{EABDD3A7-D414-4E3C-A37A-3438F2A647CF}" srcId="{7FEEAADE-7372-4AA4-AA7A-FE8E4410144A}" destId="{80328CD6-E375-4C73-8E40-D7371FC400A8}" srcOrd="1" destOrd="0" parTransId="{CB7C2C67-629B-4A77-A8F5-099DDCEBFA4F}" sibTransId="{85ECA332-BAD5-4E0D-8402-0D1EF22B2A09}"/>
    <dgm:cxn modelId="{439F0F85-18E7-49B7-BD71-754217FCF565}" type="presOf" srcId="{BBD2266D-8312-4D79-BF1E-6E994A23BC3C}" destId="{68209D15-810E-4BCC-8C62-74AF721946B8}" srcOrd="0" destOrd="0" presId="urn:microsoft.com/office/officeart/2005/8/layout/radial3"/>
    <dgm:cxn modelId="{9EE75BE6-4DE9-4911-B09D-8D7346844376}" srcId="{7FEEAADE-7372-4AA4-AA7A-FE8E4410144A}" destId="{ADC59580-5C4C-4AF7-9EC5-9A27A0B75C4E}" srcOrd="2" destOrd="0" parTransId="{D3A78195-74F9-41D3-BF42-61D449BA8C39}" sibTransId="{74FDDC05-790B-41E3-B663-F542128AE4B7}"/>
    <dgm:cxn modelId="{B3FECC22-F236-4DC4-98A1-E4C7F7C49843}" type="presOf" srcId="{65BE90EE-685D-424F-B78A-3253F92E9D44}" destId="{85F1FDDD-7D47-46BF-AEE0-ACBDC1268E8F}" srcOrd="0" destOrd="0" presId="urn:microsoft.com/office/officeart/2005/8/layout/radial3"/>
    <dgm:cxn modelId="{3F2C19F5-63B0-4272-97A9-EB5263D9D743}" type="presOf" srcId="{23251976-2B0A-413C-8FD3-AA8CF8460B13}" destId="{8D1967C7-1B2A-4F2A-AD06-7507BC182C6A}" srcOrd="0" destOrd="0" presId="urn:microsoft.com/office/officeart/2005/8/layout/radial3"/>
    <dgm:cxn modelId="{DD8CD989-F4CE-4E0F-A12A-19EECC48D412}" srcId="{7FEEAADE-7372-4AA4-AA7A-FE8E4410144A}" destId="{76990524-973B-4D37-9ABE-914E41ACC6A5}" srcOrd="4" destOrd="0" parTransId="{FA685F16-EADC-40BD-AB7E-A57C9B506329}" sibTransId="{8EEC852E-835A-4A7F-B12D-7C511D6FFCDA}"/>
    <dgm:cxn modelId="{C3E01000-301E-475E-9710-9228572EDBC8}" type="presParOf" srcId="{8301A740-8C3F-4B6E-B72A-219127E53709}" destId="{E05CB241-9201-4DEF-9885-A9171C412CD1}" srcOrd="0" destOrd="0" presId="urn:microsoft.com/office/officeart/2005/8/layout/radial3"/>
    <dgm:cxn modelId="{96C15F19-1423-4846-9E71-4C5B9D62C7C6}" type="presParOf" srcId="{E05CB241-9201-4DEF-9885-A9171C412CD1}" destId="{38834D53-FA1D-4850-A980-D58968DD99D5}" srcOrd="0" destOrd="0" presId="urn:microsoft.com/office/officeart/2005/8/layout/radial3"/>
    <dgm:cxn modelId="{5F0D40BE-2E52-40E8-BE91-D1F943C02DC2}" type="presParOf" srcId="{E05CB241-9201-4DEF-9885-A9171C412CD1}" destId="{911D7D85-1079-4F75-B5EC-D7873B501469}" srcOrd="1" destOrd="0" presId="urn:microsoft.com/office/officeart/2005/8/layout/radial3"/>
    <dgm:cxn modelId="{6716B2D9-0D2F-48CF-A0AB-40D9055CB405}" type="presParOf" srcId="{E05CB241-9201-4DEF-9885-A9171C412CD1}" destId="{C2894CF1-3AFD-4CF4-BEB0-E4F62D3CF2A8}" srcOrd="2" destOrd="0" presId="urn:microsoft.com/office/officeart/2005/8/layout/radial3"/>
    <dgm:cxn modelId="{1810810E-3029-4692-8C4A-3E0A4B6A99D5}" type="presParOf" srcId="{E05CB241-9201-4DEF-9885-A9171C412CD1}" destId="{94DF4C3D-DAD7-48F0-B1EA-1DFD451FEC22}" srcOrd="3" destOrd="0" presId="urn:microsoft.com/office/officeart/2005/8/layout/radial3"/>
    <dgm:cxn modelId="{CC741596-45CD-4A47-BEF4-3DD22D06C9EE}" type="presParOf" srcId="{E05CB241-9201-4DEF-9885-A9171C412CD1}" destId="{E7D8919B-72D7-4E0D-B5F9-AD1DD2B7AC79}" srcOrd="4" destOrd="0" presId="urn:microsoft.com/office/officeart/2005/8/layout/radial3"/>
    <dgm:cxn modelId="{A112C0FF-26CB-4B73-AE94-2D242EE60CF2}" type="presParOf" srcId="{E05CB241-9201-4DEF-9885-A9171C412CD1}" destId="{7A865497-EE33-43CD-B26A-594C56E9FFF2}" srcOrd="5" destOrd="0" presId="urn:microsoft.com/office/officeart/2005/8/layout/radial3"/>
    <dgm:cxn modelId="{815183D0-0A7B-4117-96CF-CC571B95FCBE}" type="presParOf" srcId="{E05CB241-9201-4DEF-9885-A9171C412CD1}" destId="{85F1FDDD-7D47-46BF-AEE0-ACBDC1268E8F}" srcOrd="6" destOrd="0" presId="urn:microsoft.com/office/officeart/2005/8/layout/radial3"/>
    <dgm:cxn modelId="{3802228E-5F42-42F1-8582-8680F8737371}" type="presParOf" srcId="{E05CB241-9201-4DEF-9885-A9171C412CD1}" destId="{68209D15-810E-4BCC-8C62-74AF721946B8}" srcOrd="7" destOrd="0" presId="urn:microsoft.com/office/officeart/2005/8/layout/radial3"/>
    <dgm:cxn modelId="{E538858C-055E-4B87-B958-69719B19F53D}" type="presParOf" srcId="{E05CB241-9201-4DEF-9885-A9171C412CD1}" destId="{8D1967C7-1B2A-4F2A-AD06-7507BC182C6A}" srcOrd="8"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4AFAE1-B9E9-4807-BE23-4E2D4D9A70C3}"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ru-RU"/>
        </a:p>
      </dgm:t>
    </dgm:pt>
    <dgm:pt modelId="{7FEEAADE-7372-4AA4-AA7A-FE8E4410144A}">
      <dgm:prSet phldrT="[Текст]" custT="1"/>
      <dgm:spPr/>
      <dgm:t>
        <a:bodyPr/>
        <a:lstStyle/>
        <a:p>
          <a:pPr>
            <a:lnSpc>
              <a:spcPct val="100000"/>
            </a:lnSpc>
            <a:spcAft>
              <a:spcPts val="0"/>
            </a:spcAft>
          </a:pPr>
          <a:r>
            <a:rPr lang="ru-RU" sz="1400" b="1" dirty="0" smtClean="0"/>
            <a:t>Расходы </a:t>
          </a:r>
        </a:p>
        <a:p>
          <a:pPr>
            <a:lnSpc>
              <a:spcPct val="100000"/>
            </a:lnSpc>
            <a:spcAft>
              <a:spcPts val="0"/>
            </a:spcAft>
          </a:pPr>
          <a:r>
            <a:rPr lang="ru-RU" sz="1400" b="1" dirty="0" smtClean="0"/>
            <a:t>2025г.,</a:t>
          </a:r>
        </a:p>
        <a:p>
          <a:pPr>
            <a:lnSpc>
              <a:spcPct val="100000"/>
            </a:lnSpc>
            <a:spcAft>
              <a:spcPts val="0"/>
            </a:spcAft>
          </a:pPr>
          <a:r>
            <a:rPr lang="ru-RU" sz="1400" b="1" dirty="0" smtClean="0"/>
            <a:t>160500,00 </a:t>
          </a:r>
        </a:p>
        <a:p>
          <a:pPr>
            <a:lnSpc>
              <a:spcPct val="100000"/>
            </a:lnSpc>
            <a:spcAft>
              <a:spcPts val="0"/>
            </a:spcAft>
          </a:pPr>
          <a:r>
            <a:rPr lang="ru-RU" sz="1400" b="1" dirty="0" smtClean="0"/>
            <a:t>тыс. руб.</a:t>
          </a:r>
          <a:endParaRPr lang="ru-RU" sz="1400" b="1" dirty="0"/>
        </a:p>
      </dgm:t>
    </dgm:pt>
    <dgm:pt modelId="{F547EAD2-372C-49C7-80E9-D0D7B270E715}" type="parTrans" cxnId="{A4C2DD8E-0669-4E48-9CD8-29663E4ABA03}">
      <dgm:prSet/>
      <dgm:spPr/>
      <dgm:t>
        <a:bodyPr/>
        <a:lstStyle/>
        <a:p>
          <a:endParaRPr lang="ru-RU"/>
        </a:p>
      </dgm:t>
    </dgm:pt>
    <dgm:pt modelId="{56337CF2-432A-42AC-821B-C0936FFB0DDA}" type="sibTrans" cxnId="{A4C2DD8E-0669-4E48-9CD8-29663E4ABA03}">
      <dgm:prSet/>
      <dgm:spPr/>
      <dgm:t>
        <a:bodyPr/>
        <a:lstStyle/>
        <a:p>
          <a:endParaRPr lang="ru-RU"/>
        </a:p>
      </dgm:t>
    </dgm:pt>
    <dgm:pt modelId="{8732F9C9-C29C-4A2C-9FE0-4F2982D02151}">
      <dgm:prSet phldrT="[Текст]" custT="1"/>
      <dgm:spPr/>
      <dgm:t>
        <a:bodyPr/>
        <a:lstStyle/>
        <a:p>
          <a:r>
            <a:rPr lang="ru-RU" sz="1000" dirty="0" smtClean="0"/>
            <a:t>Физическая культура и </a:t>
          </a:r>
          <a:r>
            <a:rPr lang="ru-RU" sz="1000" dirty="0" smtClean="0"/>
            <a:t>спорт (Раздел 1100)</a:t>
          </a:r>
          <a:endParaRPr lang="ru-RU" sz="1000" dirty="0" smtClean="0"/>
        </a:p>
        <a:p>
          <a:r>
            <a:rPr lang="ru-RU" sz="1600" dirty="0" smtClean="0"/>
            <a:t>103559,46</a:t>
          </a:r>
          <a:endParaRPr lang="ru-RU" sz="1600" dirty="0"/>
        </a:p>
      </dgm:t>
    </dgm:pt>
    <dgm:pt modelId="{83D02395-AF9E-4753-AB5D-C3CB1D8AEB1D}" type="parTrans" cxnId="{013082A5-AF5A-41F7-A6B8-D9AADF0CEA08}">
      <dgm:prSet/>
      <dgm:spPr/>
      <dgm:t>
        <a:bodyPr/>
        <a:lstStyle/>
        <a:p>
          <a:endParaRPr lang="ru-RU"/>
        </a:p>
      </dgm:t>
    </dgm:pt>
    <dgm:pt modelId="{D11B1A04-4D68-430B-8DAD-3AA617D03578}" type="sibTrans" cxnId="{013082A5-AF5A-41F7-A6B8-D9AADF0CEA08}">
      <dgm:prSet/>
      <dgm:spPr/>
      <dgm:t>
        <a:bodyPr/>
        <a:lstStyle/>
        <a:p>
          <a:endParaRPr lang="ru-RU"/>
        </a:p>
      </dgm:t>
    </dgm:pt>
    <dgm:pt modelId="{80328CD6-E375-4C73-8E40-D7371FC400A8}">
      <dgm:prSet phldrT="[Текст]" custT="1"/>
      <dgm:spPr/>
      <dgm:t>
        <a:bodyPr/>
        <a:lstStyle/>
        <a:p>
          <a:r>
            <a:rPr lang="ru-RU" sz="1000" dirty="0" smtClean="0"/>
            <a:t>Социальная </a:t>
          </a:r>
          <a:r>
            <a:rPr lang="ru-RU" sz="1000" dirty="0" smtClean="0"/>
            <a:t>политика (Раздел 1000)</a:t>
          </a:r>
          <a:endParaRPr lang="ru-RU" sz="1000" dirty="0" smtClean="0"/>
        </a:p>
        <a:p>
          <a:r>
            <a:rPr lang="ru-RU" sz="1800" dirty="0" smtClean="0"/>
            <a:t>1821,00</a:t>
          </a:r>
          <a:endParaRPr lang="ru-RU" sz="1800" dirty="0"/>
        </a:p>
      </dgm:t>
    </dgm:pt>
    <dgm:pt modelId="{CB7C2C67-629B-4A77-A8F5-099DDCEBFA4F}" type="parTrans" cxnId="{EABDD3A7-D414-4E3C-A37A-3438F2A647CF}">
      <dgm:prSet/>
      <dgm:spPr/>
      <dgm:t>
        <a:bodyPr/>
        <a:lstStyle/>
        <a:p>
          <a:endParaRPr lang="ru-RU"/>
        </a:p>
      </dgm:t>
    </dgm:pt>
    <dgm:pt modelId="{85ECA332-BAD5-4E0D-8402-0D1EF22B2A09}" type="sibTrans" cxnId="{EABDD3A7-D414-4E3C-A37A-3438F2A647CF}">
      <dgm:prSet/>
      <dgm:spPr/>
      <dgm:t>
        <a:bodyPr/>
        <a:lstStyle/>
        <a:p>
          <a:endParaRPr lang="ru-RU"/>
        </a:p>
      </dgm:t>
    </dgm:pt>
    <dgm:pt modelId="{BBD2266D-8312-4D79-BF1E-6E994A23BC3C}">
      <dgm:prSet phldrT="[Текст]" custT="1"/>
      <dgm:spPr/>
      <dgm:t>
        <a:bodyPr/>
        <a:lstStyle/>
        <a:p>
          <a:r>
            <a:rPr lang="ru-RU" sz="800" dirty="0" smtClean="0"/>
            <a:t>Национальная оборона и Национальная безопасность и правоохранительная </a:t>
          </a:r>
          <a:r>
            <a:rPr lang="ru-RU" sz="800" dirty="0" smtClean="0"/>
            <a:t>деятельность </a:t>
          </a:r>
        </a:p>
        <a:p>
          <a:r>
            <a:rPr lang="ru-RU" sz="800" dirty="0" smtClean="0"/>
            <a:t>(Раздел 0300)</a:t>
          </a:r>
          <a:endParaRPr lang="ru-RU" sz="800" dirty="0" smtClean="0"/>
        </a:p>
        <a:p>
          <a:r>
            <a:rPr lang="ru-RU" sz="1600" dirty="0" smtClean="0"/>
            <a:t>499,90</a:t>
          </a:r>
          <a:endParaRPr lang="ru-RU" sz="1600" dirty="0"/>
        </a:p>
      </dgm:t>
    </dgm:pt>
    <dgm:pt modelId="{A969A91A-133F-484D-BDEC-16B044AD3449}" type="parTrans" cxnId="{AF8C000F-3D61-4C03-AC41-05830B4ACD5B}">
      <dgm:prSet/>
      <dgm:spPr/>
      <dgm:t>
        <a:bodyPr/>
        <a:lstStyle/>
        <a:p>
          <a:endParaRPr lang="ru-RU"/>
        </a:p>
      </dgm:t>
    </dgm:pt>
    <dgm:pt modelId="{A3B45460-0DA2-4E17-9CCF-74F961BBE513}" type="sibTrans" cxnId="{AF8C000F-3D61-4C03-AC41-05830B4ACD5B}">
      <dgm:prSet/>
      <dgm:spPr/>
      <dgm:t>
        <a:bodyPr/>
        <a:lstStyle/>
        <a:p>
          <a:endParaRPr lang="ru-RU"/>
        </a:p>
      </dgm:t>
    </dgm:pt>
    <dgm:pt modelId="{23251976-2B0A-413C-8FD3-AA8CF8460B13}">
      <dgm:prSet phldrT="[Текст]" custT="1"/>
      <dgm:spPr/>
      <dgm:t>
        <a:bodyPr/>
        <a:lstStyle/>
        <a:p>
          <a:r>
            <a:rPr lang="ru-RU" sz="1000" dirty="0" smtClean="0"/>
            <a:t>Общегосударственные </a:t>
          </a:r>
          <a:r>
            <a:rPr lang="ru-RU" sz="1000" dirty="0" smtClean="0"/>
            <a:t>вопросы (Раздел 0100)</a:t>
          </a:r>
          <a:endParaRPr lang="ru-RU" sz="1000" dirty="0" smtClean="0"/>
        </a:p>
        <a:p>
          <a:r>
            <a:rPr lang="ru-RU" sz="1600" b="0" dirty="0" smtClean="0"/>
            <a:t>19 279,03</a:t>
          </a:r>
        </a:p>
      </dgm:t>
    </dgm:pt>
    <dgm:pt modelId="{AF766E39-D6A9-47DB-8798-8BAAB35D1E4F}" type="parTrans" cxnId="{8D47611B-442A-44D5-8352-026DFD0FE476}">
      <dgm:prSet/>
      <dgm:spPr/>
      <dgm:t>
        <a:bodyPr/>
        <a:lstStyle/>
        <a:p>
          <a:endParaRPr lang="ru-RU"/>
        </a:p>
      </dgm:t>
    </dgm:pt>
    <dgm:pt modelId="{B999C32B-ECAA-42DB-9B45-7FE7C1A9D0A1}" type="sibTrans" cxnId="{8D47611B-442A-44D5-8352-026DFD0FE476}">
      <dgm:prSet/>
      <dgm:spPr/>
      <dgm:t>
        <a:bodyPr/>
        <a:lstStyle/>
        <a:p>
          <a:endParaRPr lang="ru-RU"/>
        </a:p>
      </dgm:t>
    </dgm:pt>
    <dgm:pt modelId="{ADC59580-5C4C-4AF7-9EC5-9A27A0B75C4E}">
      <dgm:prSet phldrT="[Текст]" custT="1"/>
      <dgm:spPr/>
      <dgm:t>
        <a:bodyPr/>
        <a:lstStyle/>
        <a:p>
          <a:r>
            <a:rPr lang="ru-RU" sz="1200" dirty="0" smtClean="0"/>
            <a:t>Культура, </a:t>
          </a:r>
          <a:r>
            <a:rPr lang="ru-RU" sz="1200" dirty="0" smtClean="0"/>
            <a:t>кинематография</a:t>
          </a:r>
        </a:p>
        <a:p>
          <a:r>
            <a:rPr lang="ru-RU" sz="1200" dirty="0" smtClean="0"/>
            <a:t>(Раздел 0800)</a:t>
          </a:r>
          <a:endParaRPr lang="ru-RU" sz="1200" dirty="0" smtClean="0"/>
        </a:p>
        <a:p>
          <a:r>
            <a:rPr lang="ru-RU" sz="1800" dirty="0" smtClean="0"/>
            <a:t>15815,20</a:t>
          </a:r>
          <a:endParaRPr lang="ru-RU" sz="1800" dirty="0"/>
        </a:p>
      </dgm:t>
    </dgm:pt>
    <dgm:pt modelId="{D3A78195-74F9-41D3-BF42-61D449BA8C39}" type="parTrans" cxnId="{9EE75BE6-4DE9-4911-B09D-8D7346844376}">
      <dgm:prSet/>
      <dgm:spPr/>
      <dgm:t>
        <a:bodyPr/>
        <a:lstStyle/>
        <a:p>
          <a:endParaRPr lang="ru-RU"/>
        </a:p>
      </dgm:t>
    </dgm:pt>
    <dgm:pt modelId="{74FDDC05-790B-41E3-B663-F542128AE4B7}" type="sibTrans" cxnId="{9EE75BE6-4DE9-4911-B09D-8D7346844376}">
      <dgm:prSet/>
      <dgm:spPr/>
      <dgm:t>
        <a:bodyPr/>
        <a:lstStyle/>
        <a:p>
          <a:endParaRPr lang="ru-RU"/>
        </a:p>
      </dgm:t>
    </dgm:pt>
    <dgm:pt modelId="{BFD1BA09-894E-4127-829E-558BBC76AB29}">
      <dgm:prSet phldrT="[Текст]" custT="1"/>
      <dgm:spPr/>
      <dgm:t>
        <a:bodyPr/>
        <a:lstStyle/>
        <a:p>
          <a:r>
            <a:rPr lang="ru-RU" sz="1200" dirty="0" smtClean="0"/>
            <a:t>Образование</a:t>
          </a:r>
        </a:p>
        <a:p>
          <a:r>
            <a:rPr lang="ru-RU" sz="1200" dirty="0" smtClean="0"/>
            <a:t>(Раздел 0700)</a:t>
          </a:r>
          <a:endParaRPr lang="ru-RU" sz="1200" dirty="0" smtClean="0"/>
        </a:p>
        <a:p>
          <a:r>
            <a:rPr lang="ru-RU" sz="1800" dirty="0" smtClean="0"/>
            <a:t>660,00</a:t>
          </a:r>
          <a:endParaRPr lang="ru-RU" sz="1200" dirty="0" smtClean="0"/>
        </a:p>
      </dgm:t>
    </dgm:pt>
    <dgm:pt modelId="{5AC93B09-4CDB-4EA3-8130-7AA2B09789A1}" type="parTrans" cxnId="{E77DCB54-63A3-4A04-A663-5C148C30C3E7}">
      <dgm:prSet/>
      <dgm:spPr/>
      <dgm:t>
        <a:bodyPr/>
        <a:lstStyle/>
        <a:p>
          <a:endParaRPr lang="ru-RU"/>
        </a:p>
      </dgm:t>
    </dgm:pt>
    <dgm:pt modelId="{B939211A-FA3F-4608-A601-421685E2DDEB}" type="sibTrans" cxnId="{E77DCB54-63A3-4A04-A663-5C148C30C3E7}">
      <dgm:prSet/>
      <dgm:spPr/>
      <dgm:t>
        <a:bodyPr/>
        <a:lstStyle/>
        <a:p>
          <a:endParaRPr lang="ru-RU"/>
        </a:p>
      </dgm:t>
    </dgm:pt>
    <dgm:pt modelId="{76990524-973B-4D37-9ABE-914E41ACC6A5}">
      <dgm:prSet phldrT="[Текст]" custT="1"/>
      <dgm:spPr/>
      <dgm:t>
        <a:bodyPr/>
        <a:lstStyle/>
        <a:p>
          <a:r>
            <a:rPr lang="ru-RU" sz="1000" dirty="0" smtClean="0"/>
            <a:t>Жилищно-коммунальное </a:t>
          </a:r>
          <a:r>
            <a:rPr lang="ru-RU" sz="1000" dirty="0" smtClean="0"/>
            <a:t>хозяйство</a:t>
          </a:r>
        </a:p>
        <a:p>
          <a:r>
            <a:rPr lang="ru-RU" sz="1000" dirty="0" smtClean="0"/>
            <a:t>(раздел 0500)</a:t>
          </a:r>
          <a:endParaRPr lang="ru-RU" sz="1000" dirty="0" smtClean="0"/>
        </a:p>
        <a:p>
          <a:r>
            <a:rPr lang="ru-RU" sz="1600" b="0" dirty="0" smtClean="0"/>
            <a:t>16 825,41</a:t>
          </a:r>
          <a:endParaRPr lang="ru-RU" sz="1600" b="0" dirty="0"/>
        </a:p>
      </dgm:t>
    </dgm:pt>
    <dgm:pt modelId="{FA685F16-EADC-40BD-AB7E-A57C9B506329}" type="parTrans" cxnId="{DD8CD989-F4CE-4E0F-A12A-19EECC48D412}">
      <dgm:prSet/>
      <dgm:spPr/>
      <dgm:t>
        <a:bodyPr/>
        <a:lstStyle/>
        <a:p>
          <a:endParaRPr lang="ru-RU"/>
        </a:p>
      </dgm:t>
    </dgm:pt>
    <dgm:pt modelId="{8EEC852E-835A-4A7F-B12D-7C511D6FFCDA}" type="sibTrans" cxnId="{DD8CD989-F4CE-4E0F-A12A-19EECC48D412}">
      <dgm:prSet/>
      <dgm:spPr/>
      <dgm:t>
        <a:bodyPr/>
        <a:lstStyle/>
        <a:p>
          <a:endParaRPr lang="ru-RU"/>
        </a:p>
      </dgm:t>
    </dgm:pt>
    <dgm:pt modelId="{65BE90EE-685D-424F-B78A-3253F92E9D44}">
      <dgm:prSet phldrT="[Текст]" custT="1"/>
      <dgm:spPr/>
      <dgm:t>
        <a:bodyPr/>
        <a:lstStyle/>
        <a:p>
          <a:r>
            <a:rPr lang="ru-RU" sz="1000" dirty="0" smtClean="0"/>
            <a:t>Национальная </a:t>
          </a:r>
          <a:r>
            <a:rPr lang="ru-RU" sz="1000" dirty="0" smtClean="0"/>
            <a:t>экономика (Раздел 0400)</a:t>
          </a:r>
          <a:endParaRPr lang="ru-RU" sz="1000" dirty="0" smtClean="0"/>
        </a:p>
        <a:p>
          <a:r>
            <a:rPr lang="ru-RU" sz="1800" dirty="0" smtClean="0"/>
            <a:t>2040,00</a:t>
          </a:r>
          <a:endParaRPr lang="ru-RU" sz="1400" dirty="0" smtClean="0"/>
        </a:p>
      </dgm:t>
    </dgm:pt>
    <dgm:pt modelId="{3B7AD182-BC46-4EC6-A4FF-B5B2DD4CB7AC}" type="parTrans" cxnId="{A71A76F6-D993-4EF4-A1AE-BA76DC1188E1}">
      <dgm:prSet/>
      <dgm:spPr/>
      <dgm:t>
        <a:bodyPr/>
        <a:lstStyle/>
        <a:p>
          <a:endParaRPr lang="ru-RU"/>
        </a:p>
      </dgm:t>
    </dgm:pt>
    <dgm:pt modelId="{B6A21DA9-641F-422E-9BFA-770CE0ECC2BF}" type="sibTrans" cxnId="{A71A76F6-D993-4EF4-A1AE-BA76DC1188E1}">
      <dgm:prSet/>
      <dgm:spPr/>
      <dgm:t>
        <a:bodyPr/>
        <a:lstStyle/>
        <a:p>
          <a:endParaRPr lang="ru-RU"/>
        </a:p>
      </dgm:t>
    </dgm:pt>
    <dgm:pt modelId="{8301A740-8C3F-4B6E-B72A-219127E53709}" type="pres">
      <dgm:prSet presAssocID="{E24AFAE1-B9E9-4807-BE23-4E2D4D9A70C3}" presName="composite" presStyleCnt="0">
        <dgm:presLayoutVars>
          <dgm:chMax val="1"/>
          <dgm:dir/>
          <dgm:resizeHandles val="exact"/>
        </dgm:presLayoutVars>
      </dgm:prSet>
      <dgm:spPr/>
      <dgm:t>
        <a:bodyPr/>
        <a:lstStyle/>
        <a:p>
          <a:endParaRPr lang="ru-RU"/>
        </a:p>
      </dgm:t>
    </dgm:pt>
    <dgm:pt modelId="{E05CB241-9201-4DEF-9885-A9171C412CD1}" type="pres">
      <dgm:prSet presAssocID="{E24AFAE1-B9E9-4807-BE23-4E2D4D9A70C3}" presName="radial" presStyleCnt="0">
        <dgm:presLayoutVars>
          <dgm:animLvl val="ctr"/>
        </dgm:presLayoutVars>
      </dgm:prSet>
      <dgm:spPr/>
    </dgm:pt>
    <dgm:pt modelId="{38834D53-FA1D-4850-A980-D58968DD99D5}" type="pres">
      <dgm:prSet presAssocID="{7FEEAADE-7372-4AA4-AA7A-FE8E4410144A}" presName="centerShape" presStyleLbl="vennNode1" presStyleIdx="0" presStyleCnt="9" custLinFactNeighborX="-802" custLinFactNeighborY="319"/>
      <dgm:spPr/>
      <dgm:t>
        <a:bodyPr/>
        <a:lstStyle/>
        <a:p>
          <a:endParaRPr lang="ru-RU"/>
        </a:p>
      </dgm:t>
    </dgm:pt>
    <dgm:pt modelId="{911D7D85-1079-4F75-B5EC-D7873B501469}" type="pres">
      <dgm:prSet presAssocID="{8732F9C9-C29C-4A2C-9FE0-4F2982D02151}" presName="node" presStyleLbl="vennNode1" presStyleIdx="1" presStyleCnt="9" custScaleX="127773" custScaleY="130848" custRadScaleRad="121744" custRadScaleInc="24675">
        <dgm:presLayoutVars>
          <dgm:bulletEnabled val="1"/>
        </dgm:presLayoutVars>
      </dgm:prSet>
      <dgm:spPr/>
      <dgm:t>
        <a:bodyPr/>
        <a:lstStyle/>
        <a:p>
          <a:endParaRPr lang="ru-RU"/>
        </a:p>
      </dgm:t>
    </dgm:pt>
    <dgm:pt modelId="{C2894CF1-3AFD-4CF4-BEB0-E4F62D3CF2A8}" type="pres">
      <dgm:prSet presAssocID="{80328CD6-E375-4C73-8E40-D7371FC400A8}" presName="node" presStyleLbl="vennNode1" presStyleIdx="2" presStyleCnt="9" custScaleX="140860" custScaleY="97508" custRadScaleRad="121847" custRadScaleInc="22928">
        <dgm:presLayoutVars>
          <dgm:bulletEnabled val="1"/>
        </dgm:presLayoutVars>
      </dgm:prSet>
      <dgm:spPr/>
      <dgm:t>
        <a:bodyPr/>
        <a:lstStyle/>
        <a:p>
          <a:endParaRPr lang="ru-RU"/>
        </a:p>
      </dgm:t>
    </dgm:pt>
    <dgm:pt modelId="{94DF4C3D-DAD7-48F0-B1EA-1DFD451FEC22}" type="pres">
      <dgm:prSet presAssocID="{ADC59580-5C4C-4AF7-9EC5-9A27A0B75C4E}" presName="node" presStyleLbl="vennNode1" presStyleIdx="3" presStyleCnt="9" custScaleX="174371" custScaleY="99918" custRadScaleRad="135315" custRadScaleInc="5020">
        <dgm:presLayoutVars>
          <dgm:bulletEnabled val="1"/>
        </dgm:presLayoutVars>
      </dgm:prSet>
      <dgm:spPr/>
      <dgm:t>
        <a:bodyPr/>
        <a:lstStyle/>
        <a:p>
          <a:endParaRPr lang="ru-RU"/>
        </a:p>
      </dgm:t>
    </dgm:pt>
    <dgm:pt modelId="{E7D8919B-72D7-4E0D-B5F9-AD1DD2B7AC79}" type="pres">
      <dgm:prSet presAssocID="{BFD1BA09-894E-4127-829E-558BBC76AB29}" presName="node" presStyleLbl="vennNode1" presStyleIdx="4" presStyleCnt="9" custScaleX="154000" custScaleY="84648" custRadScaleRad="110215" custRadScaleInc="-21992">
        <dgm:presLayoutVars>
          <dgm:bulletEnabled val="1"/>
        </dgm:presLayoutVars>
      </dgm:prSet>
      <dgm:spPr/>
      <dgm:t>
        <a:bodyPr/>
        <a:lstStyle/>
        <a:p>
          <a:endParaRPr lang="ru-RU"/>
        </a:p>
      </dgm:t>
    </dgm:pt>
    <dgm:pt modelId="{7A865497-EE33-43CD-B26A-594C56E9FFF2}" type="pres">
      <dgm:prSet presAssocID="{76990524-973B-4D37-9ABE-914E41ACC6A5}" presName="node" presStyleLbl="vennNode1" presStyleIdx="5" presStyleCnt="9" custScaleX="159783" custScaleY="125078" custRadScaleRad="100130" custRadScaleInc="-10246">
        <dgm:presLayoutVars>
          <dgm:bulletEnabled val="1"/>
        </dgm:presLayoutVars>
      </dgm:prSet>
      <dgm:spPr/>
      <dgm:t>
        <a:bodyPr/>
        <a:lstStyle/>
        <a:p>
          <a:endParaRPr lang="ru-RU"/>
        </a:p>
      </dgm:t>
    </dgm:pt>
    <dgm:pt modelId="{85F1FDDD-7D47-46BF-AEE0-ACBDC1268E8F}" type="pres">
      <dgm:prSet presAssocID="{65BE90EE-685D-424F-B78A-3253F92E9D44}" presName="node" presStyleLbl="vennNode1" presStyleIdx="6" presStyleCnt="9" custScaleX="140176" custRadScaleRad="115265" custRadScaleInc="17824">
        <dgm:presLayoutVars>
          <dgm:bulletEnabled val="1"/>
        </dgm:presLayoutVars>
      </dgm:prSet>
      <dgm:spPr/>
      <dgm:t>
        <a:bodyPr/>
        <a:lstStyle/>
        <a:p>
          <a:endParaRPr lang="ru-RU"/>
        </a:p>
      </dgm:t>
    </dgm:pt>
    <dgm:pt modelId="{68209D15-810E-4BCC-8C62-74AF721946B8}" type="pres">
      <dgm:prSet presAssocID="{BBD2266D-8312-4D79-BF1E-6E994A23BC3C}" presName="node" presStyleLbl="vennNode1" presStyleIdx="7" presStyleCnt="9" custScaleX="134614" custScaleY="118086" custRadScaleRad="116736" custRadScaleInc="3040">
        <dgm:presLayoutVars>
          <dgm:bulletEnabled val="1"/>
        </dgm:presLayoutVars>
      </dgm:prSet>
      <dgm:spPr/>
      <dgm:t>
        <a:bodyPr/>
        <a:lstStyle/>
        <a:p>
          <a:endParaRPr lang="ru-RU"/>
        </a:p>
      </dgm:t>
    </dgm:pt>
    <dgm:pt modelId="{8D1967C7-1B2A-4F2A-AD06-7507BC182C6A}" type="pres">
      <dgm:prSet presAssocID="{23251976-2B0A-413C-8FD3-AA8CF8460B13}" presName="node" presStyleLbl="vennNode1" presStyleIdx="8" presStyleCnt="9" custScaleX="205321" custScaleY="94693" custRadScaleRad="120873" custRadScaleInc="-17346">
        <dgm:presLayoutVars>
          <dgm:bulletEnabled val="1"/>
        </dgm:presLayoutVars>
      </dgm:prSet>
      <dgm:spPr/>
      <dgm:t>
        <a:bodyPr/>
        <a:lstStyle/>
        <a:p>
          <a:endParaRPr lang="ru-RU"/>
        </a:p>
      </dgm:t>
    </dgm:pt>
  </dgm:ptLst>
  <dgm:cxnLst>
    <dgm:cxn modelId="{754C23B6-BC24-4E44-A4B5-558F78B76FC0}" type="presOf" srcId="{7FEEAADE-7372-4AA4-AA7A-FE8E4410144A}" destId="{38834D53-FA1D-4850-A980-D58968DD99D5}" srcOrd="0" destOrd="0" presId="urn:microsoft.com/office/officeart/2005/8/layout/radial3"/>
    <dgm:cxn modelId="{FA2F82AD-014F-4BA4-A381-A181F8DA2349}" type="presOf" srcId="{BBD2266D-8312-4D79-BF1E-6E994A23BC3C}" destId="{68209D15-810E-4BCC-8C62-74AF721946B8}" srcOrd="0" destOrd="0" presId="urn:microsoft.com/office/officeart/2005/8/layout/radial3"/>
    <dgm:cxn modelId="{AF8C000F-3D61-4C03-AC41-05830B4ACD5B}" srcId="{7FEEAADE-7372-4AA4-AA7A-FE8E4410144A}" destId="{BBD2266D-8312-4D79-BF1E-6E994A23BC3C}" srcOrd="6" destOrd="0" parTransId="{A969A91A-133F-484D-BDEC-16B044AD3449}" sibTransId="{A3B45460-0DA2-4E17-9CCF-74F961BBE513}"/>
    <dgm:cxn modelId="{3E30B3AC-CD99-43F6-A4E4-C3B20E786AFA}" type="presOf" srcId="{80328CD6-E375-4C73-8E40-D7371FC400A8}" destId="{C2894CF1-3AFD-4CF4-BEB0-E4F62D3CF2A8}" srcOrd="0" destOrd="0" presId="urn:microsoft.com/office/officeart/2005/8/layout/radial3"/>
    <dgm:cxn modelId="{013082A5-AF5A-41F7-A6B8-D9AADF0CEA08}" srcId="{7FEEAADE-7372-4AA4-AA7A-FE8E4410144A}" destId="{8732F9C9-C29C-4A2C-9FE0-4F2982D02151}" srcOrd="0" destOrd="0" parTransId="{83D02395-AF9E-4753-AB5D-C3CB1D8AEB1D}" sibTransId="{D11B1A04-4D68-430B-8DAD-3AA617D03578}"/>
    <dgm:cxn modelId="{A48CEBB6-B267-4E29-9141-5C7BE779CB16}" type="presOf" srcId="{ADC59580-5C4C-4AF7-9EC5-9A27A0B75C4E}" destId="{94DF4C3D-DAD7-48F0-B1EA-1DFD451FEC22}" srcOrd="0" destOrd="0" presId="urn:microsoft.com/office/officeart/2005/8/layout/radial3"/>
    <dgm:cxn modelId="{082AD0F4-7E4D-4060-9494-5879213FB9BB}" type="presOf" srcId="{BFD1BA09-894E-4127-829E-558BBC76AB29}" destId="{E7D8919B-72D7-4E0D-B5F9-AD1DD2B7AC79}" srcOrd="0" destOrd="0" presId="urn:microsoft.com/office/officeart/2005/8/layout/radial3"/>
    <dgm:cxn modelId="{3417949B-6F24-4872-A0D6-3A8680DE6153}" type="presOf" srcId="{65BE90EE-685D-424F-B78A-3253F92E9D44}" destId="{85F1FDDD-7D47-46BF-AEE0-ACBDC1268E8F}" srcOrd="0" destOrd="0" presId="urn:microsoft.com/office/officeart/2005/8/layout/radial3"/>
    <dgm:cxn modelId="{845E575E-B019-489D-8114-7340A00B8194}" type="presOf" srcId="{E24AFAE1-B9E9-4807-BE23-4E2D4D9A70C3}" destId="{8301A740-8C3F-4B6E-B72A-219127E53709}" srcOrd="0" destOrd="0" presId="urn:microsoft.com/office/officeart/2005/8/layout/radial3"/>
    <dgm:cxn modelId="{A71A76F6-D993-4EF4-A1AE-BA76DC1188E1}" srcId="{7FEEAADE-7372-4AA4-AA7A-FE8E4410144A}" destId="{65BE90EE-685D-424F-B78A-3253F92E9D44}" srcOrd="5" destOrd="0" parTransId="{3B7AD182-BC46-4EC6-A4FF-B5B2DD4CB7AC}" sibTransId="{B6A21DA9-641F-422E-9BFA-770CE0ECC2BF}"/>
    <dgm:cxn modelId="{C325BD50-6CF2-4009-A1E7-FEEBFF97361B}" type="presOf" srcId="{76990524-973B-4D37-9ABE-914E41ACC6A5}" destId="{7A865497-EE33-43CD-B26A-594C56E9FFF2}" srcOrd="0" destOrd="0" presId="urn:microsoft.com/office/officeart/2005/8/layout/radial3"/>
    <dgm:cxn modelId="{8D47611B-442A-44D5-8352-026DFD0FE476}" srcId="{7FEEAADE-7372-4AA4-AA7A-FE8E4410144A}" destId="{23251976-2B0A-413C-8FD3-AA8CF8460B13}" srcOrd="7" destOrd="0" parTransId="{AF766E39-D6A9-47DB-8798-8BAAB35D1E4F}" sibTransId="{B999C32B-ECAA-42DB-9B45-7FE7C1A9D0A1}"/>
    <dgm:cxn modelId="{A4C2DD8E-0669-4E48-9CD8-29663E4ABA03}" srcId="{E24AFAE1-B9E9-4807-BE23-4E2D4D9A70C3}" destId="{7FEEAADE-7372-4AA4-AA7A-FE8E4410144A}" srcOrd="0" destOrd="0" parTransId="{F547EAD2-372C-49C7-80E9-D0D7B270E715}" sibTransId="{56337CF2-432A-42AC-821B-C0936FFB0DDA}"/>
    <dgm:cxn modelId="{E77DCB54-63A3-4A04-A663-5C148C30C3E7}" srcId="{7FEEAADE-7372-4AA4-AA7A-FE8E4410144A}" destId="{BFD1BA09-894E-4127-829E-558BBC76AB29}" srcOrd="3" destOrd="0" parTransId="{5AC93B09-4CDB-4EA3-8130-7AA2B09789A1}" sibTransId="{B939211A-FA3F-4608-A601-421685E2DDEB}"/>
    <dgm:cxn modelId="{140170D4-493B-480E-9BF0-3D58D2B70758}" type="presOf" srcId="{23251976-2B0A-413C-8FD3-AA8CF8460B13}" destId="{8D1967C7-1B2A-4F2A-AD06-7507BC182C6A}" srcOrd="0" destOrd="0" presId="urn:microsoft.com/office/officeart/2005/8/layout/radial3"/>
    <dgm:cxn modelId="{EABDD3A7-D414-4E3C-A37A-3438F2A647CF}" srcId="{7FEEAADE-7372-4AA4-AA7A-FE8E4410144A}" destId="{80328CD6-E375-4C73-8E40-D7371FC400A8}" srcOrd="1" destOrd="0" parTransId="{CB7C2C67-629B-4A77-A8F5-099DDCEBFA4F}" sibTransId="{85ECA332-BAD5-4E0D-8402-0D1EF22B2A09}"/>
    <dgm:cxn modelId="{9EE75BE6-4DE9-4911-B09D-8D7346844376}" srcId="{7FEEAADE-7372-4AA4-AA7A-FE8E4410144A}" destId="{ADC59580-5C4C-4AF7-9EC5-9A27A0B75C4E}" srcOrd="2" destOrd="0" parTransId="{D3A78195-74F9-41D3-BF42-61D449BA8C39}" sibTransId="{74FDDC05-790B-41E3-B663-F542128AE4B7}"/>
    <dgm:cxn modelId="{28065D28-75FD-4757-B391-C58FE79B936C}" type="presOf" srcId="{8732F9C9-C29C-4A2C-9FE0-4F2982D02151}" destId="{911D7D85-1079-4F75-B5EC-D7873B501469}" srcOrd="0" destOrd="0" presId="urn:microsoft.com/office/officeart/2005/8/layout/radial3"/>
    <dgm:cxn modelId="{DD8CD989-F4CE-4E0F-A12A-19EECC48D412}" srcId="{7FEEAADE-7372-4AA4-AA7A-FE8E4410144A}" destId="{76990524-973B-4D37-9ABE-914E41ACC6A5}" srcOrd="4" destOrd="0" parTransId="{FA685F16-EADC-40BD-AB7E-A57C9B506329}" sibTransId="{8EEC852E-835A-4A7F-B12D-7C511D6FFCDA}"/>
    <dgm:cxn modelId="{9EEE239B-D693-47FF-81CD-02083C30D9F0}" type="presParOf" srcId="{8301A740-8C3F-4B6E-B72A-219127E53709}" destId="{E05CB241-9201-4DEF-9885-A9171C412CD1}" srcOrd="0" destOrd="0" presId="urn:microsoft.com/office/officeart/2005/8/layout/radial3"/>
    <dgm:cxn modelId="{CC92F723-C7C4-42EE-AA94-1BB7D68DE61B}" type="presParOf" srcId="{E05CB241-9201-4DEF-9885-A9171C412CD1}" destId="{38834D53-FA1D-4850-A980-D58968DD99D5}" srcOrd="0" destOrd="0" presId="urn:microsoft.com/office/officeart/2005/8/layout/radial3"/>
    <dgm:cxn modelId="{BA354AD3-7544-4332-90FD-84BD9AA44A22}" type="presParOf" srcId="{E05CB241-9201-4DEF-9885-A9171C412CD1}" destId="{911D7D85-1079-4F75-B5EC-D7873B501469}" srcOrd="1" destOrd="0" presId="urn:microsoft.com/office/officeart/2005/8/layout/radial3"/>
    <dgm:cxn modelId="{2014CE2B-B688-41E4-8026-1871FCFC4F27}" type="presParOf" srcId="{E05CB241-9201-4DEF-9885-A9171C412CD1}" destId="{C2894CF1-3AFD-4CF4-BEB0-E4F62D3CF2A8}" srcOrd="2" destOrd="0" presId="urn:microsoft.com/office/officeart/2005/8/layout/radial3"/>
    <dgm:cxn modelId="{DC7D68B4-18E7-4D8C-BE90-D4F899A97564}" type="presParOf" srcId="{E05CB241-9201-4DEF-9885-A9171C412CD1}" destId="{94DF4C3D-DAD7-48F0-B1EA-1DFD451FEC22}" srcOrd="3" destOrd="0" presId="urn:microsoft.com/office/officeart/2005/8/layout/radial3"/>
    <dgm:cxn modelId="{BE3033BC-CE80-40B8-AEE2-0C0F29DF6112}" type="presParOf" srcId="{E05CB241-9201-4DEF-9885-A9171C412CD1}" destId="{E7D8919B-72D7-4E0D-B5F9-AD1DD2B7AC79}" srcOrd="4" destOrd="0" presId="urn:microsoft.com/office/officeart/2005/8/layout/radial3"/>
    <dgm:cxn modelId="{00AD02A2-F211-4C9B-8728-BBD3C5005BC9}" type="presParOf" srcId="{E05CB241-9201-4DEF-9885-A9171C412CD1}" destId="{7A865497-EE33-43CD-B26A-594C56E9FFF2}" srcOrd="5" destOrd="0" presId="urn:microsoft.com/office/officeart/2005/8/layout/radial3"/>
    <dgm:cxn modelId="{76C136BD-B0DB-4A27-9BCB-4152DB63C045}" type="presParOf" srcId="{E05CB241-9201-4DEF-9885-A9171C412CD1}" destId="{85F1FDDD-7D47-46BF-AEE0-ACBDC1268E8F}" srcOrd="6" destOrd="0" presId="urn:microsoft.com/office/officeart/2005/8/layout/radial3"/>
    <dgm:cxn modelId="{08FD6799-45EA-41CD-963A-6062E8C1F7F3}" type="presParOf" srcId="{E05CB241-9201-4DEF-9885-A9171C412CD1}" destId="{68209D15-810E-4BCC-8C62-74AF721946B8}" srcOrd="7" destOrd="0" presId="urn:microsoft.com/office/officeart/2005/8/layout/radial3"/>
    <dgm:cxn modelId="{66345F2A-70B3-4D10-992E-534EDEDBE376}" type="presParOf" srcId="{E05CB241-9201-4DEF-9885-A9171C412CD1}" destId="{8D1967C7-1B2A-4F2A-AD06-7507BC182C6A}" srcOrd="8" destOrd="0" presId="urn:microsoft.com/office/officeart/2005/8/layout/radial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834D53-FA1D-4850-A980-D58968DD99D5}">
      <dsp:nvSpPr>
        <dsp:cNvPr id="0" name=""/>
        <dsp:cNvSpPr/>
      </dsp:nvSpPr>
      <dsp:spPr>
        <a:xfrm>
          <a:off x="2864864" y="974970"/>
          <a:ext cx="2374887" cy="2374887"/>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100000"/>
            </a:lnSpc>
            <a:spcBef>
              <a:spcPct val="0"/>
            </a:spcBef>
            <a:spcAft>
              <a:spcPts val="0"/>
            </a:spcAft>
          </a:pPr>
          <a:r>
            <a:rPr lang="ru-RU" sz="3300" kern="1200" dirty="0" smtClean="0"/>
            <a:t>Расходы </a:t>
          </a:r>
        </a:p>
        <a:p>
          <a:pPr lvl="0" algn="ctr" defTabSz="1466850">
            <a:lnSpc>
              <a:spcPct val="100000"/>
            </a:lnSpc>
            <a:spcBef>
              <a:spcPct val="0"/>
            </a:spcBef>
            <a:spcAft>
              <a:spcPts val="0"/>
            </a:spcAft>
          </a:pPr>
          <a:r>
            <a:rPr lang="ru-RU" sz="2400" kern="1200" dirty="0" smtClean="0"/>
            <a:t>2024г.,</a:t>
          </a:r>
        </a:p>
        <a:p>
          <a:pPr lvl="0" algn="ctr" defTabSz="1466850">
            <a:lnSpc>
              <a:spcPct val="100000"/>
            </a:lnSpc>
            <a:spcBef>
              <a:spcPct val="0"/>
            </a:spcBef>
            <a:spcAft>
              <a:spcPts val="0"/>
            </a:spcAft>
          </a:pPr>
          <a:r>
            <a:rPr lang="ru-RU" sz="2400" kern="1200" dirty="0" smtClean="0"/>
            <a:t>108542,00</a:t>
          </a:r>
          <a:endParaRPr lang="ru-RU" sz="3300" kern="1200" dirty="0" smtClean="0"/>
        </a:p>
        <a:p>
          <a:pPr lvl="0" algn="ctr" defTabSz="1466850">
            <a:lnSpc>
              <a:spcPct val="100000"/>
            </a:lnSpc>
            <a:spcBef>
              <a:spcPct val="0"/>
            </a:spcBef>
            <a:spcAft>
              <a:spcPts val="0"/>
            </a:spcAft>
          </a:pPr>
          <a:r>
            <a:rPr lang="ru-RU" sz="2000" kern="1200" dirty="0" smtClean="0"/>
            <a:t>тыс. руб.</a:t>
          </a:r>
          <a:endParaRPr lang="ru-RU" sz="2000" kern="1200" dirty="0"/>
        </a:p>
      </dsp:txBody>
      <dsp:txXfrm>
        <a:off x="2864864" y="974970"/>
        <a:ext cx="2374887" cy="2374887"/>
      </dsp:txXfrm>
    </dsp:sp>
    <dsp:sp modelId="{911D7D85-1079-4F75-B5EC-D7873B501469}">
      <dsp:nvSpPr>
        <dsp:cNvPr id="0" name=""/>
        <dsp:cNvSpPr/>
      </dsp:nvSpPr>
      <dsp:spPr>
        <a:xfrm>
          <a:off x="3528072" y="38873"/>
          <a:ext cx="1517232" cy="1224290"/>
        </a:xfrm>
        <a:prstGeom prst="ellipse">
          <a:avLst/>
        </a:prstGeom>
        <a:solidFill>
          <a:schemeClr val="accent5">
            <a:alpha val="50000"/>
            <a:hueOff val="1021494"/>
            <a:satOff val="697"/>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Физическая культура и </a:t>
          </a:r>
          <a:r>
            <a:rPr lang="ru-RU" sz="1200" kern="1200" dirty="0" smtClean="0"/>
            <a:t>спорт (Раздел 1100)</a:t>
          </a:r>
          <a:endParaRPr lang="ru-RU" sz="1200" kern="1200" dirty="0" smtClean="0"/>
        </a:p>
        <a:p>
          <a:pPr lvl="0" algn="ctr" defTabSz="533400">
            <a:lnSpc>
              <a:spcPct val="90000"/>
            </a:lnSpc>
            <a:spcBef>
              <a:spcPct val="0"/>
            </a:spcBef>
            <a:spcAft>
              <a:spcPct val="35000"/>
            </a:spcAft>
          </a:pPr>
          <a:r>
            <a:rPr lang="ru-RU" sz="1800" kern="1200" dirty="0" smtClean="0"/>
            <a:t>1314,00</a:t>
          </a:r>
          <a:endParaRPr lang="ru-RU" sz="1800" kern="1200" dirty="0"/>
        </a:p>
      </dsp:txBody>
      <dsp:txXfrm>
        <a:off x="3528072" y="38873"/>
        <a:ext cx="1517232" cy="1224290"/>
      </dsp:txXfrm>
    </dsp:sp>
    <dsp:sp modelId="{C2894CF1-3AFD-4CF4-BEB0-E4F62D3CF2A8}">
      <dsp:nvSpPr>
        <dsp:cNvPr id="0" name=""/>
        <dsp:cNvSpPr/>
      </dsp:nvSpPr>
      <dsp:spPr>
        <a:xfrm>
          <a:off x="4665074" y="542918"/>
          <a:ext cx="1923374" cy="1074613"/>
        </a:xfrm>
        <a:prstGeom prst="ellipse">
          <a:avLst/>
        </a:prstGeom>
        <a:solidFill>
          <a:schemeClr val="accent5">
            <a:alpha val="50000"/>
            <a:hueOff val="2042989"/>
            <a:satOff val="1394"/>
            <a:lumOff val="-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Социальная </a:t>
          </a:r>
          <a:r>
            <a:rPr lang="ru-RU" sz="1200" kern="1200" dirty="0" smtClean="0"/>
            <a:t>политика</a:t>
          </a:r>
        </a:p>
        <a:p>
          <a:pPr lvl="0" algn="ctr" defTabSz="533400">
            <a:lnSpc>
              <a:spcPct val="90000"/>
            </a:lnSpc>
            <a:spcBef>
              <a:spcPct val="0"/>
            </a:spcBef>
            <a:spcAft>
              <a:spcPct val="35000"/>
            </a:spcAft>
          </a:pPr>
          <a:r>
            <a:rPr lang="ru-RU" sz="1200" kern="1200" dirty="0" smtClean="0"/>
            <a:t> (Раздел  1000)</a:t>
          </a:r>
          <a:endParaRPr lang="ru-RU" sz="1200" kern="1200" dirty="0" smtClean="0"/>
        </a:p>
        <a:p>
          <a:pPr lvl="0" algn="ctr" defTabSz="533400">
            <a:lnSpc>
              <a:spcPct val="90000"/>
            </a:lnSpc>
            <a:spcBef>
              <a:spcPct val="0"/>
            </a:spcBef>
            <a:spcAft>
              <a:spcPct val="35000"/>
            </a:spcAft>
          </a:pPr>
          <a:r>
            <a:rPr lang="ru-RU" sz="1800" kern="1200" dirty="0" smtClean="0"/>
            <a:t>1821,000</a:t>
          </a:r>
          <a:endParaRPr lang="ru-RU" sz="1800" kern="1200" dirty="0"/>
        </a:p>
      </dsp:txBody>
      <dsp:txXfrm>
        <a:off x="4665074" y="542918"/>
        <a:ext cx="1923374" cy="1074613"/>
      </dsp:txXfrm>
    </dsp:sp>
    <dsp:sp modelId="{94DF4C3D-DAD7-48F0-B1EA-1DFD451FEC22}">
      <dsp:nvSpPr>
        <dsp:cNvPr id="0" name=""/>
        <dsp:cNvSpPr/>
      </dsp:nvSpPr>
      <dsp:spPr>
        <a:xfrm>
          <a:off x="5040244" y="1479039"/>
          <a:ext cx="2256048" cy="1511996"/>
        </a:xfrm>
        <a:prstGeom prst="ellipse">
          <a:avLst/>
        </a:prstGeom>
        <a:solidFill>
          <a:schemeClr val="accent5">
            <a:alpha val="50000"/>
            <a:hueOff val="3064483"/>
            <a:satOff val="2091"/>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Культура, </a:t>
          </a:r>
          <a:r>
            <a:rPr lang="ru-RU" sz="1600" kern="1200" dirty="0" smtClean="0"/>
            <a:t>кинематография</a:t>
          </a:r>
        </a:p>
        <a:p>
          <a:pPr lvl="0" algn="ctr" defTabSz="711200">
            <a:lnSpc>
              <a:spcPct val="90000"/>
            </a:lnSpc>
            <a:spcBef>
              <a:spcPct val="0"/>
            </a:spcBef>
            <a:spcAft>
              <a:spcPct val="35000"/>
            </a:spcAft>
          </a:pPr>
          <a:r>
            <a:rPr lang="ru-RU" sz="1600" kern="1200" dirty="0" smtClean="0"/>
            <a:t>(Раздел 0800)</a:t>
          </a:r>
          <a:endParaRPr lang="ru-RU" sz="1600" kern="1200" dirty="0" smtClean="0"/>
        </a:p>
        <a:p>
          <a:pPr lvl="0" algn="ctr" defTabSz="711200">
            <a:lnSpc>
              <a:spcPct val="90000"/>
            </a:lnSpc>
            <a:spcBef>
              <a:spcPct val="0"/>
            </a:spcBef>
            <a:spcAft>
              <a:spcPct val="35000"/>
            </a:spcAft>
          </a:pPr>
          <a:r>
            <a:rPr lang="ru-RU" sz="1800" b="0" kern="1200" dirty="0" smtClean="0"/>
            <a:t>57 931,48</a:t>
          </a:r>
          <a:endParaRPr lang="ru-RU" sz="1800" b="0" kern="1200" dirty="0"/>
        </a:p>
      </dsp:txBody>
      <dsp:txXfrm>
        <a:off x="5040244" y="1479039"/>
        <a:ext cx="2256048" cy="1511996"/>
      </dsp:txXfrm>
    </dsp:sp>
    <dsp:sp modelId="{E7D8919B-72D7-4E0D-B5F9-AD1DD2B7AC79}">
      <dsp:nvSpPr>
        <dsp:cNvPr id="0" name=""/>
        <dsp:cNvSpPr/>
      </dsp:nvSpPr>
      <dsp:spPr>
        <a:xfrm>
          <a:off x="4617173" y="2571187"/>
          <a:ext cx="1305855" cy="1104085"/>
        </a:xfrm>
        <a:prstGeom prst="ellipse">
          <a:avLst/>
        </a:prstGeom>
        <a:solidFill>
          <a:schemeClr val="accent5">
            <a:alpha val="50000"/>
            <a:hueOff val="4085978"/>
            <a:satOff val="2788"/>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Образование </a:t>
          </a:r>
        </a:p>
        <a:p>
          <a:pPr lvl="0" algn="ctr" defTabSz="533400">
            <a:lnSpc>
              <a:spcPct val="90000"/>
            </a:lnSpc>
            <a:spcBef>
              <a:spcPct val="0"/>
            </a:spcBef>
            <a:spcAft>
              <a:spcPct val="35000"/>
            </a:spcAft>
          </a:pPr>
          <a:r>
            <a:rPr lang="ru-RU" sz="1200" kern="1200" dirty="0" smtClean="0"/>
            <a:t>(Раздел 0700)</a:t>
          </a:r>
          <a:endParaRPr lang="ru-RU" sz="1200" kern="1200" dirty="0" smtClean="0"/>
        </a:p>
        <a:p>
          <a:pPr lvl="0" algn="ctr" defTabSz="533400">
            <a:lnSpc>
              <a:spcPct val="90000"/>
            </a:lnSpc>
            <a:spcBef>
              <a:spcPct val="0"/>
            </a:spcBef>
            <a:spcAft>
              <a:spcPct val="35000"/>
            </a:spcAft>
          </a:pPr>
          <a:r>
            <a:rPr lang="ru-RU" sz="1800" kern="1200" dirty="0" smtClean="0"/>
            <a:t>993,30</a:t>
          </a:r>
          <a:endParaRPr lang="ru-RU" sz="1200" kern="1200" dirty="0" smtClean="0"/>
        </a:p>
      </dsp:txBody>
      <dsp:txXfrm>
        <a:off x="4617173" y="2571187"/>
        <a:ext cx="1305855" cy="1104085"/>
      </dsp:txXfrm>
    </dsp:sp>
    <dsp:sp modelId="{7A865497-EE33-43CD-B26A-594C56E9FFF2}">
      <dsp:nvSpPr>
        <dsp:cNvPr id="0" name=""/>
        <dsp:cNvSpPr/>
      </dsp:nvSpPr>
      <dsp:spPr>
        <a:xfrm>
          <a:off x="3096025" y="3110606"/>
          <a:ext cx="1835527" cy="1177077"/>
        </a:xfrm>
        <a:prstGeom prst="ellipse">
          <a:avLst/>
        </a:prstGeom>
        <a:solidFill>
          <a:schemeClr val="accent5">
            <a:alpha val="50000"/>
            <a:hueOff val="5107473"/>
            <a:satOff val="3486"/>
            <a:lumOff val="-98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Жилищно-коммунальное </a:t>
          </a:r>
          <a:r>
            <a:rPr lang="ru-RU" sz="1200" kern="1200" dirty="0" smtClean="0"/>
            <a:t>хозяйство</a:t>
          </a:r>
        </a:p>
        <a:p>
          <a:pPr lvl="0" algn="ctr" defTabSz="533400">
            <a:lnSpc>
              <a:spcPct val="90000"/>
            </a:lnSpc>
            <a:spcBef>
              <a:spcPct val="0"/>
            </a:spcBef>
            <a:spcAft>
              <a:spcPct val="35000"/>
            </a:spcAft>
          </a:pPr>
          <a:r>
            <a:rPr lang="ru-RU" sz="1200" kern="1200" dirty="0" smtClean="0"/>
            <a:t> (Раздел 0500)</a:t>
          </a:r>
          <a:endParaRPr lang="ru-RU" sz="1200" kern="1200" dirty="0" smtClean="0"/>
        </a:p>
        <a:p>
          <a:pPr lvl="0" algn="ctr" defTabSz="533400">
            <a:lnSpc>
              <a:spcPct val="90000"/>
            </a:lnSpc>
            <a:spcBef>
              <a:spcPct val="0"/>
            </a:spcBef>
            <a:spcAft>
              <a:spcPct val="35000"/>
            </a:spcAft>
          </a:pPr>
          <a:r>
            <a:rPr lang="ru-RU" sz="1800" b="0" kern="1200" dirty="0" smtClean="0"/>
            <a:t>21 567,15</a:t>
          </a:r>
          <a:endParaRPr lang="ru-RU" sz="1800" b="0" kern="1200" dirty="0"/>
        </a:p>
      </dsp:txBody>
      <dsp:txXfrm>
        <a:off x="3096025" y="3110606"/>
        <a:ext cx="1835527" cy="1177077"/>
      </dsp:txXfrm>
    </dsp:sp>
    <dsp:sp modelId="{85F1FDDD-7D47-46BF-AEE0-ACBDC1268E8F}">
      <dsp:nvSpPr>
        <dsp:cNvPr id="0" name=""/>
        <dsp:cNvSpPr/>
      </dsp:nvSpPr>
      <dsp:spPr>
        <a:xfrm>
          <a:off x="1820753" y="2631155"/>
          <a:ext cx="1664511" cy="1187443"/>
        </a:xfrm>
        <a:prstGeom prst="ellipse">
          <a:avLst/>
        </a:prstGeom>
        <a:solidFill>
          <a:schemeClr val="accent5">
            <a:alpha val="50000"/>
            <a:hueOff val="6128967"/>
            <a:satOff val="4183"/>
            <a:lumOff val="-1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Национальная </a:t>
          </a:r>
          <a:r>
            <a:rPr lang="ru-RU" sz="1400" kern="1200" dirty="0" smtClean="0"/>
            <a:t>экономика </a:t>
          </a:r>
        </a:p>
        <a:p>
          <a:pPr lvl="0" algn="ctr" defTabSz="622300">
            <a:lnSpc>
              <a:spcPct val="90000"/>
            </a:lnSpc>
            <a:spcBef>
              <a:spcPct val="0"/>
            </a:spcBef>
            <a:spcAft>
              <a:spcPct val="35000"/>
            </a:spcAft>
          </a:pPr>
          <a:r>
            <a:rPr lang="ru-RU" sz="1400" kern="1200" dirty="0" smtClean="0"/>
            <a:t>(Раздел  0400)</a:t>
          </a:r>
          <a:endParaRPr lang="ru-RU" sz="1400" kern="1200" dirty="0" smtClean="0"/>
        </a:p>
        <a:p>
          <a:pPr lvl="0" algn="ctr" defTabSz="622300">
            <a:lnSpc>
              <a:spcPct val="90000"/>
            </a:lnSpc>
            <a:spcBef>
              <a:spcPct val="0"/>
            </a:spcBef>
            <a:spcAft>
              <a:spcPct val="35000"/>
            </a:spcAft>
          </a:pPr>
          <a:r>
            <a:rPr lang="ru-RU" sz="1800" kern="1200" dirty="0" smtClean="0"/>
            <a:t>4340,00</a:t>
          </a:r>
          <a:endParaRPr lang="ru-RU" sz="1400" kern="1200" dirty="0" smtClean="0"/>
        </a:p>
      </dsp:txBody>
      <dsp:txXfrm>
        <a:off x="1820753" y="2631155"/>
        <a:ext cx="1664511" cy="1187443"/>
      </dsp:txXfrm>
    </dsp:sp>
    <dsp:sp modelId="{68209D15-810E-4BCC-8C62-74AF721946B8}">
      <dsp:nvSpPr>
        <dsp:cNvPr id="0" name=""/>
        <dsp:cNvSpPr/>
      </dsp:nvSpPr>
      <dsp:spPr>
        <a:xfrm>
          <a:off x="1511843" y="1479036"/>
          <a:ext cx="1520700" cy="1260816"/>
        </a:xfrm>
        <a:prstGeom prst="ellipse">
          <a:avLst/>
        </a:prstGeom>
        <a:solidFill>
          <a:schemeClr val="accent5">
            <a:alpha val="50000"/>
            <a:hueOff val="7150461"/>
            <a:satOff val="4880"/>
            <a:lumOff val="-137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t>Национальная оборона и Национальная безопасность и правоохранительная </a:t>
          </a:r>
          <a:r>
            <a:rPr lang="ru-RU" sz="800" kern="1200" dirty="0" smtClean="0"/>
            <a:t>деятельность</a:t>
          </a:r>
        </a:p>
        <a:p>
          <a:pPr lvl="0" algn="ctr" defTabSz="355600">
            <a:lnSpc>
              <a:spcPct val="90000"/>
            </a:lnSpc>
            <a:spcBef>
              <a:spcPct val="0"/>
            </a:spcBef>
            <a:spcAft>
              <a:spcPct val="35000"/>
            </a:spcAft>
          </a:pPr>
          <a:r>
            <a:rPr lang="ru-RU" sz="800" kern="1200" dirty="0" smtClean="0"/>
            <a:t> (Раздел 0300)</a:t>
          </a:r>
          <a:endParaRPr lang="ru-RU" sz="800" kern="1200" dirty="0" smtClean="0"/>
        </a:p>
        <a:p>
          <a:pPr lvl="0" algn="ctr" defTabSz="355600">
            <a:lnSpc>
              <a:spcPct val="90000"/>
            </a:lnSpc>
            <a:spcBef>
              <a:spcPct val="0"/>
            </a:spcBef>
            <a:spcAft>
              <a:spcPct val="35000"/>
            </a:spcAft>
          </a:pPr>
          <a:r>
            <a:rPr lang="ru-RU" sz="1800" kern="1200" dirty="0" smtClean="0"/>
            <a:t>508,50</a:t>
          </a:r>
          <a:endParaRPr lang="ru-RU" sz="1800" kern="1200" dirty="0"/>
        </a:p>
      </dsp:txBody>
      <dsp:txXfrm>
        <a:off x="1511843" y="1479036"/>
        <a:ext cx="1520700" cy="1260816"/>
      </dsp:txXfrm>
    </dsp:sp>
    <dsp:sp modelId="{8D1967C7-1B2A-4F2A-AD06-7507BC182C6A}">
      <dsp:nvSpPr>
        <dsp:cNvPr id="0" name=""/>
        <dsp:cNvSpPr/>
      </dsp:nvSpPr>
      <dsp:spPr>
        <a:xfrm>
          <a:off x="1208686" y="398915"/>
          <a:ext cx="2477886" cy="1187443"/>
        </a:xfrm>
        <a:prstGeom prst="ellipse">
          <a:avLst/>
        </a:prstGeom>
        <a:solidFill>
          <a:schemeClr val="accent5">
            <a:alpha val="50000"/>
            <a:hueOff val="8171956"/>
            <a:satOff val="5577"/>
            <a:lumOff val="-156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Общегосударственные </a:t>
          </a:r>
          <a:r>
            <a:rPr lang="ru-RU" sz="1200" kern="1200" dirty="0" smtClean="0"/>
            <a:t>вопросы (Раздел 0100)</a:t>
          </a:r>
          <a:endParaRPr lang="ru-RU" sz="1200" kern="1200" dirty="0" smtClean="0"/>
        </a:p>
        <a:p>
          <a:pPr lvl="0" algn="ctr" defTabSz="533400">
            <a:lnSpc>
              <a:spcPct val="90000"/>
            </a:lnSpc>
            <a:spcBef>
              <a:spcPct val="0"/>
            </a:spcBef>
            <a:spcAft>
              <a:spcPct val="35000"/>
            </a:spcAft>
          </a:pPr>
          <a:r>
            <a:rPr lang="ru-RU" sz="1800" b="0" kern="1200" dirty="0" smtClean="0"/>
            <a:t>20 066,57</a:t>
          </a:r>
        </a:p>
      </dsp:txBody>
      <dsp:txXfrm>
        <a:off x="1208686" y="398915"/>
        <a:ext cx="2477886" cy="11874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834D53-FA1D-4850-A980-D58968DD99D5}">
      <dsp:nvSpPr>
        <dsp:cNvPr id="0" name=""/>
        <dsp:cNvSpPr/>
      </dsp:nvSpPr>
      <dsp:spPr>
        <a:xfrm>
          <a:off x="608275" y="1142756"/>
          <a:ext cx="1957154" cy="1957154"/>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ru-RU" sz="1400" b="1" kern="1200" dirty="0" smtClean="0"/>
            <a:t>Расходы </a:t>
          </a:r>
        </a:p>
        <a:p>
          <a:pPr lvl="0" algn="ctr" defTabSz="622300">
            <a:lnSpc>
              <a:spcPct val="100000"/>
            </a:lnSpc>
            <a:spcBef>
              <a:spcPct val="0"/>
            </a:spcBef>
            <a:spcAft>
              <a:spcPts val="0"/>
            </a:spcAft>
          </a:pPr>
          <a:r>
            <a:rPr lang="ru-RU" sz="1400" b="1" kern="1200" dirty="0" smtClean="0"/>
            <a:t>2026г.,</a:t>
          </a:r>
        </a:p>
        <a:p>
          <a:pPr lvl="0" algn="ctr" defTabSz="622300">
            <a:lnSpc>
              <a:spcPct val="100000"/>
            </a:lnSpc>
            <a:spcBef>
              <a:spcPct val="0"/>
            </a:spcBef>
            <a:spcAft>
              <a:spcPts val="0"/>
            </a:spcAft>
          </a:pPr>
          <a:r>
            <a:rPr lang="ru-RU" sz="1400" b="1" kern="1200" dirty="0" smtClean="0"/>
            <a:t>83515,00 </a:t>
          </a:r>
        </a:p>
        <a:p>
          <a:pPr lvl="0" algn="ctr" defTabSz="622300">
            <a:lnSpc>
              <a:spcPct val="100000"/>
            </a:lnSpc>
            <a:spcBef>
              <a:spcPct val="0"/>
            </a:spcBef>
            <a:spcAft>
              <a:spcPts val="0"/>
            </a:spcAft>
          </a:pPr>
          <a:r>
            <a:rPr lang="ru-RU" sz="1400" b="1" kern="1200" dirty="0" smtClean="0"/>
            <a:t>тыс. руб.</a:t>
          </a:r>
          <a:endParaRPr lang="ru-RU" sz="1400" b="1" kern="1200" dirty="0"/>
        </a:p>
      </dsp:txBody>
      <dsp:txXfrm>
        <a:off x="608275" y="1142756"/>
        <a:ext cx="1957154" cy="1957154"/>
      </dsp:txXfrm>
    </dsp:sp>
    <dsp:sp modelId="{911D7D85-1079-4F75-B5EC-D7873B501469}">
      <dsp:nvSpPr>
        <dsp:cNvPr id="0" name=""/>
        <dsp:cNvSpPr/>
      </dsp:nvSpPr>
      <dsp:spPr>
        <a:xfrm>
          <a:off x="1296144" y="72004"/>
          <a:ext cx="1206497" cy="1106066"/>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Физическая культура и </a:t>
          </a:r>
          <a:r>
            <a:rPr lang="ru-RU" sz="1000" kern="1200" dirty="0" smtClean="0"/>
            <a:t>спорт </a:t>
          </a:r>
        </a:p>
        <a:p>
          <a:pPr lvl="0" algn="ctr" defTabSz="444500">
            <a:lnSpc>
              <a:spcPct val="90000"/>
            </a:lnSpc>
            <a:spcBef>
              <a:spcPct val="0"/>
            </a:spcBef>
            <a:spcAft>
              <a:spcPct val="35000"/>
            </a:spcAft>
          </a:pPr>
          <a:r>
            <a:rPr lang="ru-RU" sz="1000" kern="1200" dirty="0" smtClean="0"/>
            <a:t>(раздел 1100)</a:t>
          </a:r>
          <a:endParaRPr lang="ru-RU" sz="1000" kern="1200" dirty="0" smtClean="0"/>
        </a:p>
        <a:p>
          <a:pPr lvl="0" algn="ctr" defTabSz="444500">
            <a:lnSpc>
              <a:spcPct val="90000"/>
            </a:lnSpc>
            <a:spcBef>
              <a:spcPct val="0"/>
            </a:spcBef>
            <a:spcAft>
              <a:spcPct val="35000"/>
            </a:spcAft>
          </a:pPr>
          <a:r>
            <a:rPr lang="ru-RU" sz="1400" kern="1200" dirty="0" smtClean="0"/>
            <a:t>103559,46</a:t>
          </a:r>
          <a:endParaRPr lang="ru-RU" sz="1400" kern="1200" dirty="0"/>
        </a:p>
      </dsp:txBody>
      <dsp:txXfrm>
        <a:off x="1296144" y="72004"/>
        <a:ext cx="1206497" cy="1106066"/>
      </dsp:txXfrm>
    </dsp:sp>
    <dsp:sp modelId="{C2894CF1-3AFD-4CF4-BEB0-E4F62D3CF2A8}">
      <dsp:nvSpPr>
        <dsp:cNvPr id="0" name=""/>
        <dsp:cNvSpPr/>
      </dsp:nvSpPr>
      <dsp:spPr>
        <a:xfrm>
          <a:off x="2154704" y="778544"/>
          <a:ext cx="1373687" cy="877637"/>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Социальная </a:t>
          </a:r>
          <a:r>
            <a:rPr lang="ru-RU" sz="1200" kern="1200" dirty="0" smtClean="0"/>
            <a:t>политика (раздел 1000)</a:t>
          </a:r>
          <a:endParaRPr lang="ru-RU" sz="1200" kern="1200" dirty="0" smtClean="0"/>
        </a:p>
        <a:p>
          <a:pPr lvl="0" algn="ctr" defTabSz="533400">
            <a:lnSpc>
              <a:spcPct val="90000"/>
            </a:lnSpc>
            <a:spcBef>
              <a:spcPct val="0"/>
            </a:spcBef>
            <a:spcAft>
              <a:spcPct val="35000"/>
            </a:spcAft>
          </a:pPr>
          <a:r>
            <a:rPr lang="ru-RU" sz="1800" kern="1200" dirty="0" smtClean="0"/>
            <a:t>1821,00</a:t>
          </a:r>
          <a:endParaRPr lang="ru-RU" sz="1800" kern="1200" dirty="0"/>
        </a:p>
      </dsp:txBody>
      <dsp:txXfrm>
        <a:off x="2154704" y="778544"/>
        <a:ext cx="1373687" cy="877637"/>
      </dsp:txXfrm>
    </dsp:sp>
    <dsp:sp modelId="{94DF4C3D-DAD7-48F0-B1EA-1DFD451FEC22}">
      <dsp:nvSpPr>
        <dsp:cNvPr id="0" name=""/>
        <dsp:cNvSpPr/>
      </dsp:nvSpPr>
      <dsp:spPr>
        <a:xfrm>
          <a:off x="1926231" y="1574794"/>
          <a:ext cx="1901102" cy="906211"/>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Культура, </a:t>
          </a:r>
          <a:r>
            <a:rPr lang="ru-RU" sz="1400" kern="1200" dirty="0" smtClean="0"/>
            <a:t>кинематография (раздел 0800)</a:t>
          </a:r>
          <a:endParaRPr lang="ru-RU" sz="1400" kern="1200" dirty="0" smtClean="0"/>
        </a:p>
        <a:p>
          <a:pPr lvl="0" algn="ctr" defTabSz="622300">
            <a:lnSpc>
              <a:spcPct val="90000"/>
            </a:lnSpc>
            <a:spcBef>
              <a:spcPct val="0"/>
            </a:spcBef>
            <a:spcAft>
              <a:spcPct val="35000"/>
            </a:spcAft>
          </a:pPr>
          <a:r>
            <a:rPr lang="ru-RU" sz="1800" kern="1200" dirty="0" smtClean="0"/>
            <a:t>43108,72</a:t>
          </a:r>
          <a:endParaRPr lang="ru-RU" sz="1800" kern="1200" dirty="0"/>
        </a:p>
      </dsp:txBody>
      <dsp:txXfrm>
        <a:off x="1926231" y="1574794"/>
        <a:ext cx="1901102" cy="906211"/>
      </dsp:txXfrm>
    </dsp:sp>
    <dsp:sp modelId="{E7D8919B-72D7-4E0D-B5F9-AD1DD2B7AC79}">
      <dsp:nvSpPr>
        <dsp:cNvPr id="0" name=""/>
        <dsp:cNvSpPr/>
      </dsp:nvSpPr>
      <dsp:spPr>
        <a:xfrm>
          <a:off x="1856266" y="2397835"/>
          <a:ext cx="1647063" cy="842525"/>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Образование</a:t>
          </a:r>
        </a:p>
        <a:p>
          <a:pPr lvl="0" algn="ctr" defTabSz="533400">
            <a:lnSpc>
              <a:spcPct val="90000"/>
            </a:lnSpc>
            <a:spcBef>
              <a:spcPct val="0"/>
            </a:spcBef>
            <a:spcAft>
              <a:spcPct val="35000"/>
            </a:spcAft>
          </a:pPr>
          <a:r>
            <a:rPr lang="ru-RU" sz="1200" kern="1200" dirty="0" smtClean="0"/>
            <a:t>(раздел 0700)</a:t>
          </a:r>
          <a:endParaRPr lang="ru-RU" sz="1200" kern="1200" dirty="0" smtClean="0"/>
        </a:p>
        <a:p>
          <a:pPr lvl="0" algn="ctr" defTabSz="533400">
            <a:lnSpc>
              <a:spcPct val="90000"/>
            </a:lnSpc>
            <a:spcBef>
              <a:spcPct val="0"/>
            </a:spcBef>
            <a:spcAft>
              <a:spcPct val="35000"/>
            </a:spcAft>
          </a:pPr>
          <a:r>
            <a:rPr lang="ru-RU" sz="1800" kern="1200" dirty="0" smtClean="0"/>
            <a:t>810,00</a:t>
          </a:r>
          <a:endParaRPr lang="ru-RU" sz="1200" kern="1200" dirty="0" smtClean="0"/>
        </a:p>
      </dsp:txBody>
      <dsp:txXfrm>
        <a:off x="1856266" y="2397835"/>
        <a:ext cx="1647063" cy="842525"/>
      </dsp:txXfrm>
    </dsp:sp>
    <dsp:sp modelId="{7A865497-EE33-43CD-B26A-594C56E9FFF2}">
      <dsp:nvSpPr>
        <dsp:cNvPr id="0" name=""/>
        <dsp:cNvSpPr/>
      </dsp:nvSpPr>
      <dsp:spPr>
        <a:xfrm>
          <a:off x="1080123" y="2880317"/>
          <a:ext cx="1333947" cy="1198737"/>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Жилищно-коммунальное </a:t>
          </a:r>
          <a:r>
            <a:rPr lang="ru-RU" sz="1000" kern="1200" dirty="0" smtClean="0"/>
            <a:t>хозяйство (раздел 0500)</a:t>
          </a:r>
          <a:endParaRPr lang="ru-RU" sz="1000" kern="1200" dirty="0" smtClean="0"/>
        </a:p>
        <a:p>
          <a:pPr lvl="0" algn="ctr" defTabSz="444500">
            <a:lnSpc>
              <a:spcPct val="90000"/>
            </a:lnSpc>
            <a:spcBef>
              <a:spcPct val="0"/>
            </a:spcBef>
            <a:spcAft>
              <a:spcPct val="35000"/>
            </a:spcAft>
          </a:pPr>
          <a:r>
            <a:rPr lang="ru-RU" sz="1800" kern="1200" dirty="0" smtClean="0"/>
            <a:t>15010,28</a:t>
          </a:r>
          <a:endParaRPr lang="ru-RU" sz="1800" kern="1200" dirty="0"/>
        </a:p>
      </dsp:txBody>
      <dsp:txXfrm>
        <a:off x="1080123" y="2880317"/>
        <a:ext cx="1333947" cy="1198737"/>
      </dsp:txXfrm>
    </dsp:sp>
    <dsp:sp modelId="{85F1FDDD-7D47-46BF-AEE0-ACBDC1268E8F}">
      <dsp:nvSpPr>
        <dsp:cNvPr id="0" name=""/>
        <dsp:cNvSpPr/>
      </dsp:nvSpPr>
      <dsp:spPr>
        <a:xfrm>
          <a:off x="-56898" y="2495491"/>
          <a:ext cx="1515747" cy="978577"/>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Национальная </a:t>
          </a:r>
          <a:r>
            <a:rPr lang="ru-RU" sz="1200" kern="1200" dirty="0" smtClean="0"/>
            <a:t>экономика </a:t>
          </a:r>
        </a:p>
        <a:p>
          <a:pPr lvl="0" algn="ctr" defTabSz="533400">
            <a:lnSpc>
              <a:spcPct val="90000"/>
            </a:lnSpc>
            <a:spcBef>
              <a:spcPct val="0"/>
            </a:spcBef>
            <a:spcAft>
              <a:spcPct val="35000"/>
            </a:spcAft>
          </a:pPr>
          <a:r>
            <a:rPr lang="ru-RU" sz="1200" kern="1200" dirty="0" smtClean="0"/>
            <a:t>(раздел 0400)</a:t>
          </a:r>
          <a:endParaRPr lang="ru-RU" sz="1200" kern="1200" dirty="0" smtClean="0"/>
        </a:p>
        <a:p>
          <a:pPr lvl="0" algn="ctr" defTabSz="533400">
            <a:lnSpc>
              <a:spcPct val="90000"/>
            </a:lnSpc>
            <a:spcBef>
              <a:spcPct val="0"/>
            </a:spcBef>
            <a:spcAft>
              <a:spcPct val="35000"/>
            </a:spcAft>
          </a:pPr>
          <a:r>
            <a:rPr lang="ru-RU" sz="1800" kern="1200" dirty="0" smtClean="0"/>
            <a:t>2025,00</a:t>
          </a:r>
          <a:endParaRPr lang="ru-RU" sz="1400" kern="1200" dirty="0" smtClean="0"/>
        </a:p>
      </dsp:txBody>
      <dsp:txXfrm>
        <a:off x="-56898" y="2495491"/>
        <a:ext cx="1515747" cy="978577"/>
      </dsp:txXfrm>
    </dsp:sp>
    <dsp:sp modelId="{68209D15-810E-4BCC-8C62-74AF721946B8}">
      <dsp:nvSpPr>
        <dsp:cNvPr id="0" name=""/>
        <dsp:cNvSpPr/>
      </dsp:nvSpPr>
      <dsp:spPr>
        <a:xfrm>
          <a:off x="-298941" y="1546025"/>
          <a:ext cx="1253215" cy="1039043"/>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t>Национальная безопасность и правоохранительная </a:t>
          </a:r>
          <a:r>
            <a:rPr lang="ru-RU" sz="800" kern="1200" dirty="0" smtClean="0"/>
            <a:t>деятельность </a:t>
          </a:r>
        </a:p>
        <a:p>
          <a:pPr lvl="0" algn="ctr" defTabSz="355600">
            <a:lnSpc>
              <a:spcPct val="90000"/>
            </a:lnSpc>
            <a:spcBef>
              <a:spcPct val="0"/>
            </a:spcBef>
            <a:spcAft>
              <a:spcPct val="35000"/>
            </a:spcAft>
          </a:pPr>
          <a:r>
            <a:rPr lang="ru-RU" sz="800" kern="1200" dirty="0" smtClean="0"/>
            <a:t>(раздел 0300)</a:t>
          </a:r>
          <a:endParaRPr lang="ru-RU" sz="800" kern="1200" dirty="0" smtClean="0"/>
        </a:p>
        <a:p>
          <a:pPr lvl="0" algn="ctr" defTabSz="355600">
            <a:lnSpc>
              <a:spcPct val="90000"/>
            </a:lnSpc>
            <a:spcBef>
              <a:spcPct val="0"/>
            </a:spcBef>
            <a:spcAft>
              <a:spcPct val="35000"/>
            </a:spcAft>
          </a:pPr>
          <a:r>
            <a:rPr lang="ru-RU" sz="1800" kern="1200" dirty="0" smtClean="0"/>
            <a:t>160,00</a:t>
          </a:r>
          <a:endParaRPr lang="ru-RU" sz="1800" kern="1200" dirty="0"/>
        </a:p>
      </dsp:txBody>
      <dsp:txXfrm>
        <a:off x="-298941" y="1546025"/>
        <a:ext cx="1253215" cy="1039043"/>
      </dsp:txXfrm>
    </dsp:sp>
    <dsp:sp modelId="{8D1967C7-1B2A-4F2A-AD06-7507BC182C6A}">
      <dsp:nvSpPr>
        <dsp:cNvPr id="0" name=""/>
        <dsp:cNvSpPr/>
      </dsp:nvSpPr>
      <dsp:spPr>
        <a:xfrm>
          <a:off x="-182224" y="576069"/>
          <a:ext cx="1766400" cy="1057470"/>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Общегосударственные </a:t>
          </a:r>
          <a:r>
            <a:rPr lang="ru-RU" sz="1000" kern="1200" dirty="0" smtClean="0"/>
            <a:t>вопросы</a:t>
          </a:r>
        </a:p>
        <a:p>
          <a:pPr lvl="0" algn="ctr" defTabSz="444500">
            <a:lnSpc>
              <a:spcPct val="90000"/>
            </a:lnSpc>
            <a:spcBef>
              <a:spcPct val="0"/>
            </a:spcBef>
            <a:spcAft>
              <a:spcPct val="35000"/>
            </a:spcAft>
          </a:pPr>
          <a:r>
            <a:rPr lang="ru-RU" sz="1000" kern="1200" dirty="0" smtClean="0"/>
            <a:t> (раздел 0100)</a:t>
          </a:r>
          <a:endParaRPr lang="ru-RU" sz="1000" kern="1200" dirty="0" smtClean="0"/>
        </a:p>
        <a:p>
          <a:pPr lvl="0" algn="ctr" defTabSz="444500">
            <a:lnSpc>
              <a:spcPct val="90000"/>
            </a:lnSpc>
            <a:spcBef>
              <a:spcPct val="0"/>
            </a:spcBef>
            <a:spcAft>
              <a:spcPct val="35000"/>
            </a:spcAft>
          </a:pPr>
          <a:r>
            <a:rPr lang="ru-RU" sz="1800" kern="1200" dirty="0" smtClean="0"/>
            <a:t>19390,00</a:t>
          </a:r>
        </a:p>
      </dsp:txBody>
      <dsp:txXfrm>
        <a:off x="-182224" y="576069"/>
        <a:ext cx="1766400" cy="10574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834D53-FA1D-4850-A980-D58968DD99D5}">
      <dsp:nvSpPr>
        <dsp:cNvPr id="0" name=""/>
        <dsp:cNvSpPr/>
      </dsp:nvSpPr>
      <dsp:spPr>
        <a:xfrm>
          <a:off x="681481" y="1184617"/>
          <a:ext cx="1996918" cy="1996918"/>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ru-RU" sz="1400" b="1" kern="1200" dirty="0" smtClean="0"/>
            <a:t>Расходы </a:t>
          </a:r>
        </a:p>
        <a:p>
          <a:pPr lvl="0" algn="ctr" defTabSz="622300">
            <a:lnSpc>
              <a:spcPct val="100000"/>
            </a:lnSpc>
            <a:spcBef>
              <a:spcPct val="0"/>
            </a:spcBef>
            <a:spcAft>
              <a:spcPts val="0"/>
            </a:spcAft>
          </a:pPr>
          <a:r>
            <a:rPr lang="ru-RU" sz="1400" b="1" kern="1200" dirty="0" smtClean="0"/>
            <a:t>2025г.,</a:t>
          </a:r>
        </a:p>
        <a:p>
          <a:pPr lvl="0" algn="ctr" defTabSz="622300">
            <a:lnSpc>
              <a:spcPct val="100000"/>
            </a:lnSpc>
            <a:spcBef>
              <a:spcPct val="0"/>
            </a:spcBef>
            <a:spcAft>
              <a:spcPts val="0"/>
            </a:spcAft>
          </a:pPr>
          <a:r>
            <a:rPr lang="ru-RU" sz="1400" b="1" kern="1200" dirty="0" smtClean="0"/>
            <a:t>160500,00 </a:t>
          </a:r>
        </a:p>
        <a:p>
          <a:pPr lvl="0" algn="ctr" defTabSz="622300">
            <a:lnSpc>
              <a:spcPct val="100000"/>
            </a:lnSpc>
            <a:spcBef>
              <a:spcPct val="0"/>
            </a:spcBef>
            <a:spcAft>
              <a:spcPts val="0"/>
            </a:spcAft>
          </a:pPr>
          <a:r>
            <a:rPr lang="ru-RU" sz="1400" b="1" kern="1200" dirty="0" smtClean="0"/>
            <a:t>тыс. руб.</a:t>
          </a:r>
          <a:endParaRPr lang="ru-RU" sz="1400" b="1" kern="1200" dirty="0"/>
        </a:p>
      </dsp:txBody>
      <dsp:txXfrm>
        <a:off x="681481" y="1184617"/>
        <a:ext cx="1996918" cy="1996918"/>
      </dsp:txXfrm>
    </dsp:sp>
    <dsp:sp modelId="{911D7D85-1079-4F75-B5EC-D7873B501469}">
      <dsp:nvSpPr>
        <dsp:cNvPr id="0" name=""/>
        <dsp:cNvSpPr/>
      </dsp:nvSpPr>
      <dsp:spPr>
        <a:xfrm>
          <a:off x="1367826" y="0"/>
          <a:ext cx="1275761" cy="1306463"/>
        </a:xfrm>
        <a:prstGeom prst="ellipse">
          <a:avLst/>
        </a:prstGeom>
        <a:solidFill>
          <a:schemeClr val="accent2">
            <a:alpha val="50000"/>
            <a:hueOff val="-588819"/>
            <a:satOff val="-786"/>
            <a:lumOff val="4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Физическая культура и </a:t>
          </a:r>
          <a:r>
            <a:rPr lang="ru-RU" sz="1000" kern="1200" dirty="0" smtClean="0"/>
            <a:t>спорт (Раздел 1100)</a:t>
          </a:r>
          <a:endParaRPr lang="ru-RU" sz="1000" kern="1200" dirty="0" smtClean="0"/>
        </a:p>
        <a:p>
          <a:pPr lvl="0" algn="ctr" defTabSz="444500">
            <a:lnSpc>
              <a:spcPct val="90000"/>
            </a:lnSpc>
            <a:spcBef>
              <a:spcPct val="0"/>
            </a:spcBef>
            <a:spcAft>
              <a:spcPct val="35000"/>
            </a:spcAft>
          </a:pPr>
          <a:r>
            <a:rPr lang="ru-RU" sz="1600" kern="1200" dirty="0" smtClean="0"/>
            <a:t>103559,46</a:t>
          </a:r>
          <a:endParaRPr lang="ru-RU" sz="1600" kern="1200" dirty="0"/>
        </a:p>
      </dsp:txBody>
      <dsp:txXfrm>
        <a:off x="1367826" y="0"/>
        <a:ext cx="1275761" cy="1306463"/>
      </dsp:txXfrm>
    </dsp:sp>
    <dsp:sp modelId="{C2894CF1-3AFD-4CF4-BEB0-E4F62D3CF2A8}">
      <dsp:nvSpPr>
        <dsp:cNvPr id="0" name=""/>
        <dsp:cNvSpPr/>
      </dsp:nvSpPr>
      <dsp:spPr>
        <a:xfrm>
          <a:off x="2193648" y="786331"/>
          <a:ext cx="1406429" cy="973577"/>
        </a:xfrm>
        <a:prstGeom prst="ellipse">
          <a:avLst/>
        </a:prstGeom>
        <a:solidFill>
          <a:schemeClr val="accent2">
            <a:alpha val="50000"/>
            <a:hueOff val="-1177638"/>
            <a:satOff val="-1573"/>
            <a:lumOff val="9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Социальная </a:t>
          </a:r>
          <a:r>
            <a:rPr lang="ru-RU" sz="1000" kern="1200" dirty="0" smtClean="0"/>
            <a:t>политика (Раздел 1000)</a:t>
          </a:r>
          <a:endParaRPr lang="ru-RU" sz="1000" kern="1200" dirty="0" smtClean="0"/>
        </a:p>
        <a:p>
          <a:pPr lvl="0" algn="ctr" defTabSz="444500">
            <a:lnSpc>
              <a:spcPct val="90000"/>
            </a:lnSpc>
            <a:spcBef>
              <a:spcPct val="0"/>
            </a:spcBef>
            <a:spcAft>
              <a:spcPct val="35000"/>
            </a:spcAft>
          </a:pPr>
          <a:r>
            <a:rPr lang="ru-RU" sz="1800" kern="1200" dirty="0" smtClean="0"/>
            <a:t>1821,00</a:t>
          </a:r>
          <a:endParaRPr lang="ru-RU" sz="1800" kern="1200" dirty="0"/>
        </a:p>
      </dsp:txBody>
      <dsp:txXfrm>
        <a:off x="2193648" y="786331"/>
        <a:ext cx="1406429" cy="973577"/>
      </dsp:txXfrm>
    </dsp:sp>
    <dsp:sp modelId="{94DF4C3D-DAD7-48F0-B1EA-1DFD451FEC22}">
      <dsp:nvSpPr>
        <dsp:cNvPr id="0" name=""/>
        <dsp:cNvSpPr/>
      </dsp:nvSpPr>
      <dsp:spPr>
        <a:xfrm>
          <a:off x="2130741" y="1745321"/>
          <a:ext cx="1741023" cy="997640"/>
        </a:xfrm>
        <a:prstGeom prst="ellipse">
          <a:avLst/>
        </a:prstGeom>
        <a:solidFill>
          <a:schemeClr val="accent2">
            <a:alpha val="50000"/>
            <a:hueOff val="-1766457"/>
            <a:satOff val="-2359"/>
            <a:lumOff val="13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Культура, </a:t>
          </a:r>
          <a:r>
            <a:rPr lang="ru-RU" sz="1200" kern="1200" dirty="0" smtClean="0"/>
            <a:t>кинематография</a:t>
          </a:r>
        </a:p>
        <a:p>
          <a:pPr lvl="0" algn="ctr" defTabSz="533400">
            <a:lnSpc>
              <a:spcPct val="90000"/>
            </a:lnSpc>
            <a:spcBef>
              <a:spcPct val="0"/>
            </a:spcBef>
            <a:spcAft>
              <a:spcPct val="35000"/>
            </a:spcAft>
          </a:pPr>
          <a:r>
            <a:rPr lang="ru-RU" sz="1200" kern="1200" dirty="0" smtClean="0"/>
            <a:t>(Раздел 0800)</a:t>
          </a:r>
          <a:endParaRPr lang="ru-RU" sz="1200" kern="1200" dirty="0" smtClean="0"/>
        </a:p>
        <a:p>
          <a:pPr lvl="0" algn="ctr" defTabSz="533400">
            <a:lnSpc>
              <a:spcPct val="90000"/>
            </a:lnSpc>
            <a:spcBef>
              <a:spcPct val="0"/>
            </a:spcBef>
            <a:spcAft>
              <a:spcPct val="35000"/>
            </a:spcAft>
          </a:pPr>
          <a:r>
            <a:rPr lang="ru-RU" sz="1800" kern="1200" dirty="0" smtClean="0"/>
            <a:t>15815,20</a:t>
          </a:r>
          <a:endParaRPr lang="ru-RU" sz="1800" kern="1200" dirty="0"/>
        </a:p>
      </dsp:txBody>
      <dsp:txXfrm>
        <a:off x="2130741" y="1745321"/>
        <a:ext cx="1741023" cy="997640"/>
      </dsp:txXfrm>
    </dsp:sp>
    <dsp:sp modelId="{E7D8919B-72D7-4E0D-B5F9-AD1DD2B7AC79}">
      <dsp:nvSpPr>
        <dsp:cNvPr id="0" name=""/>
        <dsp:cNvSpPr/>
      </dsp:nvSpPr>
      <dsp:spPr>
        <a:xfrm>
          <a:off x="2062450" y="2576417"/>
          <a:ext cx="1537627" cy="845175"/>
        </a:xfrm>
        <a:prstGeom prst="ellipse">
          <a:avLst/>
        </a:prstGeom>
        <a:solidFill>
          <a:schemeClr val="accent2">
            <a:alpha val="50000"/>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Образование</a:t>
          </a:r>
        </a:p>
        <a:p>
          <a:pPr lvl="0" algn="ctr" defTabSz="533400">
            <a:lnSpc>
              <a:spcPct val="90000"/>
            </a:lnSpc>
            <a:spcBef>
              <a:spcPct val="0"/>
            </a:spcBef>
            <a:spcAft>
              <a:spcPct val="35000"/>
            </a:spcAft>
          </a:pPr>
          <a:r>
            <a:rPr lang="ru-RU" sz="1200" kern="1200" dirty="0" smtClean="0"/>
            <a:t>(Раздел 0700)</a:t>
          </a:r>
          <a:endParaRPr lang="ru-RU" sz="1200" kern="1200" dirty="0" smtClean="0"/>
        </a:p>
        <a:p>
          <a:pPr lvl="0" algn="ctr" defTabSz="533400">
            <a:lnSpc>
              <a:spcPct val="90000"/>
            </a:lnSpc>
            <a:spcBef>
              <a:spcPct val="0"/>
            </a:spcBef>
            <a:spcAft>
              <a:spcPct val="35000"/>
            </a:spcAft>
          </a:pPr>
          <a:r>
            <a:rPr lang="ru-RU" sz="1800" kern="1200" dirty="0" smtClean="0"/>
            <a:t>660,00</a:t>
          </a:r>
          <a:endParaRPr lang="ru-RU" sz="1200" kern="1200" dirty="0" smtClean="0"/>
        </a:p>
      </dsp:txBody>
      <dsp:txXfrm>
        <a:off x="2062450" y="2576417"/>
        <a:ext cx="1537627" cy="845175"/>
      </dsp:txXfrm>
    </dsp:sp>
    <dsp:sp modelId="{7A865497-EE33-43CD-B26A-594C56E9FFF2}">
      <dsp:nvSpPr>
        <dsp:cNvPr id="0" name=""/>
        <dsp:cNvSpPr/>
      </dsp:nvSpPr>
      <dsp:spPr>
        <a:xfrm>
          <a:off x="1007788" y="2848283"/>
          <a:ext cx="1595367" cy="1248852"/>
        </a:xfrm>
        <a:prstGeom prst="ellipse">
          <a:avLst/>
        </a:prstGeom>
        <a:solidFill>
          <a:schemeClr val="accent2">
            <a:alpha val="50000"/>
            <a:hueOff val="-2944094"/>
            <a:satOff val="-3931"/>
            <a:lumOff val="23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Жилищно-коммунальное </a:t>
          </a:r>
          <a:r>
            <a:rPr lang="ru-RU" sz="1000" kern="1200" dirty="0" smtClean="0"/>
            <a:t>хозяйство</a:t>
          </a:r>
        </a:p>
        <a:p>
          <a:pPr lvl="0" algn="ctr" defTabSz="444500">
            <a:lnSpc>
              <a:spcPct val="90000"/>
            </a:lnSpc>
            <a:spcBef>
              <a:spcPct val="0"/>
            </a:spcBef>
            <a:spcAft>
              <a:spcPct val="35000"/>
            </a:spcAft>
          </a:pPr>
          <a:r>
            <a:rPr lang="ru-RU" sz="1000" kern="1200" dirty="0" smtClean="0"/>
            <a:t>(раздел 0500)</a:t>
          </a:r>
          <a:endParaRPr lang="ru-RU" sz="1000" kern="1200" dirty="0" smtClean="0"/>
        </a:p>
        <a:p>
          <a:pPr lvl="0" algn="ctr" defTabSz="444500">
            <a:lnSpc>
              <a:spcPct val="90000"/>
            </a:lnSpc>
            <a:spcBef>
              <a:spcPct val="0"/>
            </a:spcBef>
            <a:spcAft>
              <a:spcPct val="35000"/>
            </a:spcAft>
          </a:pPr>
          <a:r>
            <a:rPr lang="ru-RU" sz="1600" b="0" kern="1200" dirty="0" smtClean="0"/>
            <a:t>16 825,41</a:t>
          </a:r>
          <a:endParaRPr lang="ru-RU" sz="1600" b="0" kern="1200" dirty="0"/>
        </a:p>
      </dsp:txBody>
      <dsp:txXfrm>
        <a:off x="1007788" y="2848283"/>
        <a:ext cx="1595367" cy="1248852"/>
      </dsp:txXfrm>
    </dsp:sp>
    <dsp:sp modelId="{85F1FDDD-7D47-46BF-AEE0-ACBDC1268E8F}">
      <dsp:nvSpPr>
        <dsp:cNvPr id="0" name=""/>
        <dsp:cNvSpPr/>
      </dsp:nvSpPr>
      <dsp:spPr>
        <a:xfrm>
          <a:off x="0" y="2577216"/>
          <a:ext cx="1399600" cy="998459"/>
        </a:xfrm>
        <a:prstGeom prst="ellipse">
          <a:avLst/>
        </a:prstGeom>
        <a:solidFill>
          <a:schemeClr val="accent2">
            <a:alpha val="50000"/>
            <a:hueOff val="-3532913"/>
            <a:satOff val="-4718"/>
            <a:lumOff val="27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Национальная </a:t>
          </a:r>
          <a:r>
            <a:rPr lang="ru-RU" sz="1000" kern="1200" dirty="0" smtClean="0"/>
            <a:t>экономика (Раздел 0400)</a:t>
          </a:r>
          <a:endParaRPr lang="ru-RU" sz="1000" kern="1200" dirty="0" smtClean="0"/>
        </a:p>
        <a:p>
          <a:pPr lvl="0" algn="ctr" defTabSz="444500">
            <a:lnSpc>
              <a:spcPct val="90000"/>
            </a:lnSpc>
            <a:spcBef>
              <a:spcPct val="0"/>
            </a:spcBef>
            <a:spcAft>
              <a:spcPct val="35000"/>
            </a:spcAft>
          </a:pPr>
          <a:r>
            <a:rPr lang="ru-RU" sz="1800" kern="1200" dirty="0" smtClean="0"/>
            <a:t>2040,00</a:t>
          </a:r>
          <a:endParaRPr lang="ru-RU" sz="1400" kern="1200" dirty="0" smtClean="0"/>
        </a:p>
      </dsp:txBody>
      <dsp:txXfrm>
        <a:off x="0" y="2577216"/>
        <a:ext cx="1399600" cy="998459"/>
      </dsp:txXfrm>
    </dsp:sp>
    <dsp:sp modelId="{68209D15-810E-4BCC-8C62-74AF721946B8}">
      <dsp:nvSpPr>
        <dsp:cNvPr id="0" name=""/>
        <dsp:cNvSpPr/>
      </dsp:nvSpPr>
      <dsp:spPr>
        <a:xfrm>
          <a:off x="-271686" y="1549016"/>
          <a:ext cx="1344065" cy="1179040"/>
        </a:xfrm>
        <a:prstGeom prst="ellipse">
          <a:avLst/>
        </a:prstGeom>
        <a:solidFill>
          <a:schemeClr val="accent2">
            <a:alpha val="50000"/>
            <a:hueOff val="-4121732"/>
            <a:satOff val="-5504"/>
            <a:lumOff val="32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t>Национальная оборона и Национальная безопасность и правоохранительная </a:t>
          </a:r>
          <a:r>
            <a:rPr lang="ru-RU" sz="800" kern="1200" dirty="0" smtClean="0"/>
            <a:t>деятельность </a:t>
          </a:r>
        </a:p>
        <a:p>
          <a:pPr lvl="0" algn="ctr" defTabSz="355600">
            <a:lnSpc>
              <a:spcPct val="90000"/>
            </a:lnSpc>
            <a:spcBef>
              <a:spcPct val="0"/>
            </a:spcBef>
            <a:spcAft>
              <a:spcPct val="35000"/>
            </a:spcAft>
          </a:pPr>
          <a:r>
            <a:rPr lang="ru-RU" sz="800" kern="1200" dirty="0" smtClean="0"/>
            <a:t>(Раздел 0300)</a:t>
          </a:r>
          <a:endParaRPr lang="ru-RU" sz="800" kern="1200" dirty="0" smtClean="0"/>
        </a:p>
        <a:p>
          <a:pPr lvl="0" algn="ctr" defTabSz="355600">
            <a:lnSpc>
              <a:spcPct val="90000"/>
            </a:lnSpc>
            <a:spcBef>
              <a:spcPct val="0"/>
            </a:spcBef>
            <a:spcAft>
              <a:spcPct val="35000"/>
            </a:spcAft>
          </a:pPr>
          <a:r>
            <a:rPr lang="ru-RU" sz="1600" kern="1200" dirty="0" smtClean="0"/>
            <a:t>499,90</a:t>
          </a:r>
          <a:endParaRPr lang="ru-RU" sz="1600" kern="1200" dirty="0"/>
        </a:p>
      </dsp:txBody>
      <dsp:txXfrm>
        <a:off x="-271686" y="1549016"/>
        <a:ext cx="1344065" cy="1179040"/>
      </dsp:txXfrm>
    </dsp:sp>
    <dsp:sp modelId="{8D1967C7-1B2A-4F2A-AD06-7507BC182C6A}">
      <dsp:nvSpPr>
        <dsp:cNvPr id="0" name=""/>
        <dsp:cNvSpPr/>
      </dsp:nvSpPr>
      <dsp:spPr>
        <a:xfrm>
          <a:off x="-243782" y="751801"/>
          <a:ext cx="2050046" cy="945470"/>
        </a:xfrm>
        <a:prstGeom prst="ellipse">
          <a:avLst/>
        </a:prstGeom>
        <a:solidFill>
          <a:schemeClr val="accent2">
            <a:alpha val="50000"/>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Общегосударственные </a:t>
          </a:r>
          <a:r>
            <a:rPr lang="ru-RU" sz="1000" kern="1200" dirty="0" smtClean="0"/>
            <a:t>вопросы (Раздел 0100)</a:t>
          </a:r>
          <a:endParaRPr lang="ru-RU" sz="1000" kern="1200" dirty="0" smtClean="0"/>
        </a:p>
        <a:p>
          <a:pPr lvl="0" algn="ctr" defTabSz="444500">
            <a:lnSpc>
              <a:spcPct val="90000"/>
            </a:lnSpc>
            <a:spcBef>
              <a:spcPct val="0"/>
            </a:spcBef>
            <a:spcAft>
              <a:spcPct val="35000"/>
            </a:spcAft>
          </a:pPr>
          <a:r>
            <a:rPr lang="ru-RU" sz="1600" b="0" kern="1200" dirty="0" smtClean="0"/>
            <a:t>19 279,03</a:t>
          </a:r>
        </a:p>
      </dsp:txBody>
      <dsp:txXfrm>
        <a:off x="-243782" y="751801"/>
        <a:ext cx="2050046" cy="9454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0.53455</cdr:x>
      <cdr:y>0.72602</cdr:y>
    </cdr:from>
    <cdr:to>
      <cdr:x>0.65797</cdr:x>
      <cdr:y>0.79686</cdr:y>
    </cdr:to>
    <cdr:sp macro="" textlink="">
      <cdr:nvSpPr>
        <cdr:cNvPr id="2" name="TextBox 1"/>
        <cdr:cNvSpPr txBox="1"/>
      </cdr:nvSpPr>
      <cdr:spPr>
        <a:xfrm xmlns:a="http://schemas.openxmlformats.org/drawingml/2006/main">
          <a:off x="3960440" y="2952328"/>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smtClean="0">
              <a:solidFill>
                <a:srgbClr val="0066FF"/>
              </a:solidFill>
            </a:rPr>
            <a:t>2026</a:t>
          </a:r>
          <a:r>
            <a:rPr lang="ru-RU" sz="1600" dirty="0" smtClean="0">
              <a:solidFill>
                <a:srgbClr val="0066FF"/>
              </a:solidFill>
            </a:rPr>
            <a:t> год</a:t>
          </a:r>
        </a:p>
        <a:p xmlns:a="http://schemas.openxmlformats.org/drawingml/2006/main">
          <a:endParaRPr lang="ru-RU" sz="1100" dirty="0"/>
        </a:p>
      </cdr:txBody>
    </cdr:sp>
  </cdr:relSizeAnchor>
  <cdr:relSizeAnchor xmlns:cdr="http://schemas.openxmlformats.org/drawingml/2006/chartDrawing">
    <cdr:from>
      <cdr:x>0.69978</cdr:x>
      <cdr:y>0.14166</cdr:y>
    </cdr:from>
    <cdr:to>
      <cdr:x>0.8232</cdr:x>
      <cdr:y>0.21249</cdr:y>
    </cdr:to>
    <cdr:sp macro="" textlink="">
      <cdr:nvSpPr>
        <cdr:cNvPr id="5" name="TextBox 4"/>
        <cdr:cNvSpPr txBox="1"/>
      </cdr:nvSpPr>
      <cdr:spPr>
        <a:xfrm xmlns:a="http://schemas.openxmlformats.org/drawingml/2006/main">
          <a:off x="5184576" y="576064"/>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Тыс. руб.</a:t>
          </a:r>
          <a:endParaRPr lang="ru-RU" sz="1100" dirty="0"/>
        </a:p>
      </cdr:txBody>
    </cdr:sp>
  </cdr:relSizeAnchor>
  <cdr:relSizeAnchor xmlns:cdr="http://schemas.openxmlformats.org/drawingml/2006/chartDrawing">
    <cdr:from>
      <cdr:x>0.39849</cdr:x>
      <cdr:y>0.72602</cdr:y>
    </cdr:from>
    <cdr:to>
      <cdr:x>0.52191</cdr:x>
      <cdr:y>0.80087</cdr:y>
    </cdr:to>
    <cdr:sp macro="" textlink="">
      <cdr:nvSpPr>
        <cdr:cNvPr id="6" name="TextBox 5"/>
        <cdr:cNvSpPr txBox="1"/>
      </cdr:nvSpPr>
      <cdr:spPr>
        <a:xfrm xmlns:a="http://schemas.openxmlformats.org/drawingml/2006/main">
          <a:off x="2952328" y="2952328"/>
          <a:ext cx="914400" cy="3043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accent5">
                  <a:lumMod val="75000"/>
                </a:schemeClr>
              </a:solidFill>
            </a:rPr>
            <a:t>2025</a:t>
          </a:r>
          <a:r>
            <a:rPr lang="ru-RU" sz="1100" dirty="0" smtClean="0"/>
            <a:t> </a:t>
          </a:r>
          <a:r>
            <a:rPr lang="ru-RU" sz="1100" dirty="0" smtClean="0">
              <a:solidFill>
                <a:schemeClr val="accent5">
                  <a:lumMod val="75000"/>
                </a:schemeClr>
              </a:solidFill>
            </a:rPr>
            <a:t>год</a:t>
          </a:r>
        </a:p>
        <a:p xmlns:a="http://schemas.openxmlformats.org/drawingml/2006/main">
          <a:endParaRPr lang="ru-RU" sz="1100" dirty="0"/>
        </a:p>
      </cdr:txBody>
    </cdr:sp>
  </cdr:relSizeAnchor>
  <cdr:relSizeAnchor xmlns:cdr="http://schemas.openxmlformats.org/drawingml/2006/chartDrawing">
    <cdr:from>
      <cdr:x>0.24298</cdr:x>
      <cdr:y>0.69061</cdr:y>
    </cdr:from>
    <cdr:to>
      <cdr:x>0.3664</cdr:x>
      <cdr:y>0.77915</cdr:y>
    </cdr:to>
    <cdr:sp macro="" textlink="">
      <cdr:nvSpPr>
        <cdr:cNvPr id="7" name="TextBox 6"/>
        <cdr:cNvSpPr txBox="1"/>
      </cdr:nvSpPr>
      <cdr:spPr>
        <a:xfrm xmlns:a="http://schemas.openxmlformats.org/drawingml/2006/main">
          <a:off x="1800200" y="280831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rgbClr val="54A82A"/>
              </a:solidFill>
            </a:rPr>
            <a:t>2024</a:t>
          </a:r>
          <a:r>
            <a:rPr lang="ru-RU" sz="1100" dirty="0" smtClean="0">
              <a:solidFill>
                <a:srgbClr val="54A82A"/>
              </a:solidFill>
            </a:rPr>
            <a:t> год</a:t>
          </a:r>
          <a:endParaRPr lang="ru-RU" sz="1100" dirty="0">
            <a:solidFill>
              <a:srgbClr val="54A82A"/>
            </a:solidFill>
          </a:endParaRPr>
        </a:p>
      </cdr:txBody>
    </cdr:sp>
  </cdr:relSizeAnchor>
  <cdr:relSizeAnchor xmlns:cdr="http://schemas.openxmlformats.org/drawingml/2006/chartDrawing">
    <cdr:from>
      <cdr:x>0.03888</cdr:x>
      <cdr:y>0.21249</cdr:y>
    </cdr:from>
    <cdr:to>
      <cdr:x>0.2527</cdr:x>
      <cdr:y>0.61324</cdr:y>
    </cdr:to>
    <cdr:pic>
      <cdr:nvPicPr>
        <cdr:cNvPr id="9" name="Рисунок 8"/>
        <cdr:cNvPicPr/>
      </cdr:nvPicPr>
      <cdr:blipFill rotWithShape="1">
        <a:blip xmlns:a="http://schemas.openxmlformats.org/drawingml/2006/main" xmlns:r="http://schemas.openxmlformats.org/officeDocument/2006/relationships" r:embed="rId1"/>
        <a:srcRect xmlns:a="http://schemas.openxmlformats.org/drawingml/2006/main" l="66772" t="51822" r="24974" b="32580"/>
        <a:stretch xmlns:a="http://schemas.openxmlformats.org/drawingml/2006/main"/>
      </cdr:blipFill>
      <cdr:spPr bwMode="auto">
        <a:xfrm xmlns:a="http://schemas.openxmlformats.org/drawingml/2006/main">
          <a:off x="288032" y="864096"/>
          <a:ext cx="1584176" cy="1629603"/>
        </a:xfrm>
        <a:prstGeom xmlns:a="http://schemas.openxmlformats.org/drawingml/2006/main" prst="rect">
          <a:avLst/>
        </a:prstGeom>
        <a:ln xmlns:a="http://schemas.openxmlformats.org/drawingml/2006/main">
          <a:noFill/>
        </a:ln>
        <a:extLst xmlns:a="http://schemas.openxmlformats.org/drawingml/2006/main">
          <a:ext uri="{53640926-AAD7-44D8-BBD7-CCE9431645EC}">
            <a14:shadowObscured xmlns:a14="http://schemas.microsoft.com/office/drawing/2010/main" xmlns=""/>
          </a:ext>
        </a:extLst>
      </cdr:spPr>
    </cdr:pic>
  </cdr:relSizeAnchor>
</c:userShapes>
</file>

<file path=ppt/drawings/drawing2.xml><?xml version="1.0" encoding="utf-8"?>
<c:userShapes xmlns:c="http://schemas.openxmlformats.org/drawingml/2006/chart">
  <cdr:relSizeAnchor xmlns:cdr="http://schemas.openxmlformats.org/drawingml/2006/chartDrawing">
    <cdr:from>
      <cdr:x>0.04266</cdr:x>
      <cdr:y>0.0933</cdr:y>
    </cdr:from>
    <cdr:to>
      <cdr:x>0.16037</cdr:x>
      <cdr:y>0.3547</cdr:y>
    </cdr:to>
    <cdr:sp macro="" textlink="">
      <cdr:nvSpPr>
        <cdr:cNvPr id="2" name="TextBox 1"/>
        <cdr:cNvSpPr txBox="1"/>
      </cdr:nvSpPr>
      <cdr:spPr>
        <a:xfrm xmlns:a="http://schemas.openxmlformats.org/drawingml/2006/main">
          <a:off x="316062" y="321999"/>
          <a:ext cx="872070" cy="9021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t>2024</a:t>
          </a:r>
          <a:r>
            <a:rPr lang="ru-RU" sz="1100" dirty="0" smtClean="0"/>
            <a:t> </a:t>
          </a:r>
          <a:r>
            <a:rPr lang="ru-RU" sz="1200" dirty="0" smtClean="0"/>
            <a:t>год</a:t>
          </a:r>
        </a:p>
        <a:p xmlns:a="http://schemas.openxmlformats.org/drawingml/2006/main">
          <a:r>
            <a:rPr lang="ru-RU" sz="1400" dirty="0" smtClean="0"/>
            <a:t>106130,00</a:t>
          </a:r>
          <a:r>
            <a:rPr lang="ru-RU" sz="1200" dirty="0" smtClean="0"/>
            <a:t>тыс. руб.</a:t>
          </a:r>
          <a:endParaRPr lang="ru-RU"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E3109277-0697-49F4-9B15-F01C775250D9}" type="datetimeFigureOut">
              <a:rPr lang="ru-RU" smtClean="0"/>
              <a:pPr/>
              <a:t>14.03.2024</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8C2FD8B-8895-4BC1-9798-47D14EAF0F45}" type="slidenum">
              <a:rPr lang="ru-RU" smtClean="0"/>
              <a:pPr/>
              <a:t>‹#›</a:t>
            </a:fld>
            <a:endParaRPr lang="ru-RU"/>
          </a:p>
        </p:txBody>
      </p:sp>
    </p:spTree>
    <p:extLst>
      <p:ext uri="{BB962C8B-B14F-4D97-AF65-F5344CB8AC3E}">
        <p14:creationId xmlns:p14="http://schemas.microsoft.com/office/powerpoint/2010/main" xmlns="" val="34693497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A8FF8F1-B01F-4C65-9542-A332F65F5D30}" type="datetimeFigureOut">
              <a:rPr lang="ru-RU" smtClean="0"/>
              <a:pPr/>
              <a:t>14.03.2024</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C2AB9C8-2EA0-4F05-9CA7-FFC48CD81007}" type="slidenum">
              <a:rPr lang="ru-RU" smtClean="0"/>
              <a:pPr/>
              <a:t>‹#›</a:t>
            </a:fld>
            <a:endParaRPr lang="ru-RU"/>
          </a:p>
        </p:txBody>
      </p:sp>
    </p:spTree>
    <p:extLst>
      <p:ext uri="{BB962C8B-B14F-4D97-AF65-F5344CB8AC3E}">
        <p14:creationId xmlns:p14="http://schemas.microsoft.com/office/powerpoint/2010/main" xmlns="" val="12196591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3</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xmlns="" val="199674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4</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xmlns="" val="199674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5</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xmlns="" val="199674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6</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xmlns="" val="199674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7</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xmlns="" val="199674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2AB9C8-2EA0-4F05-9CA7-FFC48CD81007}" type="slidenum">
              <a:rPr lang="ru-RU" smtClean="0"/>
              <a:pPr/>
              <a:t>8</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xmlns="" val="199674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2AB9C8-2EA0-4F05-9CA7-FFC48CD81007}" type="slidenum">
              <a:rPr lang="ru-RU" smtClean="0"/>
              <a:pPr/>
              <a:t>13</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xmlns="" val="146409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EC19A38-BA80-4654-90AA-9BF3945278A6}" type="datetime1">
              <a:rPr lang="ru-RU" smtClean="0"/>
              <a:pPr/>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CCDC671-94AA-4C05-B8E0-E493603A70DA}" type="datetime1">
              <a:rPr lang="ru-RU" smtClean="0"/>
              <a:pPr/>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34E03C-A4C9-44AB-B52B-6CA2D63B3F70}" type="datetime1">
              <a:rPr lang="ru-RU" smtClean="0"/>
              <a:pPr/>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50564C6-7366-49E2-806D-1BE96A6A3E08}" type="datetime1">
              <a:rPr lang="ru-RU" smtClean="0"/>
              <a:pPr/>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715FD5-F485-4134-A608-9A94E1BC0864}" type="datetime1">
              <a:rPr lang="ru-RU" smtClean="0"/>
              <a:pPr/>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7DCC1EE-8F76-4623-A5E4-16B18799B37B}" type="datetime1">
              <a:rPr lang="ru-RU" smtClean="0"/>
              <a:pPr/>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B04DF6-4F69-494F-91E8-42A90309B734}" type="datetime1">
              <a:rPr lang="ru-RU" smtClean="0"/>
              <a:pPr/>
              <a:t>14.03.2024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40C1BE4-9439-4B36-AE7D-78808777115C}" type="datetime1">
              <a:rPr lang="ru-RU" smtClean="0"/>
              <a:pPr/>
              <a:t>14.03.2024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008F6A7-15D5-4CF3-8360-6925D403D431}" type="datetime1">
              <a:rPr lang="ru-RU" smtClean="0"/>
              <a:pPr/>
              <a:t>14.03.2024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D4FFA28-58A6-48C8-A130-A53207D16496}" type="datetime1">
              <a:rPr lang="ru-RU" smtClean="0"/>
              <a:pPr/>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84702D-04EE-4CAB-8AFC-05356F443DB3}" type="datetime1">
              <a:rPr lang="ru-RU" smtClean="0"/>
              <a:pPr/>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D5BBB91-18F8-4445-882A-A78DEB9C54F7}" type="datetime1">
              <a:rPr lang="ru-RU" smtClean="0"/>
              <a:pPr/>
              <a:t>14.03.2024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semenova\ПРОЕКТЫ, ЗАЯВКИ\АПК ЛО, КРСТ\Заявка на 2022г_игровые площадки\Площадка пл. Манина д. №1-6\20220922_105039.jpg"/>
          <p:cNvPicPr>
            <a:picLocks noChangeAspect="1" noChangeArrowheads="1"/>
          </p:cNvPicPr>
          <p:nvPr/>
        </p:nvPicPr>
        <p:blipFill>
          <a:blip r:embed="rId2" cstate="print"/>
          <a:srcRect/>
          <a:stretch>
            <a:fillRect/>
          </a:stretch>
        </p:blipFill>
        <p:spPr bwMode="auto">
          <a:xfrm>
            <a:off x="179512" y="226811"/>
            <a:ext cx="8784976" cy="6534726"/>
          </a:xfrm>
          <a:prstGeom prst="rect">
            <a:avLst/>
          </a:prstGeom>
          <a:noFill/>
        </p:spPr>
      </p:pic>
      <p:sp>
        <p:nvSpPr>
          <p:cNvPr id="4" name="Заголовок 3"/>
          <p:cNvSpPr>
            <a:spLocks noGrp="1"/>
          </p:cNvSpPr>
          <p:nvPr>
            <p:ph type="ctrTitle"/>
          </p:nvPr>
        </p:nvSpPr>
        <p:spPr>
          <a:xfrm>
            <a:off x="1969196" y="3140968"/>
            <a:ext cx="6696742" cy="846304"/>
          </a:xfrm>
        </p:spPr>
        <p:txBody>
          <a:bodyPr>
            <a:noAutofit/>
          </a:bodyPr>
          <a:lstStyle/>
          <a:p>
            <a:pPr algn="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a:t>
            </a:r>
            <a: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бюджета</a:t>
            </a:r>
            <a:b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 Войсковицкое сельское поселение</a:t>
            </a:r>
            <a:b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a:t>
            </a: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и плановый период </a:t>
            </a:r>
            <a:r>
              <a:rPr lang="ru-RU" sz="2400" b="1" dirty="0" smtClean="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2025-2026 </a:t>
            </a:r>
            <a:r>
              <a:rPr lang="ru-RU" sz="2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годов </a:t>
            </a:r>
          </a:p>
        </p:txBody>
      </p:sp>
      <p:sp>
        <p:nvSpPr>
          <p:cNvPr id="5" name="Прямоугольник 4"/>
          <p:cNvSpPr/>
          <p:nvPr/>
        </p:nvSpPr>
        <p:spPr>
          <a:xfrm>
            <a:off x="2116757" y="573071"/>
            <a:ext cx="4410182"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b="1" u="sng" dirty="0">
                <a:solidFill>
                  <a:schemeClr val="bg1"/>
                </a:solidFill>
                <a:effectLst>
                  <a:outerShdw blurRad="38100" dist="38100" dir="2700000" algn="tl">
                    <a:srgbClr val="000000">
                      <a:alpha val="43137"/>
                    </a:srgbClr>
                  </a:outerShdw>
                </a:effectLst>
                <a:latin typeface="Century" pitchFamily="18" charset="0"/>
              </a:rPr>
              <a:t>МО Войсковицкое сельское поселение</a:t>
            </a:r>
            <a:endParaRPr lang="ru-RU" u="sng" dirty="0">
              <a:solidFill>
                <a:schemeClr val="bg1"/>
              </a:solidFill>
              <a:effectLst>
                <a:outerShdw blurRad="38100" dist="38100" dir="2700000" algn="tl">
                  <a:srgbClr val="000000">
                    <a:alpha val="43137"/>
                  </a:srgbClr>
                </a:outerShdw>
              </a:effectLst>
            </a:endParaRPr>
          </a:p>
        </p:txBody>
      </p:sp>
      <p:pic>
        <p:nvPicPr>
          <p:cNvPr id="8" name="Picture 2" descr="https://dic.academic.ru/pictures/wiki/files/70/Flag_of_Voyskovitskoe_%28Leningrad_oblast%2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260648"/>
            <a:ext cx="2059662" cy="13731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одзаголовок 6"/>
          <p:cNvSpPr>
            <a:spLocks noGrp="1"/>
          </p:cNvSpPr>
          <p:nvPr/>
        </p:nvSpPr>
        <p:spPr>
          <a:xfrm>
            <a:off x="467544" y="1093696"/>
            <a:ext cx="3344416" cy="1080120"/>
          </a:xfrm>
          <a:prstGeom prst="rect">
            <a:avLst/>
          </a:prstGeom>
          <a:gradFill>
            <a:gsLst>
              <a:gs pos="51000">
                <a:schemeClr val="accent1">
                  <a:tint val="0"/>
                  <a:alpha val="0"/>
                </a:schemeClr>
              </a:gs>
              <a:gs pos="42000">
                <a:schemeClr val="accent1">
                  <a:tint val="60000"/>
                  <a:satMod val="120000"/>
                </a:schemeClr>
              </a:gs>
              <a:gs pos="54000">
                <a:schemeClr val="accent1">
                  <a:tint val="90000"/>
                  <a:alpha val="100000"/>
                  <a:lumMod val="90000"/>
                </a:schemeClr>
              </a:gs>
            </a:gsLst>
          </a:gra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47500" lnSpcReduction="2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ru-RU" sz="5400" dirty="0" smtClean="0">
                <a:ln>
                  <a:solidFill>
                    <a:schemeClr val="accent1"/>
                  </a:solidFill>
                </a:ln>
                <a:solidFill>
                  <a:srgbClr val="7030A0"/>
                </a:solidFill>
                <a:effectLst>
                  <a:outerShdw blurRad="63500" dist="50800" dir="5400000" sx="1000" sy="1000" algn="ctr" rotWithShape="0">
                    <a:srgbClr val="000000">
                      <a:alpha val="0"/>
                    </a:srgbClr>
                  </a:outerShdw>
                </a:effectLst>
              </a:rPr>
              <a:t>ПРОЕКТ БЮДЖЕТА </a:t>
            </a:r>
          </a:p>
          <a:p>
            <a:r>
              <a:rPr lang="ru-RU" sz="5400" dirty="0" smtClean="0">
                <a:ln>
                  <a:solidFill>
                    <a:schemeClr val="accent1"/>
                  </a:solidFill>
                </a:ln>
                <a:solidFill>
                  <a:srgbClr val="7030A0"/>
                </a:solidFill>
                <a:effectLst>
                  <a:outerShdw blurRad="63500" dist="50800" dir="5400000" sx="1000" sy="1000" algn="ctr" rotWithShape="0">
                    <a:srgbClr val="000000">
                      <a:alpha val="0"/>
                    </a:srgbClr>
                  </a:outerShdw>
                </a:effectLst>
              </a:rPr>
              <a:t>ДЛЯ ГРАЖДАН</a:t>
            </a:r>
            <a:endParaRPr lang="ru-RU" sz="5400" dirty="0">
              <a:ln>
                <a:solidFill>
                  <a:schemeClr val="accent1"/>
                </a:solidFill>
              </a:ln>
              <a:solidFill>
                <a:srgbClr val="7030A0"/>
              </a:solidFill>
              <a:effectLst>
                <a:outerShdw blurRad="63500" dist="50800" dir="5400000" sx="1000" sy="1000" algn="ctr" rotWithShape="0">
                  <a:srgbClr val="000000">
                    <a:alpha val="0"/>
                  </a:srgbClr>
                </a:outerShdw>
              </a:effectLst>
            </a:endParaRPr>
          </a:p>
        </p:txBody>
      </p:sp>
      <p:sp>
        <p:nvSpPr>
          <p:cNvPr id="11" name="Прямоугольник 10"/>
          <p:cNvSpPr/>
          <p:nvPr/>
        </p:nvSpPr>
        <p:spPr>
          <a:xfrm>
            <a:off x="2116757" y="573071"/>
            <a:ext cx="4410182"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ru-RU" b="1" u="sng" dirty="0">
                <a:solidFill>
                  <a:srgbClr val="FFFF00"/>
                </a:solidFill>
                <a:effectLst>
                  <a:outerShdw blurRad="38100" dist="38100" dir="2700000" algn="tl">
                    <a:srgbClr val="000000">
                      <a:alpha val="43137"/>
                    </a:srgbClr>
                  </a:outerShdw>
                </a:effectLst>
                <a:latin typeface="Century" pitchFamily="18" charset="0"/>
              </a:rPr>
              <a:t>МО Войсковицкое сельское поселение</a:t>
            </a:r>
            <a:endParaRPr lang="ru-RU"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8859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087724" y="338328"/>
            <a:ext cx="6876764" cy="1252728"/>
          </a:xfrm>
        </p:spPr>
        <p:txBody>
          <a:bodyPr>
            <a:normAutofit/>
          </a:bodyPr>
          <a:lstStyle/>
          <a:p>
            <a:r>
              <a:rPr lang="ru-RU" sz="3200" dirty="0" smtClean="0"/>
              <a:t>Прогноз основных показателей бюджета МО Войсковицкое СП</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52933479"/>
              </p:ext>
            </p:extLst>
          </p:nvPr>
        </p:nvGraphicFramePr>
        <p:xfrm>
          <a:off x="683568" y="2492896"/>
          <a:ext cx="7408862" cy="4066430"/>
        </p:xfrm>
        <a:graphic>
          <a:graphicData uri="http://schemas.openxmlformats.org/drawingml/2006/chart">
            <c:chart xmlns:c="http://schemas.openxmlformats.org/drawingml/2006/chart" xmlns:r="http://schemas.openxmlformats.org/officeDocument/2006/relationships" r:id="rId3"/>
          </a:graphicData>
        </a:graphic>
      </p:graphicFrame>
      <p:sp>
        <p:nvSpPr>
          <p:cNvPr id="5" name="Номер слайда 4"/>
          <p:cNvSpPr>
            <a:spLocks noGrp="1"/>
          </p:cNvSpPr>
          <p:nvPr>
            <p:ph type="sldNum" sz="quarter" idx="12"/>
          </p:nvPr>
        </p:nvSpPr>
        <p:spPr>
          <a:xfrm>
            <a:off x="7812360" y="199354"/>
            <a:ext cx="1161826" cy="365125"/>
          </a:xfrm>
        </p:spPr>
        <p:txBody>
          <a:bodyPr/>
          <a:lstStyle/>
          <a:p>
            <a:fld id="{B19B0651-EE4F-4900-A07F-96A6BFA9D0F0}" type="slidenum">
              <a:rPr lang="ru-RU" smtClean="0"/>
              <a:pPr/>
              <a:t>10</a:t>
            </a:fld>
            <a:endParaRPr lang="ru-RU" dirty="0"/>
          </a:p>
        </p:txBody>
      </p:sp>
    </p:spTree>
    <p:extLst>
      <p:ext uri="{BB962C8B-B14F-4D97-AF65-F5344CB8AC3E}">
        <p14:creationId xmlns:p14="http://schemas.microsoft.com/office/powerpoint/2010/main" xmlns="" val="1634122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087724" y="338328"/>
            <a:ext cx="1908212" cy="1252728"/>
          </a:xfrm>
        </p:spPr>
        <p:txBody>
          <a:bodyPr>
            <a:normAutofit/>
          </a:bodyPr>
          <a:lstStyle/>
          <a:p>
            <a:pPr algn="l"/>
            <a:r>
              <a:rPr lang="ru-RU" sz="3200" b="1" dirty="0" smtClean="0"/>
              <a:t>ДОХОДЫ</a:t>
            </a:r>
            <a:br>
              <a:rPr lang="ru-RU" sz="3200" b="1" dirty="0" smtClean="0"/>
            </a:br>
            <a:r>
              <a:rPr lang="ru-RU" sz="3200" b="1" dirty="0" smtClean="0"/>
              <a:t>бюджета</a:t>
            </a:r>
            <a:endParaRPr lang="ru-RU" sz="3200" b="1" dirty="0"/>
          </a:p>
        </p:txBody>
      </p:sp>
      <p:sp>
        <p:nvSpPr>
          <p:cNvPr id="5" name="TextBox 4"/>
          <p:cNvSpPr txBox="1"/>
          <p:nvPr/>
        </p:nvSpPr>
        <p:spPr>
          <a:xfrm>
            <a:off x="4067944" y="519315"/>
            <a:ext cx="4464496" cy="1477328"/>
          </a:xfrm>
          <a:prstGeom prst="rect">
            <a:avLst/>
          </a:prstGeom>
          <a:noFill/>
        </p:spPr>
        <p:txBody>
          <a:bodyPr wrap="square" rtlCol="0">
            <a:spAutoFit/>
          </a:bodyPr>
          <a:lstStyle/>
          <a:p>
            <a:pPr algn="just"/>
            <a:r>
              <a:rPr lang="ru-RU" dirty="0" smtClean="0">
                <a:solidFill>
                  <a:schemeClr val="bg1"/>
                </a:solidFill>
              </a:rPr>
              <a:t>—</a:t>
            </a:r>
            <a:r>
              <a:rPr lang="ru-RU" dirty="0">
                <a:solidFill>
                  <a:schemeClr val="bg1"/>
                </a:solidFill>
              </a:rPr>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a:t>
            </a:r>
          </a:p>
        </p:txBody>
      </p:sp>
      <p:sp>
        <p:nvSpPr>
          <p:cNvPr id="7" name="Объект 6"/>
          <p:cNvSpPr>
            <a:spLocks noGrp="1"/>
          </p:cNvSpPr>
          <p:nvPr>
            <p:ph idx="1"/>
          </p:nvPr>
        </p:nvSpPr>
        <p:spPr>
          <a:xfrm>
            <a:off x="467544" y="2348880"/>
            <a:ext cx="8352928" cy="3993307"/>
          </a:xfrm>
        </p:spPr>
        <p:txBody>
          <a:bodyPr/>
          <a:lstStyle/>
          <a:p>
            <a:pPr algn="ctr"/>
            <a:r>
              <a:rPr lang="ru-RU" u="sng" dirty="0" smtClean="0"/>
              <a:t>Доходы бюджета подразделяются на три вида:</a:t>
            </a:r>
            <a:endParaRPr lang="ru-RU" u="sng" dirty="0"/>
          </a:p>
        </p:txBody>
      </p:sp>
      <p:sp>
        <p:nvSpPr>
          <p:cNvPr id="8" name="Прямоугольник 7"/>
          <p:cNvSpPr/>
          <p:nvPr/>
        </p:nvSpPr>
        <p:spPr>
          <a:xfrm>
            <a:off x="323528" y="2924944"/>
            <a:ext cx="2232248" cy="32403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b="1" cap="all" dirty="0">
                <a:solidFill>
                  <a:schemeClr val="bg1"/>
                </a:solidFill>
              </a:rPr>
              <a:t>НАЛОГОВЫЕ </a:t>
            </a:r>
            <a:r>
              <a:rPr lang="ru-RU" b="1" cap="all" dirty="0" smtClean="0">
                <a:solidFill>
                  <a:schemeClr val="bg1"/>
                </a:solidFill>
              </a:rPr>
              <a:t>ДОХОДЫ </a:t>
            </a:r>
            <a:r>
              <a:rPr lang="ru-RU" b="1" dirty="0" smtClean="0">
                <a:solidFill>
                  <a:schemeClr val="bg1"/>
                </a:solidFill>
              </a:rPr>
              <a:t>—</a:t>
            </a:r>
          </a:p>
          <a:p>
            <a:pPr algn="ctr"/>
            <a:r>
              <a:rPr lang="ru-RU" dirty="0">
                <a:solidFill>
                  <a:schemeClr val="tx1"/>
                </a:solidFill>
              </a:rPr>
              <a:t> </a:t>
            </a:r>
            <a:r>
              <a:rPr lang="ru-RU" sz="1200" dirty="0">
                <a:solidFill>
                  <a:schemeClr val="tx1"/>
                </a:solidFill>
              </a:rPr>
              <a:t>доходы от</a:t>
            </a:r>
            <a:r>
              <a:rPr lang="ru-RU" dirty="0">
                <a:solidFill>
                  <a:schemeClr val="tx1"/>
                </a:solidFill>
              </a:rPr>
              <a:t> </a:t>
            </a:r>
            <a:r>
              <a:rPr lang="ru-RU" sz="1200" dirty="0">
                <a:solidFill>
                  <a:schemeClr val="tx1"/>
                </a:solidFill>
              </a:rPr>
              <a:t>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ним.</a:t>
            </a:r>
          </a:p>
        </p:txBody>
      </p:sp>
      <p:sp>
        <p:nvSpPr>
          <p:cNvPr id="9" name="Прямоугольник 8"/>
          <p:cNvSpPr/>
          <p:nvPr/>
        </p:nvSpPr>
        <p:spPr>
          <a:xfrm>
            <a:off x="2771800" y="2939940"/>
            <a:ext cx="3240360" cy="358540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ru-RU" b="1" cap="all" dirty="0">
                <a:solidFill>
                  <a:schemeClr val="bg1"/>
                </a:solidFill>
              </a:rPr>
              <a:t>НЕНАЛОГОВЫЕ ДОХОДЫ</a:t>
            </a:r>
            <a:r>
              <a:rPr lang="ru-RU" b="1" dirty="0">
                <a:solidFill>
                  <a:schemeClr val="bg1"/>
                </a:solidFill>
              </a:rPr>
              <a:t>— </a:t>
            </a:r>
          </a:p>
          <a:p>
            <a:r>
              <a:rPr lang="ru-RU" sz="1000" dirty="0">
                <a:solidFill>
                  <a:schemeClr val="tx1"/>
                </a:solidFill>
              </a:rPr>
              <a:t>• доходы от использования имущества, находящегося в государственной или муниципальной собственности; </a:t>
            </a:r>
            <a:endParaRPr lang="ru-RU" sz="1000" b="1" dirty="0">
              <a:solidFill>
                <a:schemeClr val="tx1"/>
              </a:solidFill>
            </a:endParaRPr>
          </a:p>
          <a:p>
            <a:r>
              <a:rPr lang="ru-RU" sz="1000" dirty="0">
                <a:solidFill>
                  <a:schemeClr val="tx1"/>
                </a:solidFill>
              </a:rPr>
              <a:t>• доходы от платных услуг, оказываемых казенными учреждениями, находящимися в ведении соответственно федеральных органов исполнительной власти, органов исполнительной власти субъектов Российской Федерации, органов местного самоуправления; </a:t>
            </a:r>
            <a:endParaRPr lang="ru-RU" sz="1000" b="1" dirty="0">
              <a:solidFill>
                <a:schemeClr val="tx1"/>
              </a:solidFill>
            </a:endParaRPr>
          </a:p>
          <a:p>
            <a:r>
              <a:rPr lang="ru-RU" sz="1000" dirty="0">
                <a:solidFill>
                  <a:schemeClr val="tx1"/>
                </a:solidFill>
              </a:rPr>
              <a:t>• средства, полученные в результате применения мер гражданско-правовой, административной и уголовной ответственности, в том числе штрафы, конфискации, компенсации, а также средства, полученные в возмещение вреда, причиненного Российской Федерации, субъектам Российской Федерации, муниципальным образованиям, и иные суммы принудительного изъятия; </a:t>
            </a:r>
            <a:endParaRPr lang="ru-RU" sz="1000" b="1" dirty="0">
              <a:solidFill>
                <a:schemeClr val="tx1"/>
              </a:solidFill>
            </a:endParaRPr>
          </a:p>
          <a:p>
            <a:r>
              <a:rPr lang="ru-RU" sz="1000" dirty="0">
                <a:solidFill>
                  <a:schemeClr val="tx1"/>
                </a:solidFill>
              </a:rPr>
              <a:t>• платежи при пользовании природными ресурсами, административные платежи и сборы;</a:t>
            </a:r>
            <a:endParaRPr lang="ru-RU" sz="1000" b="1" dirty="0">
              <a:solidFill>
                <a:schemeClr val="tx1"/>
              </a:solidFill>
            </a:endParaRPr>
          </a:p>
          <a:p>
            <a:r>
              <a:rPr lang="ru-RU" sz="1000" dirty="0">
                <a:solidFill>
                  <a:schemeClr val="tx1"/>
                </a:solidFill>
              </a:rPr>
              <a:t>• иные неналоговые доходы.</a:t>
            </a:r>
            <a:endParaRPr lang="ru-RU" sz="1000" b="1" dirty="0">
              <a:solidFill>
                <a:schemeClr val="tx1"/>
              </a:solidFill>
            </a:endParaRPr>
          </a:p>
        </p:txBody>
      </p:sp>
      <p:sp>
        <p:nvSpPr>
          <p:cNvPr id="10" name="Прямоугольник 9"/>
          <p:cNvSpPr/>
          <p:nvPr/>
        </p:nvSpPr>
        <p:spPr>
          <a:xfrm>
            <a:off x="6156176" y="2924944"/>
            <a:ext cx="2736304" cy="3600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b="1" cap="all" dirty="0"/>
              <a:t>Безвозмездные поступления </a:t>
            </a:r>
            <a:r>
              <a:rPr lang="ru-RU" b="1" dirty="0">
                <a:solidFill>
                  <a:schemeClr val="bg1"/>
                </a:solidFill>
              </a:rPr>
              <a:t>— </a:t>
            </a:r>
            <a:r>
              <a:rPr lang="ru-RU" b="1" cap="all" dirty="0" smtClean="0"/>
              <a:t> </a:t>
            </a:r>
            <a:endParaRPr lang="ru-RU" b="1" dirty="0"/>
          </a:p>
          <a:p>
            <a:r>
              <a:rPr lang="ru-RU" sz="1000" dirty="0">
                <a:solidFill>
                  <a:schemeClr val="tx1"/>
                </a:solidFill>
              </a:rPr>
              <a:t>• дотации из других бюджетов бюджетной системы Российской Федерации;</a:t>
            </a:r>
            <a:endParaRPr lang="ru-RU" sz="1000" b="1" dirty="0">
              <a:solidFill>
                <a:schemeClr val="tx1"/>
              </a:solidFill>
            </a:endParaRPr>
          </a:p>
          <a:p>
            <a:r>
              <a:rPr lang="ru-RU" sz="1000" dirty="0">
                <a:solidFill>
                  <a:schemeClr val="tx1"/>
                </a:solidFill>
              </a:rPr>
              <a:t>• субсидии из других бюджетов бюджетной системы Российской Федерации (межбюджетные субсидии);</a:t>
            </a:r>
            <a:endParaRPr lang="ru-RU" sz="1000" b="1" dirty="0">
              <a:solidFill>
                <a:schemeClr val="tx1"/>
              </a:solidFill>
            </a:endParaRPr>
          </a:p>
          <a:p>
            <a:r>
              <a:rPr lang="ru-RU" sz="1000" dirty="0">
                <a:solidFill>
                  <a:schemeClr val="tx1"/>
                </a:solidFill>
              </a:rPr>
              <a:t>• субвенции из федерального бюджета и (или) из бюджетов субъектов Российской Федерации;</a:t>
            </a:r>
            <a:endParaRPr lang="ru-RU" sz="1000" b="1" dirty="0">
              <a:solidFill>
                <a:schemeClr val="tx1"/>
              </a:solidFill>
            </a:endParaRPr>
          </a:p>
          <a:p>
            <a:r>
              <a:rPr lang="ru-RU" sz="1000" dirty="0">
                <a:solidFill>
                  <a:schemeClr val="tx1"/>
                </a:solidFill>
              </a:rPr>
              <a:t>• иные межбюджетные трансферты из других бюджетов бюджетной системы Российской Федерации;</a:t>
            </a:r>
            <a:endParaRPr lang="ru-RU" sz="1000" b="1" dirty="0">
              <a:solidFill>
                <a:schemeClr val="tx1"/>
              </a:solidFill>
            </a:endParaRPr>
          </a:p>
          <a:p>
            <a:r>
              <a:rPr lang="ru-RU" sz="1000" dirty="0">
                <a:solidFill>
                  <a:schemeClr val="tx1"/>
                </a:solidFill>
              </a:rPr>
              <a:t>• безвозмездные поступления от физических и юридических лиц, международных организаций и правительств иностранных государств, в том числе добровольные пожертвования.</a:t>
            </a:r>
            <a:endParaRPr lang="ru-RU" sz="1000" b="1" dirty="0">
              <a:solidFill>
                <a:schemeClr val="tx1"/>
              </a:solidFill>
            </a:endParaRPr>
          </a:p>
        </p:txBody>
      </p:sp>
      <p:sp>
        <p:nvSpPr>
          <p:cNvPr id="11" name="Номер слайда 10"/>
          <p:cNvSpPr>
            <a:spLocks noGrp="1"/>
          </p:cNvSpPr>
          <p:nvPr>
            <p:ph type="sldNum" sz="quarter" idx="12"/>
          </p:nvPr>
        </p:nvSpPr>
        <p:spPr>
          <a:xfrm>
            <a:off x="7763505" y="183555"/>
            <a:ext cx="1161826" cy="365125"/>
          </a:xfrm>
        </p:spPr>
        <p:txBody>
          <a:bodyPr/>
          <a:lstStyle/>
          <a:p>
            <a:fld id="{B19B0651-EE4F-4900-A07F-96A6BFA9D0F0}" type="slidenum">
              <a:rPr lang="ru-RU" smtClean="0"/>
              <a:pPr/>
              <a:t>11</a:t>
            </a:fld>
            <a:endParaRPr lang="ru-RU" dirty="0"/>
          </a:p>
        </p:txBody>
      </p:sp>
    </p:spTree>
    <p:extLst>
      <p:ext uri="{BB962C8B-B14F-4D97-AF65-F5344CB8AC3E}">
        <p14:creationId xmlns:p14="http://schemas.microsoft.com/office/powerpoint/2010/main" xmlns="" val="3747266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087724" y="338328"/>
            <a:ext cx="6876764" cy="1252728"/>
          </a:xfrm>
        </p:spPr>
        <p:txBody>
          <a:bodyPr>
            <a:normAutofit/>
          </a:bodyPr>
          <a:lstStyle/>
          <a:p>
            <a:r>
              <a:rPr lang="ru-RU" sz="3200" dirty="0" smtClean="0"/>
              <a:t>Прогноз поступлений доходов</a:t>
            </a:r>
            <a:br>
              <a:rPr lang="ru-RU" sz="3200" dirty="0" smtClean="0"/>
            </a:br>
            <a:r>
              <a:rPr lang="ru-RU" sz="3200" dirty="0" smtClean="0"/>
              <a:t> МО Войсковицкое СП</a:t>
            </a:r>
            <a:endParaRPr lang="ru-RU" sz="32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2126752226"/>
              </p:ext>
            </p:extLst>
          </p:nvPr>
        </p:nvGraphicFramePr>
        <p:xfrm>
          <a:off x="899592" y="2852936"/>
          <a:ext cx="7408862" cy="3451225"/>
        </p:xfrm>
        <a:graphic>
          <a:graphicData uri="http://schemas.openxmlformats.org/drawingml/2006/chart">
            <c:chart xmlns:c="http://schemas.openxmlformats.org/drawingml/2006/chart" xmlns:r="http://schemas.openxmlformats.org/officeDocument/2006/relationships" r:id="rId3"/>
          </a:graphicData>
        </a:graphic>
      </p:graphicFrame>
      <p:sp>
        <p:nvSpPr>
          <p:cNvPr id="6" name="Номер слайда 5"/>
          <p:cNvSpPr>
            <a:spLocks noGrp="1"/>
          </p:cNvSpPr>
          <p:nvPr>
            <p:ph type="sldNum" sz="quarter" idx="12"/>
          </p:nvPr>
        </p:nvSpPr>
        <p:spPr>
          <a:xfrm>
            <a:off x="7812360" y="260648"/>
            <a:ext cx="1161826" cy="365125"/>
          </a:xfrm>
        </p:spPr>
        <p:txBody>
          <a:bodyPr/>
          <a:lstStyle/>
          <a:p>
            <a:fld id="{B19B0651-EE4F-4900-A07F-96A6BFA9D0F0}" type="slidenum">
              <a:rPr lang="ru-RU" smtClean="0"/>
              <a:pPr/>
              <a:t>12</a:t>
            </a:fld>
            <a:endParaRPr lang="ru-RU" dirty="0"/>
          </a:p>
        </p:txBody>
      </p:sp>
    </p:spTree>
    <p:extLst>
      <p:ext uri="{BB962C8B-B14F-4D97-AF65-F5344CB8AC3E}">
        <p14:creationId xmlns:p14="http://schemas.microsoft.com/office/powerpoint/2010/main" xmlns="" val="2124328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29637322"/>
              </p:ext>
            </p:extLst>
          </p:nvPr>
        </p:nvGraphicFramePr>
        <p:xfrm>
          <a:off x="395536" y="1340768"/>
          <a:ext cx="8280920" cy="5188952"/>
        </p:xfrm>
        <a:graphic>
          <a:graphicData uri="http://schemas.openxmlformats.org/drawingml/2006/table">
            <a:tbl>
              <a:tblPr firstRow="1" bandRow="1">
                <a:tableStyleId>{5C22544A-7EE6-4342-B048-85BDC9FD1C3A}</a:tableStyleId>
              </a:tblPr>
              <a:tblGrid>
                <a:gridCol w="3796746"/>
                <a:gridCol w="1568221"/>
                <a:gridCol w="1403785"/>
                <a:gridCol w="1512168"/>
              </a:tblGrid>
              <a:tr h="464814">
                <a:tc rowSpan="2">
                  <a:txBody>
                    <a:bodyPr/>
                    <a:lstStyle/>
                    <a:p>
                      <a:pPr algn="ctr" fontAlgn="ctr"/>
                      <a:r>
                        <a:rPr lang="ru-RU" sz="1600" b="1" i="0" u="none" strike="noStrike" dirty="0">
                          <a:effectLst/>
                          <a:latin typeface="Times New Roman"/>
                        </a:rPr>
                        <a:t>Источник доходов</a:t>
                      </a:r>
                    </a:p>
                  </a:txBody>
                  <a:tcPr marL="9525" marR="9525" marT="9525" marB="0" anchor="ctr"/>
                </a:tc>
                <a:tc gridSpan="3">
                  <a:txBody>
                    <a:bodyPr/>
                    <a:lstStyle/>
                    <a:p>
                      <a:pPr algn="ctr" fontAlgn="ctr"/>
                      <a:r>
                        <a:rPr lang="ru-RU" sz="1400" b="1" i="0" u="none" strike="noStrike" dirty="0" smtClean="0">
                          <a:effectLst/>
                          <a:latin typeface="Times New Roman"/>
                        </a:rPr>
                        <a:t>Прогноз поступлений</a:t>
                      </a:r>
                      <a:endParaRPr lang="ru-RU" sz="1400" b="1" i="0" u="none" strike="noStrike" dirty="0">
                        <a:effectLst/>
                        <a:latin typeface="Times New Roman"/>
                      </a:endParaRPr>
                    </a:p>
                  </a:txBody>
                  <a:tcPr marL="9525" marR="9525" marT="9525" marB="0" anchor="ctr"/>
                </a:tc>
                <a:tc hMerge="1">
                  <a:txBody>
                    <a:bodyPr/>
                    <a:lstStyle/>
                    <a:p>
                      <a:pPr algn="ctr" fontAlgn="ctr"/>
                      <a:endParaRPr lang="ru-RU" sz="1000" b="1" i="0" u="none" strike="noStrike" dirty="0">
                        <a:effectLst/>
                        <a:latin typeface="Times New Roman"/>
                      </a:endParaRPr>
                    </a:p>
                  </a:txBody>
                  <a:tcPr marL="9525" marR="9525" marT="9525" marB="0" anchor="ctr"/>
                </a:tc>
                <a:tc hMerge="1">
                  <a:txBody>
                    <a:bodyPr/>
                    <a:lstStyle/>
                    <a:p>
                      <a:pPr algn="ctr" fontAlgn="ctr"/>
                      <a:endParaRPr lang="ru-RU" sz="1000" b="1" i="0" u="none" strike="noStrike" dirty="0">
                        <a:effectLst/>
                        <a:latin typeface="Times New Roman"/>
                      </a:endParaRPr>
                    </a:p>
                  </a:txBody>
                  <a:tcPr marL="9525" marR="9525" marT="9525" marB="0" anchor="ctr"/>
                </a:tc>
              </a:tr>
              <a:tr h="464814">
                <a:tc vMerge="1">
                  <a:txBody>
                    <a:bodyPr/>
                    <a:lstStyle/>
                    <a:p>
                      <a:pPr algn="ctr" fontAlgn="ct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2024год </a:t>
                      </a:r>
                      <a:r>
                        <a:rPr lang="ru-RU" sz="1000" b="1" i="0" u="none" strike="noStrike" dirty="0">
                          <a:effectLst/>
                          <a:latin typeface="Times New Roman"/>
                        </a:rPr>
                        <a:t>(</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solidFill>
                      <a:schemeClr val="bg2">
                        <a:lumMod val="75000"/>
                      </a:schemeClr>
                    </a:solidFill>
                  </a:tcPr>
                </a:tc>
                <a:tc>
                  <a:txBody>
                    <a:bodyPr/>
                    <a:lstStyle/>
                    <a:p>
                      <a:pPr algn="ctr" fontAlgn="ctr"/>
                      <a:r>
                        <a:rPr lang="ru-RU" sz="1000" b="1" i="0" u="none" strike="noStrike" dirty="0" smtClean="0">
                          <a:effectLst/>
                          <a:latin typeface="Times New Roman"/>
                        </a:rPr>
                        <a:t>2025год </a:t>
                      </a:r>
                      <a:r>
                        <a:rPr lang="ru-RU" sz="1000" b="1" i="0" u="none" strike="noStrike" dirty="0">
                          <a:effectLst/>
                          <a:latin typeface="Times New Roman"/>
                        </a:rPr>
                        <a:t>(</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solidFill>
                      <a:schemeClr val="bg2">
                        <a:lumMod val="75000"/>
                      </a:schemeClr>
                    </a:solidFill>
                  </a:tcPr>
                </a:tc>
                <a:tc>
                  <a:txBody>
                    <a:bodyPr/>
                    <a:lstStyle/>
                    <a:p>
                      <a:pPr algn="ctr" fontAlgn="ctr"/>
                      <a:r>
                        <a:rPr lang="ru-RU" sz="1000" b="1" i="0" u="none" strike="noStrike" dirty="0" smtClean="0">
                          <a:effectLst/>
                          <a:latin typeface="Times New Roman"/>
                        </a:rPr>
                        <a:t> 2026 </a:t>
                      </a:r>
                      <a:r>
                        <a:rPr lang="ru-RU" sz="1000" b="1" i="0" u="none" strike="noStrike" dirty="0">
                          <a:effectLst/>
                          <a:latin typeface="Times New Roman"/>
                        </a:rPr>
                        <a:t>год </a:t>
                      </a:r>
                      <a:r>
                        <a:rPr lang="ru-RU" sz="1000" b="1" i="0" u="none" strike="noStrike">
                          <a:effectLst/>
                          <a:latin typeface="Times New Roman"/>
                        </a:rPr>
                        <a:t>(</a:t>
                      </a:r>
                      <a:r>
                        <a:rPr lang="ru-RU" sz="1000" b="1" i="0" u="none" strike="noStrike" smtClean="0">
                          <a:effectLst/>
                          <a:latin typeface="Times New Roman"/>
                        </a:rPr>
                        <a:t>тыс.руб.) </a:t>
                      </a:r>
                      <a:endParaRPr lang="ru-RU" sz="1000" b="1" i="0" u="none" strike="noStrike" dirty="0">
                        <a:effectLst/>
                        <a:latin typeface="Times New Roman"/>
                      </a:endParaRPr>
                    </a:p>
                  </a:txBody>
                  <a:tcPr marL="9525" marR="9525" marT="9525" marB="0" anchor="ctr">
                    <a:solidFill>
                      <a:schemeClr val="bg2">
                        <a:lumMod val="75000"/>
                      </a:schemeClr>
                    </a:solidFill>
                  </a:tcPr>
                </a:tc>
              </a:tr>
              <a:tr h="197802">
                <a:tc>
                  <a:txBody>
                    <a:bodyPr/>
                    <a:lstStyle/>
                    <a:p>
                      <a:pPr algn="ctr" fontAlgn="b"/>
                      <a:r>
                        <a:rPr lang="ru-RU" sz="1000" b="0" i="0" u="none" strike="noStrike" dirty="0" smtClean="0">
                          <a:effectLst/>
                          <a:latin typeface="Times New Roman"/>
                        </a:rPr>
                        <a:t>1</a:t>
                      </a:r>
                      <a:endParaRPr lang="ru-RU" sz="1000" b="0" i="0" u="none" strike="noStrike" dirty="0">
                        <a:effectLst/>
                        <a:latin typeface="Times New Roman"/>
                      </a:endParaRPr>
                    </a:p>
                  </a:txBody>
                  <a:tcPr marL="9525" marR="9525" marT="9525" marB="0" anchor="b"/>
                </a:tc>
                <a:tc>
                  <a:txBody>
                    <a:bodyPr/>
                    <a:lstStyle/>
                    <a:p>
                      <a:pPr algn="ctr" fontAlgn="b"/>
                      <a:r>
                        <a:rPr lang="ru-RU" sz="1000" b="0" i="0" u="none" strike="noStrike" dirty="0" smtClean="0">
                          <a:effectLst/>
                          <a:latin typeface="Times New Roman"/>
                        </a:rPr>
                        <a:t>2</a:t>
                      </a:r>
                      <a:endParaRPr lang="ru-RU" sz="1000" b="0" i="0" u="none" strike="noStrike" dirty="0">
                        <a:effectLst/>
                        <a:latin typeface="Times New Roman"/>
                      </a:endParaRPr>
                    </a:p>
                  </a:txBody>
                  <a:tcPr marL="9525" marR="9525" marT="9525" marB="0" anchor="b"/>
                </a:tc>
                <a:tc>
                  <a:txBody>
                    <a:bodyPr/>
                    <a:lstStyle/>
                    <a:p>
                      <a:pPr algn="ctr" fontAlgn="b"/>
                      <a:r>
                        <a:rPr lang="ru-RU" sz="1000" b="0" i="0" u="none" strike="noStrike" dirty="0">
                          <a:effectLst/>
                          <a:latin typeface="Times New Roman"/>
                        </a:rPr>
                        <a:t>3</a:t>
                      </a:r>
                    </a:p>
                  </a:txBody>
                  <a:tcPr marL="9525" marR="9525" marT="9525" marB="0" anchor="b"/>
                </a:tc>
                <a:tc>
                  <a:txBody>
                    <a:bodyPr/>
                    <a:lstStyle/>
                    <a:p>
                      <a:pPr algn="ctr" fontAlgn="b"/>
                      <a:r>
                        <a:rPr lang="ru-RU" sz="1000" b="0" i="0" u="none" strike="noStrike" dirty="0">
                          <a:effectLst/>
                          <a:latin typeface="Times New Roman"/>
                        </a:rPr>
                        <a:t>4</a:t>
                      </a:r>
                    </a:p>
                  </a:txBody>
                  <a:tcPr marL="9525" marR="9525" marT="9525" marB="0" anchor="b"/>
                </a:tc>
              </a:tr>
              <a:tr h="289431">
                <a:tc>
                  <a:txBody>
                    <a:bodyPr/>
                    <a:lstStyle/>
                    <a:p>
                      <a:pPr algn="l" fontAlgn="t"/>
                      <a:r>
                        <a:rPr lang="ru-RU" sz="1000" b="1" i="0" u="none" strike="noStrike" dirty="0">
                          <a:effectLst/>
                          <a:latin typeface="Times New Roman"/>
                        </a:rPr>
                        <a:t>НАЛОГОВЫЕ И НЕНАЛОГОВЫЕ ДОХОДЫ</a:t>
                      </a:r>
                    </a:p>
                  </a:txBody>
                  <a:tcPr marL="9525" marR="9525" marT="9525" marB="0"/>
                </a:tc>
                <a:tc>
                  <a:txBody>
                    <a:bodyPr/>
                    <a:lstStyle/>
                    <a:p>
                      <a:pPr algn="r">
                        <a:spcAft>
                          <a:spcPts val="0"/>
                        </a:spcAft>
                      </a:pPr>
                      <a:r>
                        <a:rPr lang="ru-RU" sz="1000" b="1" i="1">
                          <a:latin typeface="Times New Roman"/>
                          <a:ea typeface="Times New Roman"/>
                          <a:cs typeface="Times New Roman"/>
                        </a:rPr>
                        <a:t>37 708,50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i="1">
                          <a:latin typeface="Times New Roman"/>
                          <a:ea typeface="Times New Roman"/>
                          <a:cs typeface="Times New Roman"/>
                        </a:rPr>
                        <a:t>33 857,58</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i="1">
                          <a:latin typeface="Times New Roman"/>
                          <a:ea typeface="Times New Roman"/>
                          <a:cs typeface="Times New Roman"/>
                        </a:rPr>
                        <a:t>31 617,88</a:t>
                      </a:r>
                      <a:endParaRPr lang="ru-RU" sz="1000">
                        <a:latin typeface="Times New Roman"/>
                        <a:ea typeface="Times New Roman"/>
                        <a:cs typeface="Times New Roman"/>
                      </a:endParaRPr>
                    </a:p>
                  </a:txBody>
                  <a:tcPr marL="68580" marR="68580" marT="0" marB="0"/>
                </a:tc>
              </a:tr>
              <a:tr h="225486">
                <a:tc>
                  <a:txBody>
                    <a:bodyPr/>
                    <a:lstStyle/>
                    <a:p>
                      <a:pPr algn="l" fontAlgn="t"/>
                      <a:r>
                        <a:rPr lang="ru-RU" sz="1000" b="1" i="0" u="none" strike="noStrike" dirty="0">
                          <a:effectLst/>
                          <a:latin typeface="Times New Roman"/>
                        </a:rPr>
                        <a:t>НАЛОГОВЫЕ  ДОХОДЫ</a:t>
                      </a:r>
                    </a:p>
                  </a:txBody>
                  <a:tcPr marL="9525" marR="9525" marT="9525" marB="0">
                    <a:solidFill>
                      <a:schemeClr val="accent5">
                        <a:lumMod val="75000"/>
                      </a:schemeClr>
                    </a:solidFill>
                  </a:tcPr>
                </a:tc>
                <a:tc>
                  <a:txBody>
                    <a:bodyPr/>
                    <a:lstStyle/>
                    <a:p>
                      <a:pPr algn="r">
                        <a:spcAft>
                          <a:spcPts val="0"/>
                        </a:spcAft>
                      </a:pPr>
                      <a:r>
                        <a:rPr lang="ru-RU" sz="1000" b="1" i="1">
                          <a:latin typeface="Times New Roman"/>
                          <a:ea typeface="Times New Roman"/>
                          <a:cs typeface="Times New Roman"/>
                        </a:rPr>
                        <a:t>27 098,00</a:t>
                      </a:r>
                      <a:endParaRPr lang="ru-RU" sz="1000">
                        <a:latin typeface="Times New Roman"/>
                        <a:ea typeface="Times New Roman"/>
                        <a:cs typeface="Times New Roman"/>
                      </a:endParaRPr>
                    </a:p>
                  </a:txBody>
                  <a:tcPr marL="68580" marR="68580" marT="0" marB="0">
                    <a:solidFill>
                      <a:schemeClr val="accent5">
                        <a:lumMod val="75000"/>
                      </a:schemeClr>
                    </a:solidFill>
                  </a:tcPr>
                </a:tc>
                <a:tc>
                  <a:txBody>
                    <a:bodyPr/>
                    <a:lstStyle/>
                    <a:p>
                      <a:pPr algn="r">
                        <a:spcAft>
                          <a:spcPts val="0"/>
                        </a:spcAft>
                      </a:pPr>
                      <a:r>
                        <a:rPr lang="ru-RU" sz="1000" b="1" i="1">
                          <a:latin typeface="Times New Roman"/>
                          <a:ea typeface="Times New Roman"/>
                          <a:cs typeface="Times New Roman"/>
                        </a:rPr>
                        <a:t>28 169,58</a:t>
                      </a:r>
                      <a:endParaRPr lang="ru-RU" sz="1000">
                        <a:latin typeface="Times New Roman"/>
                        <a:ea typeface="Times New Roman"/>
                        <a:cs typeface="Times New Roman"/>
                      </a:endParaRPr>
                    </a:p>
                  </a:txBody>
                  <a:tcPr marL="68580" marR="68580" marT="0" marB="0">
                    <a:solidFill>
                      <a:schemeClr val="accent5">
                        <a:lumMod val="75000"/>
                      </a:schemeClr>
                    </a:solidFill>
                  </a:tcPr>
                </a:tc>
                <a:tc>
                  <a:txBody>
                    <a:bodyPr/>
                    <a:lstStyle/>
                    <a:p>
                      <a:pPr algn="r">
                        <a:spcAft>
                          <a:spcPts val="0"/>
                        </a:spcAft>
                      </a:pPr>
                      <a:r>
                        <a:rPr lang="ru-RU" sz="1000" b="1" i="1">
                          <a:latin typeface="Times New Roman"/>
                          <a:ea typeface="Times New Roman"/>
                          <a:cs typeface="Times New Roman"/>
                        </a:rPr>
                        <a:t>29 209,88</a:t>
                      </a:r>
                      <a:endParaRPr lang="ru-RU" sz="1000">
                        <a:latin typeface="Times New Roman"/>
                        <a:ea typeface="Times New Roman"/>
                        <a:cs typeface="Times New Roman"/>
                      </a:endParaRPr>
                    </a:p>
                  </a:txBody>
                  <a:tcPr marL="68580" marR="68580" marT="0" marB="0">
                    <a:solidFill>
                      <a:schemeClr val="accent5">
                        <a:lumMod val="75000"/>
                      </a:schemeClr>
                    </a:solidFill>
                  </a:tcPr>
                </a:tc>
              </a:tr>
              <a:tr h="373877">
                <a:tc>
                  <a:txBody>
                    <a:bodyPr/>
                    <a:lstStyle/>
                    <a:p>
                      <a:pPr algn="l" fontAlgn="t"/>
                      <a:r>
                        <a:rPr lang="ru-RU" sz="1000" b="0" i="0" u="none" strike="noStrike" dirty="0">
                          <a:effectLst/>
                          <a:latin typeface="Times New Roman"/>
                        </a:rPr>
                        <a:t>НАЛОГИ НА ПРИБЫЛЬ, ДОХОДЫ</a:t>
                      </a:r>
                    </a:p>
                  </a:txBody>
                  <a:tcPr marL="9525" marR="9525" marT="9525"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18 060,00</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18 989,58</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19 884,88</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r>
              <a:tr h="225486">
                <a:tc>
                  <a:txBody>
                    <a:bodyPr/>
                    <a:lstStyle/>
                    <a:p>
                      <a:pPr algn="l" fontAlgn="t"/>
                      <a:r>
                        <a:rPr lang="ru-RU" sz="1000" b="0" i="0" u="none" strike="noStrike" dirty="0">
                          <a:solidFill>
                            <a:srgbClr val="000000"/>
                          </a:solidFill>
                          <a:effectLst/>
                          <a:latin typeface="Times New Roman"/>
                        </a:rPr>
                        <a:t>Налог на доходы физических лиц</a:t>
                      </a:r>
                    </a:p>
                  </a:txBody>
                  <a:tcPr marL="9525" marR="9525" marT="9525"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18 060,00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18 989,58</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19 884,88</a:t>
                      </a:r>
                    </a:p>
                  </a:txBody>
                  <a:tcPr marL="68580" marR="68580" marT="0" marB="0">
                    <a:solidFill>
                      <a:schemeClr val="accent5">
                        <a:lumMod val="40000"/>
                        <a:lumOff val="60000"/>
                      </a:schemeClr>
                    </a:solidFill>
                  </a:tcPr>
                </a:tc>
              </a:tr>
              <a:tr h="328093">
                <a:tc>
                  <a:txBody>
                    <a:bodyPr/>
                    <a:lstStyle/>
                    <a:p>
                      <a:pPr algn="l" fontAlgn="t"/>
                      <a:r>
                        <a:rPr lang="ru-RU" sz="1000" b="0" i="0" u="none" strike="noStrike" dirty="0">
                          <a:effectLst/>
                          <a:latin typeface="Times New Roman"/>
                        </a:rPr>
                        <a:t>НАЛОГИ НА ТОВАРЫ(РАБОТЫ, УСЛУГИ),РЕАЛИЗУЕМЫЕ НА ТЕРРИТОРИИ РОССИЙСКОЙ ФЕДЕРАЦИИ</a:t>
                      </a:r>
                    </a:p>
                  </a:txBody>
                  <a:tcPr marL="9525" marR="9525" marT="9525"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1 550,00</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1 550,00</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r">
                        <a:spcAft>
                          <a:spcPts val="0"/>
                        </a:spcAft>
                      </a:pPr>
                      <a:r>
                        <a:rPr lang="ru-RU" sz="1000" b="1">
                          <a:latin typeface="Times New Roman"/>
                          <a:ea typeface="Times New Roman"/>
                          <a:cs typeface="Times New Roman"/>
                        </a:rPr>
                        <a:t>1 550,00</a:t>
                      </a:r>
                      <a:endParaRPr lang="ru-RU" sz="1000">
                        <a:latin typeface="Times New Roman"/>
                        <a:ea typeface="Times New Roman"/>
                        <a:cs typeface="Times New Roman"/>
                      </a:endParaRPr>
                    </a:p>
                  </a:txBody>
                  <a:tcPr marL="68580" marR="68580" marT="0" marB="0">
                    <a:solidFill>
                      <a:schemeClr val="accent5">
                        <a:lumMod val="60000"/>
                        <a:lumOff val="40000"/>
                      </a:schemeClr>
                    </a:solidFill>
                  </a:tcPr>
                </a:tc>
              </a:tr>
              <a:tr h="348365">
                <a:tc>
                  <a:txBody>
                    <a:bodyPr/>
                    <a:lstStyle/>
                    <a:p>
                      <a:pPr algn="l" fontAlgn="t"/>
                      <a:r>
                        <a:rPr lang="ru-RU" sz="1000" b="0" i="0" u="none" strike="noStrike" dirty="0">
                          <a:solidFill>
                            <a:srgbClr val="000000"/>
                          </a:solidFill>
                          <a:effectLst/>
                          <a:latin typeface="Times New Roman"/>
                        </a:rPr>
                        <a:t>Акцизы по подакцизным товарам (продукции), производимым на территории РФ</a:t>
                      </a:r>
                    </a:p>
                  </a:txBody>
                  <a:tcPr marL="9525" marR="9525" marT="9525"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1 550,00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1 550,00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1 550,00</a:t>
                      </a:r>
                    </a:p>
                  </a:txBody>
                  <a:tcPr marL="68580" marR="68580" marT="0" marB="0">
                    <a:solidFill>
                      <a:schemeClr val="accent5">
                        <a:lumMod val="40000"/>
                        <a:lumOff val="60000"/>
                      </a:schemeClr>
                    </a:solidFill>
                  </a:tcPr>
                </a:tc>
              </a:tr>
              <a:tr h="225486">
                <a:tc>
                  <a:txBody>
                    <a:bodyPr/>
                    <a:lstStyle/>
                    <a:p>
                      <a:pPr algn="l" fontAlgn="t"/>
                      <a:r>
                        <a:rPr lang="ru-RU" sz="1000" b="0" i="0" u="none" strike="noStrike" dirty="0">
                          <a:effectLst/>
                          <a:latin typeface="Times New Roman"/>
                        </a:rPr>
                        <a:t>Единый сельскохозяйственный налог </a:t>
                      </a:r>
                    </a:p>
                  </a:txBody>
                  <a:tcPr marL="9525" marR="9525" marT="9525"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407,00</a:t>
                      </a:r>
                    </a:p>
                  </a:txBody>
                  <a:tcPr marL="68580" marR="68580" marT="0"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407,00</a:t>
                      </a:r>
                    </a:p>
                  </a:txBody>
                  <a:tcPr marL="68580" marR="68580" marT="0"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407,00</a:t>
                      </a:r>
                    </a:p>
                  </a:txBody>
                  <a:tcPr marL="68580" marR="68580" marT="0" marB="0">
                    <a:solidFill>
                      <a:schemeClr val="accent5">
                        <a:lumMod val="60000"/>
                        <a:lumOff val="40000"/>
                      </a:schemeClr>
                    </a:solidFill>
                  </a:tcPr>
                </a:tc>
              </a:tr>
              <a:tr h="225486">
                <a:tc>
                  <a:txBody>
                    <a:bodyPr/>
                    <a:lstStyle/>
                    <a:p>
                      <a:pPr algn="l" fontAlgn="t"/>
                      <a:r>
                        <a:rPr lang="ru-RU" sz="1000" b="0" i="0" u="none" strike="noStrike" dirty="0">
                          <a:effectLst/>
                          <a:latin typeface="Times New Roman"/>
                        </a:rPr>
                        <a:t>НАЛОГИ НА ИМУЩЕСТВО</a:t>
                      </a:r>
                    </a:p>
                  </a:txBody>
                  <a:tcPr marL="9525" marR="9525" marT="9525" marB="0">
                    <a:solidFill>
                      <a:schemeClr val="accent5">
                        <a:lumMod val="40000"/>
                        <a:lumOff val="60000"/>
                      </a:schemeClr>
                    </a:solidFill>
                  </a:tcPr>
                </a:tc>
                <a:tc>
                  <a:txBody>
                    <a:bodyPr/>
                    <a:lstStyle/>
                    <a:p>
                      <a:pPr algn="r">
                        <a:spcAft>
                          <a:spcPts val="0"/>
                        </a:spcAft>
                      </a:pPr>
                      <a:r>
                        <a:rPr lang="ru-RU" sz="1000" b="1">
                          <a:latin typeface="Times New Roman"/>
                          <a:ea typeface="Times New Roman"/>
                          <a:cs typeface="Times New Roman"/>
                        </a:rPr>
                        <a:t>7 081,00</a:t>
                      </a:r>
                      <a:endParaRPr lang="ru-RU" sz="1000">
                        <a:latin typeface="Times New Roman"/>
                        <a:ea typeface="Times New Roman"/>
                        <a:cs typeface="Times New Roman"/>
                      </a:endParaRPr>
                    </a:p>
                  </a:txBody>
                  <a:tcPr marL="68580" marR="68580" marT="0" marB="0">
                    <a:solidFill>
                      <a:schemeClr val="accent5">
                        <a:lumMod val="40000"/>
                        <a:lumOff val="60000"/>
                      </a:schemeClr>
                    </a:solidFill>
                  </a:tcPr>
                </a:tc>
                <a:tc>
                  <a:txBody>
                    <a:bodyPr/>
                    <a:lstStyle/>
                    <a:p>
                      <a:pPr algn="r">
                        <a:spcAft>
                          <a:spcPts val="0"/>
                        </a:spcAft>
                      </a:pPr>
                      <a:r>
                        <a:rPr lang="ru-RU" sz="1000" b="1">
                          <a:latin typeface="Times New Roman"/>
                          <a:ea typeface="Times New Roman"/>
                          <a:cs typeface="Times New Roman"/>
                        </a:rPr>
                        <a:t>7 223,00</a:t>
                      </a:r>
                      <a:endParaRPr lang="ru-RU" sz="1000">
                        <a:latin typeface="Times New Roman"/>
                        <a:ea typeface="Times New Roman"/>
                        <a:cs typeface="Times New Roman"/>
                      </a:endParaRPr>
                    </a:p>
                  </a:txBody>
                  <a:tcPr marL="68580" marR="68580" marT="0" marB="0">
                    <a:solidFill>
                      <a:schemeClr val="accent5">
                        <a:lumMod val="40000"/>
                        <a:lumOff val="60000"/>
                      </a:schemeClr>
                    </a:solidFill>
                  </a:tcPr>
                </a:tc>
                <a:tc>
                  <a:txBody>
                    <a:bodyPr/>
                    <a:lstStyle/>
                    <a:p>
                      <a:pPr algn="r">
                        <a:spcAft>
                          <a:spcPts val="0"/>
                        </a:spcAft>
                      </a:pPr>
                      <a:r>
                        <a:rPr lang="ru-RU" sz="1000" b="1">
                          <a:latin typeface="Times New Roman"/>
                          <a:ea typeface="Times New Roman"/>
                          <a:cs typeface="Times New Roman"/>
                        </a:rPr>
                        <a:t>7 368,00</a:t>
                      </a:r>
                      <a:endParaRPr lang="ru-RU" sz="1000">
                        <a:latin typeface="Times New Roman"/>
                        <a:ea typeface="Times New Roman"/>
                        <a:cs typeface="Times New Roman"/>
                      </a:endParaRPr>
                    </a:p>
                  </a:txBody>
                  <a:tcPr marL="68580" marR="68580" marT="0" marB="0">
                    <a:solidFill>
                      <a:schemeClr val="accent5">
                        <a:lumMod val="40000"/>
                        <a:lumOff val="60000"/>
                      </a:schemeClr>
                    </a:solidFill>
                  </a:tcPr>
                </a:tc>
              </a:tr>
              <a:tr h="225486">
                <a:tc>
                  <a:txBody>
                    <a:bodyPr/>
                    <a:lstStyle/>
                    <a:p>
                      <a:pPr algn="l" fontAlgn="t"/>
                      <a:r>
                        <a:rPr lang="ru-RU" sz="1000" b="0" i="0" u="none" strike="noStrike">
                          <a:effectLst/>
                          <a:latin typeface="Times New Roman"/>
                        </a:rPr>
                        <a:t>Налог на имущество физических лиц</a:t>
                      </a:r>
                    </a:p>
                  </a:txBody>
                  <a:tcPr marL="9525" marR="9525" marT="9525"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1 499,00</a:t>
                      </a:r>
                    </a:p>
                  </a:txBody>
                  <a:tcPr marL="68580" marR="68580" marT="0"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1 529,00</a:t>
                      </a:r>
                    </a:p>
                  </a:txBody>
                  <a:tcPr marL="68580" marR="68580" marT="0" marB="0">
                    <a:solidFill>
                      <a:schemeClr val="accent5">
                        <a:lumMod val="60000"/>
                        <a:lumOff val="40000"/>
                      </a:schemeClr>
                    </a:solidFill>
                  </a:tcPr>
                </a:tc>
                <a:tc>
                  <a:txBody>
                    <a:bodyPr/>
                    <a:lstStyle/>
                    <a:p>
                      <a:pPr algn="r">
                        <a:spcAft>
                          <a:spcPts val="0"/>
                        </a:spcAft>
                      </a:pPr>
                      <a:r>
                        <a:rPr lang="ru-RU" sz="1000">
                          <a:latin typeface="Times New Roman"/>
                          <a:ea typeface="Times New Roman"/>
                          <a:cs typeface="Times New Roman"/>
                        </a:rPr>
                        <a:t>1 560,00</a:t>
                      </a:r>
                    </a:p>
                  </a:txBody>
                  <a:tcPr marL="68580" marR="68580" marT="0" marB="0">
                    <a:solidFill>
                      <a:schemeClr val="accent5">
                        <a:lumMod val="60000"/>
                        <a:lumOff val="40000"/>
                      </a:schemeClr>
                    </a:solidFill>
                  </a:tcPr>
                </a:tc>
              </a:tr>
              <a:tr h="225486">
                <a:tc>
                  <a:txBody>
                    <a:bodyPr/>
                    <a:lstStyle/>
                    <a:p>
                      <a:pPr algn="l" fontAlgn="t"/>
                      <a:r>
                        <a:rPr lang="ru-RU" sz="1000" b="0" i="0" u="none" strike="noStrike">
                          <a:effectLst/>
                          <a:latin typeface="Times New Roman"/>
                        </a:rPr>
                        <a:t>Земельный налог</a:t>
                      </a:r>
                    </a:p>
                  </a:txBody>
                  <a:tcPr marL="9525" marR="9525" marT="9525"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5 582,00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0,00</a:t>
                      </a:r>
                    </a:p>
                  </a:txBody>
                  <a:tcPr marL="68580" marR="68580" marT="0" marB="0">
                    <a:solidFill>
                      <a:schemeClr val="accent5">
                        <a:lumMod val="40000"/>
                        <a:lumOff val="60000"/>
                      </a:schemeClr>
                    </a:solidFill>
                  </a:tcPr>
                </a:tc>
                <a:tc>
                  <a:txBody>
                    <a:bodyPr/>
                    <a:lstStyle/>
                    <a:p>
                      <a:pPr algn="r">
                        <a:spcAft>
                          <a:spcPts val="0"/>
                        </a:spcAft>
                      </a:pPr>
                      <a:r>
                        <a:rPr lang="ru-RU" sz="1000">
                          <a:latin typeface="Times New Roman"/>
                          <a:ea typeface="Times New Roman"/>
                          <a:cs typeface="Times New Roman"/>
                        </a:rPr>
                        <a:t>0,00</a:t>
                      </a:r>
                    </a:p>
                  </a:txBody>
                  <a:tcPr marL="68580" marR="68580" marT="0" marB="0">
                    <a:solidFill>
                      <a:schemeClr val="accent5">
                        <a:lumMod val="40000"/>
                        <a:lumOff val="60000"/>
                      </a:schemeClr>
                    </a:solidFill>
                  </a:tcPr>
                </a:tc>
              </a:tr>
              <a:tr h="225486">
                <a:tc>
                  <a:txBody>
                    <a:bodyPr/>
                    <a:lstStyle/>
                    <a:p>
                      <a:pPr algn="l" fontAlgn="t"/>
                      <a:r>
                        <a:rPr lang="ru-RU" sz="1000" b="1" i="0" u="none" strike="noStrike" dirty="0">
                          <a:effectLst/>
                          <a:latin typeface="Times New Roman"/>
                        </a:rPr>
                        <a:t>НЕНАЛОГОВЫЕ  ДОХОДЫ</a:t>
                      </a:r>
                    </a:p>
                  </a:txBody>
                  <a:tcPr marL="9525" marR="9525" marT="9525" marB="0"/>
                </a:tc>
                <a:tc>
                  <a:txBody>
                    <a:bodyPr/>
                    <a:lstStyle/>
                    <a:p>
                      <a:pPr algn="r">
                        <a:spcAft>
                          <a:spcPts val="0"/>
                        </a:spcAft>
                      </a:pPr>
                      <a:r>
                        <a:rPr lang="ru-RU" sz="1000" b="1" dirty="0">
                          <a:latin typeface="Times New Roman"/>
                          <a:ea typeface="Times New Roman"/>
                          <a:cs typeface="Times New Roman"/>
                        </a:rPr>
                        <a:t>10 610,50</a:t>
                      </a:r>
                      <a:endParaRPr lang="ru-RU" sz="1000" dirty="0">
                        <a:latin typeface="Times New Roman"/>
                        <a:ea typeface="Times New Roman"/>
                        <a:cs typeface="Times New Roman"/>
                      </a:endParaRPr>
                    </a:p>
                  </a:txBody>
                  <a:tcPr marL="68580" marR="68580" marT="0" marB="0"/>
                </a:tc>
                <a:tc>
                  <a:txBody>
                    <a:bodyPr/>
                    <a:lstStyle/>
                    <a:p>
                      <a:pPr algn="r">
                        <a:spcAft>
                          <a:spcPts val="0"/>
                        </a:spcAft>
                      </a:pPr>
                      <a:r>
                        <a:rPr lang="ru-RU" sz="1000">
                          <a:latin typeface="Times New Roman"/>
                          <a:ea typeface="Times New Roman"/>
                          <a:cs typeface="Times New Roman"/>
                        </a:rPr>
                        <a:t>5 694,00</a:t>
                      </a:r>
                    </a:p>
                  </a:txBody>
                  <a:tcPr marL="68580" marR="68580" marT="0" marB="0"/>
                </a:tc>
                <a:tc>
                  <a:txBody>
                    <a:bodyPr/>
                    <a:lstStyle/>
                    <a:p>
                      <a:pPr algn="r">
                        <a:spcAft>
                          <a:spcPts val="0"/>
                        </a:spcAft>
                      </a:pPr>
                      <a:r>
                        <a:rPr lang="ru-RU" sz="1000" dirty="0">
                          <a:latin typeface="Times New Roman"/>
                          <a:ea typeface="Times New Roman"/>
                          <a:cs typeface="Times New Roman"/>
                        </a:rPr>
                        <a:t>5 808,00</a:t>
                      </a:r>
                    </a:p>
                  </a:txBody>
                  <a:tcPr marL="68580" marR="68580" marT="0" marB="0"/>
                </a:tc>
              </a:tr>
              <a:tr h="487168">
                <a:tc>
                  <a:txBody>
                    <a:bodyPr/>
                    <a:lstStyle/>
                    <a:p>
                      <a:pPr algn="l" fontAlgn="t"/>
                      <a:r>
                        <a:rPr lang="ru-RU" sz="1000" b="0" i="0" u="none" strike="noStrike" dirty="0">
                          <a:solidFill>
                            <a:srgbClr val="000000"/>
                          </a:solidFill>
                          <a:effectLst/>
                          <a:latin typeface="Times New Roman"/>
                        </a:rPr>
                        <a:t>ДОХОДЫ ОТ ИСПОЛЬЗОВАНИЯ ИМУЩЕСТВА, НАХОДЯЩЕГОСЯ В ГОСУДАРСТВЕННОЙ И МУНИЦИПАЛЬНОЙ СОБСТВЕННОСТИ</a:t>
                      </a:r>
                    </a:p>
                  </a:txBody>
                  <a:tcPr marL="9525" marR="9525" marT="9525" marB="0"/>
                </a:tc>
                <a:tc>
                  <a:txBody>
                    <a:bodyPr/>
                    <a:lstStyle/>
                    <a:p>
                      <a:pPr algn="r" fontAlgn="t"/>
                      <a:r>
                        <a:rPr lang="ru-RU" sz="1000" b="1" kern="1200" dirty="0" smtClean="0">
                          <a:solidFill>
                            <a:schemeClr val="dk1"/>
                          </a:solidFill>
                          <a:latin typeface="Times New Roman" pitchFamily="18" charset="0"/>
                          <a:ea typeface="+mn-ea"/>
                          <a:cs typeface="Times New Roman" pitchFamily="18" charset="0"/>
                        </a:rPr>
                        <a:t>2 588,00</a:t>
                      </a:r>
                      <a:endParaRPr lang="ru-RU" sz="1000" b="1" i="0" u="none" strike="noStrike" dirty="0">
                        <a:effectLst/>
                        <a:latin typeface="Times New Roman" pitchFamily="18" charset="0"/>
                        <a:cs typeface="Times New Roman" pitchFamily="18" charset="0"/>
                      </a:endParaRPr>
                    </a:p>
                  </a:txBody>
                  <a:tcPr marL="9525" marR="9525" marT="9525" marB="0"/>
                </a:tc>
                <a:tc>
                  <a:txBody>
                    <a:bodyPr/>
                    <a:lstStyle/>
                    <a:p>
                      <a:pPr algn="r">
                        <a:spcAft>
                          <a:spcPts val="0"/>
                        </a:spcAft>
                      </a:pPr>
                      <a:r>
                        <a:rPr lang="ru-RU" sz="1000" b="1">
                          <a:latin typeface="Times New Roman"/>
                          <a:ea typeface="Times New Roman"/>
                          <a:cs typeface="Times New Roman"/>
                        </a:rPr>
                        <a:t>2 688,00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2 408,00</a:t>
                      </a:r>
                      <a:endParaRPr lang="ru-RU" sz="1000">
                        <a:latin typeface="Times New Roman"/>
                        <a:ea typeface="Times New Roman"/>
                        <a:cs typeface="Times New Roman"/>
                      </a:endParaRPr>
                    </a:p>
                  </a:txBody>
                  <a:tcPr marL="68580" marR="68580" marT="0" marB="0"/>
                </a:tc>
              </a:tr>
              <a:tr h="328093">
                <a:tc>
                  <a:txBody>
                    <a:bodyPr/>
                    <a:lstStyle/>
                    <a:p>
                      <a:pPr algn="l" fontAlgn="t"/>
                      <a:r>
                        <a:rPr lang="ru-RU" sz="1000" b="0" i="0" u="none" strike="noStrike">
                          <a:effectLst/>
                          <a:latin typeface="Times New Roman"/>
                        </a:rPr>
                        <a:t>Доходы от сдачи в аренду имущества, составляющего казну сельских поселений (за исключением земельных участков)</a:t>
                      </a:r>
                    </a:p>
                  </a:txBody>
                  <a:tcPr marL="9525" marR="9525" marT="9525" marB="0"/>
                </a:tc>
                <a:tc>
                  <a:txBody>
                    <a:bodyPr/>
                    <a:lstStyle/>
                    <a:p>
                      <a:pPr algn="r">
                        <a:spcAft>
                          <a:spcPts val="0"/>
                        </a:spcAft>
                      </a:pPr>
                      <a:r>
                        <a:rPr lang="ru-RU" sz="1000">
                          <a:latin typeface="Times New Roman"/>
                          <a:ea typeface="Times New Roman"/>
                          <a:cs typeface="Times New Roman"/>
                        </a:rPr>
                        <a:t>1 588,00</a:t>
                      </a:r>
                    </a:p>
                  </a:txBody>
                  <a:tcPr marL="68580" marR="68580" marT="0" marB="0"/>
                </a:tc>
                <a:tc>
                  <a:txBody>
                    <a:bodyPr/>
                    <a:lstStyle/>
                    <a:p>
                      <a:pPr algn="r">
                        <a:spcAft>
                          <a:spcPts val="0"/>
                        </a:spcAft>
                      </a:pPr>
                      <a:r>
                        <a:rPr lang="ru-RU" sz="1000">
                          <a:latin typeface="Times New Roman"/>
                          <a:ea typeface="Times New Roman"/>
                          <a:cs typeface="Times New Roman"/>
                        </a:rPr>
                        <a:t>1 588,00</a:t>
                      </a:r>
                    </a:p>
                  </a:txBody>
                  <a:tcPr marL="68580" marR="68580" marT="0" marB="0"/>
                </a:tc>
                <a:tc>
                  <a:txBody>
                    <a:bodyPr/>
                    <a:lstStyle/>
                    <a:p>
                      <a:pPr algn="r">
                        <a:spcAft>
                          <a:spcPts val="0"/>
                        </a:spcAft>
                      </a:pPr>
                      <a:r>
                        <a:rPr lang="ru-RU" sz="1000">
                          <a:latin typeface="Times New Roman"/>
                          <a:ea typeface="Times New Roman"/>
                          <a:cs typeface="Times New Roman"/>
                        </a:rPr>
                        <a:t>1 258,00</a:t>
                      </a:r>
                    </a:p>
                  </a:txBody>
                  <a:tcPr marL="68580" marR="68580" marT="0" marB="0"/>
                </a:tc>
              </a:tr>
              <a:tr h="328093">
                <a:tc>
                  <a:txBody>
                    <a:bodyPr/>
                    <a:lstStyle/>
                    <a:p>
                      <a:pPr algn="l" fontAlgn="t"/>
                      <a:r>
                        <a:rPr lang="ru-RU" sz="1000" b="0" i="0" u="none" strike="noStrike">
                          <a:effectLst/>
                          <a:latin typeface="Times New Roman"/>
                        </a:rPr>
                        <a:t>Прочие поступления от использования имущества (найм муниципального жилья)</a:t>
                      </a:r>
                    </a:p>
                  </a:txBody>
                  <a:tcPr marL="9525" marR="9525" marT="9525" marB="0"/>
                </a:tc>
                <a:tc>
                  <a:txBody>
                    <a:bodyPr/>
                    <a:lstStyle/>
                    <a:p>
                      <a:pPr algn="r">
                        <a:spcAft>
                          <a:spcPts val="0"/>
                        </a:spcAft>
                      </a:pPr>
                      <a:r>
                        <a:rPr lang="ru-RU" sz="1000" dirty="0">
                          <a:latin typeface="Times New Roman"/>
                          <a:ea typeface="Times New Roman"/>
                          <a:cs typeface="Times New Roman"/>
                        </a:rPr>
                        <a:t>1 000,00</a:t>
                      </a:r>
                    </a:p>
                  </a:txBody>
                  <a:tcPr marL="68580" marR="68580" marT="0" marB="0"/>
                </a:tc>
                <a:tc>
                  <a:txBody>
                    <a:bodyPr/>
                    <a:lstStyle/>
                    <a:p>
                      <a:pPr algn="r">
                        <a:spcAft>
                          <a:spcPts val="0"/>
                        </a:spcAft>
                      </a:pPr>
                      <a:r>
                        <a:rPr lang="ru-RU" sz="1000">
                          <a:latin typeface="Times New Roman"/>
                          <a:ea typeface="Times New Roman"/>
                          <a:cs typeface="Times New Roman"/>
                        </a:rPr>
                        <a:t>1 100,00</a:t>
                      </a:r>
                    </a:p>
                  </a:txBody>
                  <a:tcPr marL="68580" marR="68580" marT="0" marB="0"/>
                </a:tc>
                <a:tc>
                  <a:txBody>
                    <a:bodyPr/>
                    <a:lstStyle/>
                    <a:p>
                      <a:pPr algn="r">
                        <a:spcAft>
                          <a:spcPts val="0"/>
                        </a:spcAft>
                      </a:pPr>
                      <a:r>
                        <a:rPr lang="ru-RU" sz="1000" dirty="0">
                          <a:latin typeface="Times New Roman"/>
                          <a:ea typeface="Times New Roman"/>
                          <a:cs typeface="Times New Roman"/>
                        </a:rPr>
                        <a:t>1 150,00</a:t>
                      </a:r>
                    </a:p>
                  </a:txBody>
                  <a:tcPr marL="68580" marR="68580" marT="0" marB="0"/>
                </a:tc>
              </a:tr>
            </a:tbl>
          </a:graphicData>
        </a:graphic>
      </p:graphicFrame>
      <p:sp>
        <p:nvSpPr>
          <p:cNvPr id="5" name="Номер слайда 4"/>
          <p:cNvSpPr>
            <a:spLocks noGrp="1"/>
          </p:cNvSpPr>
          <p:nvPr>
            <p:ph type="sldNum" sz="quarter" idx="12"/>
          </p:nvPr>
        </p:nvSpPr>
        <p:spPr>
          <a:xfrm>
            <a:off x="7668344" y="260648"/>
            <a:ext cx="1161826" cy="365125"/>
          </a:xfrm>
        </p:spPr>
        <p:txBody>
          <a:bodyPr/>
          <a:lstStyle/>
          <a:p>
            <a:fld id="{B19B0651-EE4F-4900-A07F-96A6BFA9D0F0}" type="slidenum">
              <a:rPr lang="ru-RU" smtClean="0"/>
              <a:pPr/>
              <a:t>13</a:t>
            </a:fld>
            <a:endParaRPr lang="ru-RU"/>
          </a:p>
        </p:txBody>
      </p:sp>
    </p:spTree>
    <p:extLst>
      <p:ext uri="{BB962C8B-B14F-4D97-AF65-F5344CB8AC3E}">
        <p14:creationId xmlns:p14="http://schemas.microsoft.com/office/powerpoint/2010/main" xmlns="" val="3739864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991489990"/>
              </p:ext>
            </p:extLst>
          </p:nvPr>
        </p:nvGraphicFramePr>
        <p:xfrm>
          <a:off x="251520" y="476672"/>
          <a:ext cx="8592616" cy="5431522"/>
        </p:xfrm>
        <a:graphic>
          <a:graphicData uri="http://schemas.openxmlformats.org/drawingml/2006/table">
            <a:tbl>
              <a:tblPr firstRow="1" bandRow="1">
                <a:tableStyleId>{5C22544A-7EE6-4342-B048-85BDC9FD1C3A}</a:tableStyleId>
              </a:tblPr>
              <a:tblGrid>
                <a:gridCol w="4467363"/>
                <a:gridCol w="1464709"/>
                <a:gridCol w="1318238"/>
                <a:gridCol w="1342306"/>
              </a:tblGrid>
              <a:tr h="370840">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effectLst/>
                          <a:latin typeface="Times New Roman"/>
                        </a:rPr>
                        <a:t>Источник доходов</a:t>
                      </a:r>
                    </a:p>
                    <a:p>
                      <a:pPr algn="ctr" fontAlgn="b"/>
                      <a:endParaRPr lang="ru-RU" sz="1000" b="0" i="0" u="none" strike="noStrike" dirty="0">
                        <a:solidFill>
                          <a:schemeClr val="tx1"/>
                        </a:solidFill>
                        <a:effectLst/>
                        <a:latin typeface="Times New Roman"/>
                      </a:endParaRPr>
                    </a:p>
                  </a:txBody>
                  <a:tcPr marL="9525" marR="9525" marT="9525" marB="0" anchor="ctr"/>
                </a:tc>
                <a:tc gridSpan="3">
                  <a:txBody>
                    <a:bodyPr/>
                    <a:lstStyle/>
                    <a:p>
                      <a:pPr algn="ctr" fontAlgn="ctr"/>
                      <a:r>
                        <a:rPr lang="ru-RU" sz="1400" b="1" i="0" u="none" strike="noStrike" dirty="0" smtClean="0">
                          <a:effectLst/>
                          <a:latin typeface="Times New Roman"/>
                        </a:rPr>
                        <a:t>Прогноз поступлений</a:t>
                      </a:r>
                      <a:endParaRPr lang="ru-RU" sz="1400" b="1" i="0" u="none" strike="noStrike" dirty="0">
                        <a:effectLst/>
                        <a:latin typeface="Times New Roman"/>
                      </a:endParaRPr>
                    </a:p>
                  </a:txBody>
                  <a:tcPr marL="9525" marR="9525" marT="9525" marB="0" anchor="ctr"/>
                </a:tc>
                <a:tc hMerge="1">
                  <a:txBody>
                    <a:bodyPr/>
                    <a:lstStyle/>
                    <a:p>
                      <a:pPr algn="ctr" fontAlgn="b"/>
                      <a:endParaRPr lang="ru-RU" sz="1000" b="0" i="0" u="none" strike="noStrike" dirty="0">
                        <a:solidFill>
                          <a:schemeClr val="tx1"/>
                        </a:solidFill>
                        <a:effectLst/>
                        <a:latin typeface="Times New Roman"/>
                      </a:endParaRPr>
                    </a:p>
                  </a:txBody>
                  <a:tcPr marL="9525" marR="9525" marT="9525" marB="0" anchor="b"/>
                </a:tc>
                <a:tc hMerge="1">
                  <a:txBody>
                    <a:bodyPr/>
                    <a:lstStyle/>
                    <a:p>
                      <a:pPr algn="ctr" fontAlgn="b"/>
                      <a:endParaRPr lang="ru-RU" sz="1000" b="0" i="0" u="none" strike="noStrike" dirty="0">
                        <a:solidFill>
                          <a:schemeClr val="tx1"/>
                        </a:solidFill>
                        <a:effectLst/>
                        <a:latin typeface="Times New Roman"/>
                      </a:endParaRPr>
                    </a:p>
                  </a:txBody>
                  <a:tcPr marL="9525" marR="9525" marT="9525" marB="0" anchor="b"/>
                </a:tc>
              </a:tr>
              <a:tr h="205224">
                <a:tc vMerge="1">
                  <a:txBody>
                    <a:bodyPr/>
                    <a:lstStyle/>
                    <a:p>
                      <a:pPr algn="ctr" fontAlgn="b"/>
                      <a:endParaRPr lang="ru-RU" sz="1000" b="0" i="0" u="none" strike="noStrike" dirty="0">
                        <a:solidFill>
                          <a:schemeClr val="tx1"/>
                        </a:solidFill>
                        <a:effectLst/>
                        <a:latin typeface="Times New Roman"/>
                      </a:endParaRPr>
                    </a:p>
                  </a:txBody>
                  <a:tcPr marL="9525" marR="9525" marT="9525" marB="0" anchor="b"/>
                </a:tc>
                <a:tc>
                  <a:txBody>
                    <a:bodyPr/>
                    <a:lstStyle/>
                    <a:p>
                      <a:pPr algn="ctr" fontAlgn="ctr"/>
                      <a:r>
                        <a:rPr lang="ru-RU" sz="1000" b="1" i="0" u="none" strike="noStrike" dirty="0" smtClean="0">
                          <a:effectLst/>
                          <a:latin typeface="Times New Roman"/>
                        </a:rPr>
                        <a:t>2023год </a:t>
                      </a:r>
                      <a:r>
                        <a:rPr lang="ru-RU" sz="1000" b="1" i="0" u="none" strike="noStrike" dirty="0">
                          <a:effectLst/>
                          <a:latin typeface="Times New Roman"/>
                        </a:rPr>
                        <a:t>(</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2024 </a:t>
                      </a:r>
                      <a:r>
                        <a:rPr lang="ru-RU" sz="1000" b="1" i="0" u="none" strike="noStrike" dirty="0">
                          <a:effectLst/>
                          <a:latin typeface="Times New Roman"/>
                        </a:rPr>
                        <a:t>год (</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 2025 </a:t>
                      </a:r>
                      <a:r>
                        <a:rPr lang="ru-RU" sz="1000" b="1" i="0" u="none" strike="noStrike" dirty="0">
                          <a:effectLst/>
                          <a:latin typeface="Times New Roman"/>
                        </a:rPr>
                        <a:t>год (</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r>
              <a:tr h="216024">
                <a:tc>
                  <a:txBody>
                    <a:bodyPr/>
                    <a:lstStyle/>
                    <a:p>
                      <a:pPr algn="ctr" fontAlgn="b"/>
                      <a:r>
                        <a:rPr lang="ru-RU" sz="1000" b="0" i="0" u="none" strike="noStrike" dirty="0" smtClean="0">
                          <a:solidFill>
                            <a:schemeClr val="tx1"/>
                          </a:solidFill>
                          <a:effectLst/>
                          <a:latin typeface="Times New Roman"/>
                        </a:rPr>
                        <a:t>1</a:t>
                      </a:r>
                      <a:endParaRPr lang="ru-RU" sz="1000" b="0" i="0" u="none" strike="noStrike" dirty="0">
                        <a:solidFill>
                          <a:schemeClr val="tx1"/>
                        </a:solidFill>
                        <a:effectLst/>
                        <a:latin typeface="Times New Roman"/>
                      </a:endParaRPr>
                    </a:p>
                  </a:txBody>
                  <a:tcPr marL="9525" marR="9525" marT="9525" marB="0" anchor="b"/>
                </a:tc>
                <a:tc>
                  <a:txBody>
                    <a:bodyPr/>
                    <a:lstStyle/>
                    <a:p>
                      <a:pPr algn="ctr" fontAlgn="b"/>
                      <a:r>
                        <a:rPr lang="ru-RU" sz="1000" b="0" i="0" u="none" strike="noStrike" dirty="0" smtClean="0">
                          <a:solidFill>
                            <a:schemeClr val="tx1"/>
                          </a:solidFill>
                          <a:effectLst/>
                          <a:latin typeface="Times New Roman"/>
                        </a:rPr>
                        <a:t>2</a:t>
                      </a:r>
                      <a:endParaRPr lang="ru-RU" sz="1000" b="0" i="0" u="none" strike="noStrike" dirty="0">
                        <a:solidFill>
                          <a:schemeClr val="tx1"/>
                        </a:solidFill>
                        <a:effectLst/>
                        <a:latin typeface="Times New Roman"/>
                      </a:endParaRPr>
                    </a:p>
                  </a:txBody>
                  <a:tcPr marL="9525" marR="9525" marT="9525" marB="0" anchor="b"/>
                </a:tc>
                <a:tc>
                  <a:txBody>
                    <a:bodyPr/>
                    <a:lstStyle/>
                    <a:p>
                      <a:pPr algn="ctr" fontAlgn="b"/>
                      <a:r>
                        <a:rPr lang="ru-RU" sz="1000" b="0" i="0" u="none" strike="noStrike" dirty="0">
                          <a:solidFill>
                            <a:schemeClr val="tx1"/>
                          </a:solidFill>
                          <a:effectLst/>
                          <a:latin typeface="Times New Roman"/>
                        </a:rPr>
                        <a:t>3</a:t>
                      </a:r>
                    </a:p>
                  </a:txBody>
                  <a:tcPr marL="9525" marR="9525" marT="9525" marB="0" anchor="b"/>
                </a:tc>
                <a:tc>
                  <a:txBody>
                    <a:bodyPr/>
                    <a:lstStyle/>
                    <a:p>
                      <a:pPr algn="ctr" fontAlgn="b"/>
                      <a:r>
                        <a:rPr lang="ru-RU" sz="1000" b="0" i="0" u="none" strike="noStrike" dirty="0">
                          <a:solidFill>
                            <a:schemeClr val="tx1"/>
                          </a:solidFill>
                          <a:effectLst/>
                          <a:latin typeface="Times New Roman"/>
                        </a:rPr>
                        <a:t>4</a:t>
                      </a:r>
                    </a:p>
                  </a:txBody>
                  <a:tcPr marL="9525" marR="9525" marT="9525" marB="0" anchor="b"/>
                </a:tc>
              </a:tr>
              <a:tr h="370840">
                <a:tc>
                  <a:txBody>
                    <a:bodyPr/>
                    <a:lstStyle/>
                    <a:p>
                      <a:pPr algn="l" fontAlgn="t"/>
                      <a:r>
                        <a:rPr lang="ru-RU" sz="1000" b="0" i="0" u="none" strike="noStrike" dirty="0" smtClean="0">
                          <a:solidFill>
                            <a:srgbClr val="000000"/>
                          </a:solidFill>
                          <a:effectLst/>
                          <a:latin typeface="Times New Roman"/>
                        </a:rPr>
                        <a:t>ПРОЧИЕ ДОХОДЫ</a:t>
                      </a:r>
                      <a:r>
                        <a:rPr lang="ru-RU" sz="1000" b="0" i="0" u="none" strike="noStrike" baseline="0" dirty="0" smtClean="0">
                          <a:solidFill>
                            <a:srgbClr val="000000"/>
                          </a:solidFill>
                          <a:effectLst/>
                          <a:latin typeface="Times New Roman"/>
                        </a:rPr>
                        <a:t> ОТ КОМПЕНСАЦИИ ЗАРАТ  БЮДЖЕТОВ ПОСЕЛЕНИЙ</a:t>
                      </a:r>
                      <a:endParaRPr lang="ru-RU" sz="1000" b="0" i="0" u="none" strike="noStrike" dirty="0">
                        <a:solidFill>
                          <a:srgbClr val="000000"/>
                        </a:solidFill>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r>
              <a:tr h="370840">
                <a:tc>
                  <a:txBody>
                    <a:bodyPr/>
                    <a:lstStyle/>
                    <a:p>
                      <a:pPr algn="l" fontAlgn="t"/>
                      <a:r>
                        <a:rPr lang="ru-RU" sz="1000" b="0" i="0" u="none" strike="noStrike" dirty="0">
                          <a:solidFill>
                            <a:srgbClr val="000000"/>
                          </a:solidFill>
                          <a:effectLst/>
                          <a:latin typeface="Times New Roman"/>
                        </a:rPr>
                        <a:t>ДОХОДЫ  ОТ ПРОДАЖИ МАТЕРИАЛЬНЫХ И НЕМАТЕРИАЛЬНЫХ АКТИВОВ</a:t>
                      </a:r>
                    </a:p>
                  </a:txBody>
                  <a:tcPr marL="9525" marR="9525" marT="9525" marB="0"/>
                </a:tc>
                <a:tc>
                  <a:txBody>
                    <a:bodyPr/>
                    <a:lstStyle/>
                    <a:p>
                      <a:pPr algn="r">
                        <a:spcAft>
                          <a:spcPts val="0"/>
                        </a:spcAft>
                      </a:pPr>
                      <a:r>
                        <a:rPr lang="ru-RU" sz="1000" b="1">
                          <a:latin typeface="Times New Roman"/>
                          <a:ea typeface="Times New Roman"/>
                          <a:cs typeface="Times New Roman"/>
                        </a:rPr>
                        <a:t>8 000,70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3 000,00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0,00</a:t>
                      </a:r>
                      <a:endParaRPr lang="ru-RU" sz="1000">
                        <a:latin typeface="Times New Roman"/>
                        <a:ea typeface="Times New Roman"/>
                        <a:cs typeface="Times New Roman"/>
                      </a:endParaRPr>
                    </a:p>
                  </a:txBody>
                  <a:tcPr marL="68580" marR="68580" marT="0" marB="0"/>
                </a:tc>
              </a:tr>
              <a:tr h="370840">
                <a:tc>
                  <a:txBody>
                    <a:bodyPr/>
                    <a:lstStyle/>
                    <a:p>
                      <a:pPr algn="l" fontAlgn="t"/>
                      <a:r>
                        <a:rPr lang="ru-RU" sz="1000" b="0" i="0" u="none" strike="noStrike">
                          <a:effectLst/>
                          <a:latin typeface="Times New Roman"/>
                        </a:rPr>
                        <a:t>Доходы от реализации иного имущества, находящегося  в собственности поселений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9525" marR="9525" marT="9525" marB="0"/>
                </a:tc>
                <a:tc>
                  <a:txBody>
                    <a:bodyPr/>
                    <a:lstStyle/>
                    <a:p>
                      <a:pPr algn="r">
                        <a:spcAft>
                          <a:spcPts val="0"/>
                        </a:spcAft>
                      </a:pPr>
                      <a:r>
                        <a:rPr lang="ru-RU" sz="1000" dirty="0">
                          <a:latin typeface="Times New Roman"/>
                          <a:ea typeface="Times New Roman"/>
                          <a:cs typeface="Times New Roman"/>
                        </a:rPr>
                        <a:t>8 000,70</a:t>
                      </a:r>
                    </a:p>
                  </a:txBody>
                  <a:tcPr marL="68580" marR="68580" marT="0" marB="0"/>
                </a:tc>
                <a:tc>
                  <a:txBody>
                    <a:bodyPr/>
                    <a:lstStyle/>
                    <a:p>
                      <a:pPr algn="r">
                        <a:spcAft>
                          <a:spcPts val="0"/>
                        </a:spcAft>
                      </a:pPr>
                      <a:r>
                        <a:rPr lang="ru-RU" sz="1000">
                          <a:latin typeface="Times New Roman"/>
                          <a:ea typeface="Times New Roman"/>
                          <a:cs typeface="Times New Roman"/>
                        </a:rPr>
                        <a:t>3 000,00</a:t>
                      </a:r>
                    </a:p>
                  </a:txBody>
                  <a:tcPr marL="68580" marR="68580" marT="0" marB="0"/>
                </a:tc>
                <a:tc>
                  <a:txBody>
                    <a:bodyPr/>
                    <a:lstStyle/>
                    <a:p>
                      <a:pPr algn="r">
                        <a:spcAft>
                          <a:spcPts val="0"/>
                        </a:spcAft>
                      </a:pPr>
                      <a:r>
                        <a:rPr lang="ru-RU" sz="1000" dirty="0">
                          <a:latin typeface="Times New Roman"/>
                          <a:ea typeface="Times New Roman"/>
                          <a:cs typeface="Times New Roman"/>
                        </a:rPr>
                        <a:t>0,00</a:t>
                      </a:r>
                    </a:p>
                  </a:txBody>
                  <a:tcPr marL="68580" marR="68580" marT="0" marB="0"/>
                </a:tc>
              </a:tr>
              <a:tr h="370840">
                <a:tc>
                  <a:txBody>
                    <a:bodyPr/>
                    <a:lstStyle/>
                    <a:p>
                      <a:pPr algn="l" fontAlgn="t"/>
                      <a:r>
                        <a:rPr lang="ru-RU" sz="1000" b="0" i="0" u="none" strike="noStrike">
                          <a:effectLst/>
                          <a:latin typeface="Times New Roman"/>
                        </a:rPr>
                        <a:t>ШТРАФЫ, САНКЦИИ, ВОЗМЕЩЕНИЕ УЩЕРБА</a:t>
                      </a:r>
                    </a:p>
                  </a:txBody>
                  <a:tcPr marL="9525" marR="9525" marT="9525" marB="0"/>
                </a:tc>
                <a:tc>
                  <a:txBody>
                    <a:bodyPr/>
                    <a:lstStyle/>
                    <a:p>
                      <a:pPr algn="r" fontAlgn="t"/>
                      <a:r>
                        <a:rPr lang="ru-RU" sz="1000" b="1" i="0" u="none" strike="noStrike" dirty="0" smtClean="0">
                          <a:effectLst/>
                          <a:latin typeface="Times New Roman"/>
                        </a:rPr>
                        <a:t>21,80</a:t>
                      </a:r>
                      <a:endParaRPr lang="ru-RU" sz="1000" b="1" i="0" u="none" strike="noStrike" dirty="0">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c>
                  <a:txBody>
                    <a:bodyPr/>
                    <a:lstStyle/>
                    <a:p>
                      <a:pPr algn="r" fontAlgn="t"/>
                      <a:r>
                        <a:rPr lang="ru-RU" sz="1000" b="1" i="0" u="none" strike="noStrike" dirty="0" smtClean="0">
                          <a:effectLst/>
                          <a:latin typeface="Times New Roman"/>
                        </a:rPr>
                        <a:t>0,00</a:t>
                      </a:r>
                      <a:endParaRPr lang="ru-RU" sz="1000" b="1" i="0" u="none" strike="noStrike" dirty="0">
                        <a:effectLst/>
                        <a:latin typeface="Times New Roman"/>
                      </a:endParaRPr>
                    </a:p>
                  </a:txBody>
                  <a:tcPr marL="9525" marR="9525" marT="9525" marB="0"/>
                </a:tc>
              </a:tr>
              <a:tr h="370840">
                <a:tc>
                  <a:txBody>
                    <a:bodyPr/>
                    <a:lstStyle/>
                    <a:p>
                      <a:pPr algn="l" fontAlgn="t"/>
                      <a:r>
                        <a:rPr lang="ru-RU" sz="1000" b="0" i="0" u="none" strike="noStrike" dirty="0">
                          <a:effectLst/>
                          <a:latin typeface="Times New Roman"/>
                        </a:rPr>
                        <a:t>Прочие поступления от денежных взысканий (штрафов) и иных сумм в возмещение ущерба, зачисляемые в бюджеты поселений</a:t>
                      </a:r>
                    </a:p>
                  </a:txBody>
                  <a:tcPr marL="9525" marR="9525" marT="9525" marB="0"/>
                </a:tc>
                <a:tc>
                  <a:txBody>
                    <a:bodyPr/>
                    <a:lstStyle/>
                    <a:p>
                      <a:pPr algn="r" fontAlgn="t"/>
                      <a:r>
                        <a:rPr lang="ru-RU" sz="1000" b="0" i="0" u="none" strike="noStrike" dirty="0" smtClean="0">
                          <a:effectLst/>
                          <a:latin typeface="Times New Roman"/>
                        </a:rPr>
                        <a:t>21,80</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dirty="0" smtClean="0">
                          <a:effectLst/>
                          <a:latin typeface="Times New Roman"/>
                        </a:rPr>
                        <a:t>0,00</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dirty="0" smtClean="0">
                          <a:effectLst/>
                          <a:latin typeface="Times New Roman"/>
                        </a:rPr>
                        <a:t>0,00</a:t>
                      </a:r>
                      <a:endParaRPr lang="ru-RU" sz="1000" b="0" i="0" u="none" strike="noStrike" dirty="0">
                        <a:effectLst/>
                        <a:latin typeface="Times New Roman"/>
                      </a:endParaRPr>
                    </a:p>
                  </a:txBody>
                  <a:tcPr marL="9525" marR="9525" marT="9525" marB="0"/>
                </a:tc>
              </a:tr>
              <a:tr h="370840">
                <a:tc>
                  <a:txBody>
                    <a:bodyPr/>
                    <a:lstStyle/>
                    <a:p>
                      <a:pPr algn="l" fontAlgn="t"/>
                      <a:r>
                        <a:rPr lang="ru-RU" sz="1000" b="1" i="0" u="none" strike="noStrike" dirty="0">
                          <a:effectLst/>
                          <a:latin typeface="Times New Roman"/>
                        </a:rPr>
                        <a:t>БЕЗВОЗМЕЗДНЫЕ ПОСТУПЛЕНИЯ</a:t>
                      </a:r>
                    </a:p>
                  </a:txBody>
                  <a:tcPr marL="9525" marR="9525" marT="9525" marB="0" anchor="ctr">
                    <a:solidFill>
                      <a:schemeClr val="accent4">
                        <a:lumMod val="75000"/>
                      </a:schemeClr>
                    </a:solidFill>
                  </a:tcPr>
                </a:tc>
                <a:tc>
                  <a:txBody>
                    <a:bodyPr/>
                    <a:lstStyle/>
                    <a:p>
                      <a:pPr algn="r">
                        <a:spcAft>
                          <a:spcPts val="0"/>
                        </a:spcAft>
                      </a:pPr>
                      <a:r>
                        <a:rPr lang="ru-RU" sz="1000" b="1">
                          <a:latin typeface="Times New Roman"/>
                          <a:ea typeface="Times New Roman"/>
                          <a:cs typeface="Times New Roman"/>
                        </a:rPr>
                        <a:t>68 421,50</a:t>
                      </a:r>
                      <a:endParaRPr lang="ru-RU" sz="1000">
                        <a:latin typeface="Times New Roman"/>
                        <a:ea typeface="Times New Roman"/>
                        <a:cs typeface="Times New Roman"/>
                      </a:endParaRPr>
                    </a:p>
                  </a:txBody>
                  <a:tcPr marL="68580" marR="68580" marT="0" marB="0">
                    <a:solidFill>
                      <a:schemeClr val="accent4">
                        <a:lumMod val="75000"/>
                      </a:schemeClr>
                    </a:solidFill>
                  </a:tcPr>
                </a:tc>
                <a:tc>
                  <a:txBody>
                    <a:bodyPr/>
                    <a:lstStyle/>
                    <a:p>
                      <a:pPr algn="r">
                        <a:spcAft>
                          <a:spcPts val="0"/>
                        </a:spcAft>
                      </a:pPr>
                      <a:r>
                        <a:rPr lang="ru-RU" sz="1000" b="1">
                          <a:latin typeface="Times New Roman"/>
                          <a:ea typeface="Times New Roman"/>
                          <a:cs typeface="Times New Roman"/>
                        </a:rPr>
                        <a:t>125 088,42</a:t>
                      </a:r>
                      <a:endParaRPr lang="ru-RU" sz="1000">
                        <a:latin typeface="Times New Roman"/>
                        <a:ea typeface="Times New Roman"/>
                        <a:cs typeface="Times New Roman"/>
                      </a:endParaRPr>
                    </a:p>
                  </a:txBody>
                  <a:tcPr marL="68580" marR="68580" marT="0" marB="0">
                    <a:solidFill>
                      <a:schemeClr val="accent4">
                        <a:lumMod val="75000"/>
                      </a:schemeClr>
                    </a:solidFill>
                  </a:tcPr>
                </a:tc>
                <a:tc>
                  <a:txBody>
                    <a:bodyPr/>
                    <a:lstStyle/>
                    <a:p>
                      <a:pPr algn="r">
                        <a:spcAft>
                          <a:spcPts val="0"/>
                        </a:spcAft>
                      </a:pPr>
                      <a:r>
                        <a:rPr lang="ru-RU" sz="1000" b="1">
                          <a:latin typeface="Times New Roman"/>
                          <a:ea typeface="Times New Roman"/>
                          <a:cs typeface="Times New Roman"/>
                        </a:rPr>
                        <a:t>51 579,12</a:t>
                      </a:r>
                      <a:endParaRPr lang="ru-RU" sz="1000">
                        <a:latin typeface="Times New Roman"/>
                        <a:ea typeface="Times New Roman"/>
                        <a:cs typeface="Times New Roman"/>
                      </a:endParaRPr>
                    </a:p>
                  </a:txBody>
                  <a:tcPr marL="68580" marR="68580" marT="0" marB="0">
                    <a:solidFill>
                      <a:schemeClr val="accent4">
                        <a:lumMod val="75000"/>
                      </a:schemeClr>
                    </a:solidFill>
                  </a:tcPr>
                </a:tc>
              </a:tr>
              <a:tr h="370840">
                <a:tc>
                  <a:txBody>
                    <a:bodyPr/>
                    <a:lstStyle/>
                    <a:p>
                      <a:pPr algn="l" fontAlgn="t"/>
                      <a:r>
                        <a:rPr lang="ru-RU" sz="1000" b="1" i="0" u="none" strike="noStrike">
                          <a:effectLst/>
                          <a:latin typeface="Times New Roman"/>
                        </a:rPr>
                        <a:t>Безвозмездные поступления от других бюджетов бюджетной системы Российской Федерации</a:t>
                      </a:r>
                    </a:p>
                  </a:txBody>
                  <a:tcPr marL="9525" marR="9525" marT="9525" marB="0">
                    <a:solidFill>
                      <a:schemeClr val="accent4">
                        <a:lumMod val="40000"/>
                        <a:lumOff val="60000"/>
                      </a:schemeClr>
                    </a:solidFill>
                  </a:tcPr>
                </a:tc>
                <a:tc>
                  <a:txBody>
                    <a:bodyPr/>
                    <a:lstStyle/>
                    <a:p>
                      <a:pPr algn="r">
                        <a:spcAft>
                          <a:spcPts val="0"/>
                        </a:spcAft>
                      </a:pPr>
                      <a:r>
                        <a:rPr lang="ru-RU" sz="1000" b="1">
                          <a:latin typeface="Times New Roman"/>
                          <a:ea typeface="Times New Roman"/>
                          <a:cs typeface="Times New Roman"/>
                        </a:rPr>
                        <a:t>68 421,50</a:t>
                      </a:r>
                      <a:endParaRPr lang="ru-RU" sz="1000">
                        <a:latin typeface="Times New Roman"/>
                        <a:ea typeface="Times New Roman"/>
                        <a:cs typeface="Times New Roman"/>
                      </a:endParaRPr>
                    </a:p>
                  </a:txBody>
                  <a:tcPr marL="68580" marR="68580" marT="0" marB="0">
                    <a:solidFill>
                      <a:schemeClr val="accent4">
                        <a:lumMod val="40000"/>
                        <a:lumOff val="60000"/>
                      </a:schemeClr>
                    </a:solidFill>
                  </a:tcPr>
                </a:tc>
                <a:tc>
                  <a:txBody>
                    <a:bodyPr/>
                    <a:lstStyle/>
                    <a:p>
                      <a:pPr algn="r">
                        <a:spcAft>
                          <a:spcPts val="0"/>
                        </a:spcAft>
                      </a:pPr>
                      <a:r>
                        <a:rPr lang="ru-RU" sz="1000" b="1">
                          <a:latin typeface="Times New Roman"/>
                          <a:ea typeface="Times New Roman"/>
                          <a:cs typeface="Times New Roman"/>
                        </a:rPr>
                        <a:t>125 088,42</a:t>
                      </a:r>
                      <a:endParaRPr lang="ru-RU" sz="1000">
                        <a:latin typeface="Times New Roman"/>
                        <a:ea typeface="Times New Roman"/>
                        <a:cs typeface="Times New Roman"/>
                      </a:endParaRPr>
                    </a:p>
                  </a:txBody>
                  <a:tcPr marL="68580" marR="68580" marT="0" marB="0">
                    <a:solidFill>
                      <a:schemeClr val="accent4">
                        <a:lumMod val="40000"/>
                        <a:lumOff val="60000"/>
                      </a:schemeClr>
                    </a:solidFill>
                  </a:tcPr>
                </a:tc>
                <a:tc>
                  <a:txBody>
                    <a:bodyPr/>
                    <a:lstStyle/>
                    <a:p>
                      <a:pPr algn="r">
                        <a:spcAft>
                          <a:spcPts val="0"/>
                        </a:spcAft>
                      </a:pPr>
                      <a:r>
                        <a:rPr lang="ru-RU" sz="1000" b="1">
                          <a:latin typeface="Times New Roman"/>
                          <a:ea typeface="Times New Roman"/>
                          <a:cs typeface="Times New Roman"/>
                        </a:rPr>
                        <a:t>51 579,12</a:t>
                      </a:r>
                      <a:endParaRPr lang="ru-RU" sz="1000">
                        <a:latin typeface="Times New Roman"/>
                        <a:ea typeface="Times New Roman"/>
                        <a:cs typeface="Times New Roman"/>
                      </a:endParaRPr>
                    </a:p>
                  </a:txBody>
                  <a:tcPr marL="68580" marR="68580" marT="0" marB="0">
                    <a:solidFill>
                      <a:schemeClr val="accent4">
                        <a:lumMod val="40000"/>
                        <a:lumOff val="60000"/>
                      </a:schemeClr>
                    </a:solidFill>
                  </a:tcPr>
                </a:tc>
              </a:tr>
              <a:tr h="370840">
                <a:tc>
                  <a:txBody>
                    <a:bodyPr/>
                    <a:lstStyle/>
                    <a:p>
                      <a:pPr algn="l" fontAlgn="t"/>
                      <a:r>
                        <a:rPr lang="ru-RU" sz="1000" b="1" i="0" u="none" strike="noStrike">
                          <a:effectLst/>
                          <a:latin typeface="Times New Roman"/>
                        </a:rPr>
                        <a:t>Дотации  бюджетам субъектов  Российской Федерации </a:t>
                      </a:r>
                      <a:r>
                        <a:rPr lang="ru-RU" sz="1000" b="0" i="0" u="none" strike="noStrike">
                          <a:effectLst/>
                          <a:latin typeface="Times New Roman"/>
                        </a:rPr>
                        <a:t>и муниципальных образований</a:t>
                      </a:r>
                      <a:endParaRPr lang="ru-RU" sz="1000" b="1" i="0" u="none" strike="noStrike">
                        <a:effectLst/>
                        <a:latin typeface="Times New Roman"/>
                      </a:endParaRPr>
                    </a:p>
                  </a:txBody>
                  <a:tcPr marL="9525" marR="9525" marT="9525" marB="0">
                    <a:solidFill>
                      <a:schemeClr val="accent4">
                        <a:lumMod val="60000"/>
                        <a:lumOff val="40000"/>
                      </a:schemeClr>
                    </a:solidFill>
                  </a:tcPr>
                </a:tc>
                <a:tc>
                  <a:txBody>
                    <a:bodyPr/>
                    <a:lstStyle/>
                    <a:p>
                      <a:pPr algn="r">
                        <a:spcAft>
                          <a:spcPts val="0"/>
                        </a:spcAft>
                      </a:pPr>
                      <a:r>
                        <a:rPr lang="ru-RU" sz="1000" b="1">
                          <a:latin typeface="Times New Roman"/>
                          <a:ea typeface="Times New Roman"/>
                          <a:cs typeface="Times New Roman"/>
                        </a:rPr>
                        <a:t>23 770,70</a:t>
                      </a:r>
                      <a:endParaRPr lang="ru-RU" sz="1000">
                        <a:latin typeface="Times New Roman"/>
                        <a:ea typeface="Times New Roman"/>
                        <a:cs typeface="Times New Roman"/>
                      </a:endParaRPr>
                    </a:p>
                  </a:txBody>
                  <a:tcPr marL="68580" marR="68580" marT="0" marB="0">
                    <a:solidFill>
                      <a:schemeClr val="accent4">
                        <a:lumMod val="60000"/>
                        <a:lumOff val="40000"/>
                      </a:schemeClr>
                    </a:solidFill>
                  </a:tcPr>
                </a:tc>
                <a:tc>
                  <a:txBody>
                    <a:bodyPr/>
                    <a:lstStyle/>
                    <a:p>
                      <a:pPr algn="r">
                        <a:spcAft>
                          <a:spcPts val="0"/>
                        </a:spcAft>
                      </a:pPr>
                      <a:r>
                        <a:rPr lang="ru-RU" sz="1000" b="1">
                          <a:latin typeface="Times New Roman"/>
                          <a:ea typeface="Times New Roman"/>
                          <a:cs typeface="Times New Roman"/>
                        </a:rPr>
                        <a:t>24 189,40</a:t>
                      </a:r>
                      <a:endParaRPr lang="ru-RU" sz="1000">
                        <a:latin typeface="Times New Roman"/>
                        <a:ea typeface="Times New Roman"/>
                        <a:cs typeface="Times New Roman"/>
                      </a:endParaRPr>
                    </a:p>
                  </a:txBody>
                  <a:tcPr marL="68580" marR="68580" marT="0" marB="0">
                    <a:solidFill>
                      <a:schemeClr val="accent4">
                        <a:lumMod val="60000"/>
                        <a:lumOff val="40000"/>
                      </a:schemeClr>
                    </a:solidFill>
                  </a:tcPr>
                </a:tc>
                <a:tc>
                  <a:txBody>
                    <a:bodyPr/>
                    <a:lstStyle/>
                    <a:p>
                      <a:pPr algn="r">
                        <a:spcAft>
                          <a:spcPts val="0"/>
                        </a:spcAft>
                      </a:pPr>
                      <a:r>
                        <a:rPr lang="ru-RU" sz="1000" b="1">
                          <a:latin typeface="Times New Roman"/>
                          <a:ea typeface="Times New Roman"/>
                          <a:cs typeface="Times New Roman"/>
                        </a:rPr>
                        <a:t>24 850,60</a:t>
                      </a:r>
                      <a:endParaRPr lang="ru-RU" sz="1000">
                        <a:latin typeface="Times New Roman"/>
                        <a:ea typeface="Times New Roman"/>
                        <a:cs typeface="Times New Roman"/>
                      </a:endParaRPr>
                    </a:p>
                  </a:txBody>
                  <a:tcPr marL="68580" marR="68580" marT="0" marB="0">
                    <a:solidFill>
                      <a:schemeClr val="accent4">
                        <a:lumMod val="60000"/>
                        <a:lumOff val="40000"/>
                      </a:schemeClr>
                    </a:solidFill>
                  </a:tcPr>
                </a:tc>
              </a:tr>
              <a:tr h="370840">
                <a:tc>
                  <a:txBody>
                    <a:bodyPr/>
                    <a:lstStyle/>
                    <a:p>
                      <a:pPr algn="l" fontAlgn="t"/>
                      <a:r>
                        <a:rPr lang="ru-RU" sz="1000" b="0" i="0" u="none" strike="noStrike">
                          <a:effectLst/>
                          <a:latin typeface="Times New Roman"/>
                        </a:rPr>
                        <a:t>Дотации бюджетам поселений на выравнивание  бюджетной обеспеченности (ФФПП обл)</a:t>
                      </a:r>
                    </a:p>
                  </a:txBody>
                  <a:tcPr marL="9525" marR="9525" marT="9525" marB="0">
                    <a:solidFill>
                      <a:schemeClr val="accent4">
                        <a:lumMod val="40000"/>
                        <a:lumOff val="60000"/>
                      </a:schemeClr>
                    </a:solidFill>
                  </a:tcPr>
                </a:tc>
                <a:tc>
                  <a:txBody>
                    <a:bodyPr/>
                    <a:lstStyle/>
                    <a:p>
                      <a:pPr algn="r">
                        <a:spcAft>
                          <a:spcPts val="0"/>
                        </a:spcAft>
                      </a:pPr>
                      <a:r>
                        <a:rPr lang="ru-RU" sz="1000">
                          <a:latin typeface="Times New Roman"/>
                          <a:ea typeface="Times New Roman"/>
                          <a:cs typeface="Times New Roman"/>
                        </a:rPr>
                        <a:t>18 157,80</a:t>
                      </a:r>
                    </a:p>
                  </a:txBody>
                  <a:tcPr marL="68580" marR="68580" marT="0" marB="0">
                    <a:solidFill>
                      <a:schemeClr val="accent4">
                        <a:lumMod val="40000"/>
                        <a:lumOff val="60000"/>
                      </a:schemeClr>
                    </a:solidFill>
                  </a:tcPr>
                </a:tc>
                <a:tc>
                  <a:txBody>
                    <a:bodyPr/>
                    <a:lstStyle/>
                    <a:p>
                      <a:pPr algn="r">
                        <a:spcAft>
                          <a:spcPts val="0"/>
                        </a:spcAft>
                      </a:pPr>
                      <a:r>
                        <a:rPr lang="ru-RU" sz="1000" dirty="0">
                          <a:latin typeface="Times New Roman"/>
                          <a:ea typeface="Times New Roman"/>
                          <a:cs typeface="Times New Roman"/>
                        </a:rPr>
                        <a:t>18 643,20</a:t>
                      </a:r>
                    </a:p>
                  </a:txBody>
                  <a:tcPr marL="68580" marR="68580" marT="0" marB="0">
                    <a:solidFill>
                      <a:schemeClr val="accent4">
                        <a:lumMod val="40000"/>
                        <a:lumOff val="60000"/>
                      </a:schemeClr>
                    </a:solidFill>
                  </a:tcPr>
                </a:tc>
                <a:tc>
                  <a:txBody>
                    <a:bodyPr/>
                    <a:lstStyle/>
                    <a:p>
                      <a:pPr algn="r">
                        <a:spcAft>
                          <a:spcPts val="0"/>
                        </a:spcAft>
                      </a:pPr>
                      <a:r>
                        <a:rPr lang="ru-RU" sz="1000">
                          <a:latin typeface="Times New Roman"/>
                          <a:ea typeface="Times New Roman"/>
                          <a:cs typeface="Times New Roman"/>
                        </a:rPr>
                        <a:t>19 318,30</a:t>
                      </a:r>
                    </a:p>
                  </a:txBody>
                  <a:tcPr marL="68580" marR="68580" marT="0" marB="0">
                    <a:solidFill>
                      <a:schemeClr val="accent4">
                        <a:lumMod val="40000"/>
                        <a:lumOff val="60000"/>
                      </a:schemeClr>
                    </a:solidFill>
                  </a:tcPr>
                </a:tc>
              </a:tr>
              <a:tr h="370840">
                <a:tc>
                  <a:txBody>
                    <a:bodyPr/>
                    <a:lstStyle/>
                    <a:p>
                      <a:pPr algn="l" fontAlgn="t"/>
                      <a:r>
                        <a:rPr lang="ru-RU" sz="1000" b="0" i="0" u="none" strike="noStrike">
                          <a:effectLst/>
                          <a:latin typeface="Times New Roman"/>
                        </a:rPr>
                        <a:t>Дотации бюджетам поселений на выравнивание бюджетной обеспеченности (ФФПП район)</a:t>
                      </a:r>
                    </a:p>
                  </a:txBody>
                  <a:tcPr marL="9525" marR="9525" marT="9525" marB="0">
                    <a:solidFill>
                      <a:schemeClr val="accent4">
                        <a:lumMod val="60000"/>
                        <a:lumOff val="40000"/>
                      </a:schemeClr>
                    </a:solidFill>
                  </a:tcPr>
                </a:tc>
                <a:tc>
                  <a:txBody>
                    <a:bodyPr/>
                    <a:lstStyle/>
                    <a:p>
                      <a:pPr algn="r">
                        <a:spcAft>
                          <a:spcPts val="0"/>
                        </a:spcAft>
                      </a:pPr>
                      <a:r>
                        <a:rPr lang="ru-RU" sz="1000">
                          <a:latin typeface="Times New Roman"/>
                          <a:ea typeface="Times New Roman"/>
                          <a:cs typeface="Times New Roman"/>
                        </a:rPr>
                        <a:t>5 612,90</a:t>
                      </a:r>
                    </a:p>
                  </a:txBody>
                  <a:tcPr marL="68580" marR="68580" marT="0" marB="0">
                    <a:solidFill>
                      <a:schemeClr val="accent4">
                        <a:lumMod val="60000"/>
                        <a:lumOff val="40000"/>
                      </a:schemeClr>
                    </a:solidFill>
                  </a:tcPr>
                </a:tc>
                <a:tc>
                  <a:txBody>
                    <a:bodyPr/>
                    <a:lstStyle/>
                    <a:p>
                      <a:pPr algn="r">
                        <a:spcAft>
                          <a:spcPts val="0"/>
                        </a:spcAft>
                      </a:pPr>
                      <a:r>
                        <a:rPr lang="ru-RU" sz="1000">
                          <a:latin typeface="Times New Roman"/>
                          <a:ea typeface="Times New Roman"/>
                          <a:cs typeface="Times New Roman"/>
                        </a:rPr>
                        <a:t>5 546,20</a:t>
                      </a:r>
                    </a:p>
                  </a:txBody>
                  <a:tcPr marL="68580" marR="68580" marT="0" marB="0">
                    <a:solidFill>
                      <a:schemeClr val="accent4">
                        <a:lumMod val="60000"/>
                        <a:lumOff val="40000"/>
                      </a:schemeClr>
                    </a:solidFill>
                  </a:tcPr>
                </a:tc>
                <a:tc>
                  <a:txBody>
                    <a:bodyPr/>
                    <a:lstStyle/>
                    <a:p>
                      <a:pPr algn="r">
                        <a:spcAft>
                          <a:spcPts val="0"/>
                        </a:spcAft>
                      </a:pPr>
                      <a:r>
                        <a:rPr lang="ru-RU" sz="1000">
                          <a:latin typeface="Times New Roman"/>
                          <a:ea typeface="Times New Roman"/>
                          <a:cs typeface="Times New Roman"/>
                        </a:rPr>
                        <a:t>5 532,30</a:t>
                      </a:r>
                    </a:p>
                  </a:txBody>
                  <a:tcPr marL="68580" marR="68580" marT="0" marB="0">
                    <a:solidFill>
                      <a:schemeClr val="accent4">
                        <a:lumMod val="60000"/>
                        <a:lumOff val="40000"/>
                      </a:schemeClr>
                    </a:solidFill>
                  </a:tcPr>
                </a:tc>
              </a:tr>
              <a:tr h="283403">
                <a:tc>
                  <a:txBody>
                    <a:bodyPr/>
                    <a:lstStyle/>
                    <a:p>
                      <a:pPr algn="l" fontAlgn="t"/>
                      <a:r>
                        <a:rPr lang="ru-RU" sz="1000" b="1" i="0" u="none" strike="noStrike" dirty="0">
                          <a:effectLst/>
                          <a:latin typeface="Times New Roman"/>
                        </a:rPr>
                        <a:t>Субсидии  бюджетам субъектов  Российской Федерации и муниципальных образований</a:t>
                      </a:r>
                    </a:p>
                  </a:txBody>
                  <a:tcPr marL="9525" marR="9525" marT="9525" marB="0">
                    <a:solidFill>
                      <a:schemeClr val="accent4">
                        <a:lumMod val="40000"/>
                        <a:lumOff val="60000"/>
                      </a:schemeClr>
                    </a:solidFill>
                  </a:tcPr>
                </a:tc>
                <a:tc>
                  <a:txBody>
                    <a:bodyPr/>
                    <a:lstStyle/>
                    <a:p>
                      <a:pPr algn="r">
                        <a:spcAft>
                          <a:spcPts val="0"/>
                        </a:spcAft>
                      </a:pPr>
                      <a:r>
                        <a:rPr lang="ru-RU" sz="1000" b="1" dirty="0">
                          <a:latin typeface="Times New Roman"/>
                          <a:ea typeface="Times New Roman"/>
                          <a:cs typeface="Times New Roman"/>
                        </a:rPr>
                        <a:t>44 318,78</a:t>
                      </a:r>
                      <a:endParaRPr lang="ru-RU" sz="1000" dirty="0">
                        <a:latin typeface="Times New Roman"/>
                        <a:ea typeface="Times New Roman"/>
                        <a:cs typeface="Times New Roman"/>
                      </a:endParaRPr>
                    </a:p>
                  </a:txBody>
                  <a:tcPr marL="68580" marR="68580" marT="0" marB="0">
                    <a:solidFill>
                      <a:schemeClr val="accent4">
                        <a:lumMod val="40000"/>
                        <a:lumOff val="60000"/>
                      </a:schemeClr>
                    </a:solidFill>
                  </a:tcPr>
                </a:tc>
                <a:tc>
                  <a:txBody>
                    <a:bodyPr/>
                    <a:lstStyle/>
                    <a:p>
                      <a:pPr algn="r">
                        <a:spcAft>
                          <a:spcPts val="0"/>
                        </a:spcAft>
                      </a:pPr>
                      <a:r>
                        <a:rPr lang="ru-RU" sz="1000" b="1">
                          <a:latin typeface="Times New Roman"/>
                          <a:ea typeface="Times New Roman"/>
                          <a:cs typeface="Times New Roman"/>
                        </a:rPr>
                        <a:t>100 555,60</a:t>
                      </a:r>
                      <a:endParaRPr lang="ru-RU" sz="1000">
                        <a:latin typeface="Times New Roman"/>
                        <a:ea typeface="Times New Roman"/>
                        <a:cs typeface="Times New Roman"/>
                      </a:endParaRPr>
                    </a:p>
                  </a:txBody>
                  <a:tcPr marL="68580" marR="68580" marT="0" marB="0">
                    <a:solidFill>
                      <a:schemeClr val="accent4">
                        <a:lumMod val="40000"/>
                        <a:lumOff val="60000"/>
                      </a:schemeClr>
                    </a:solidFill>
                  </a:tcPr>
                </a:tc>
                <a:tc>
                  <a:txBody>
                    <a:bodyPr/>
                    <a:lstStyle/>
                    <a:p>
                      <a:pPr algn="r">
                        <a:spcAft>
                          <a:spcPts val="0"/>
                        </a:spcAft>
                      </a:pPr>
                      <a:r>
                        <a:rPr lang="ru-RU" sz="1000" b="1" dirty="0">
                          <a:latin typeface="Times New Roman"/>
                          <a:ea typeface="Times New Roman"/>
                          <a:cs typeface="Times New Roman"/>
                        </a:rPr>
                        <a:t>26 728,52</a:t>
                      </a:r>
                      <a:endParaRPr lang="ru-RU" sz="1000" dirty="0">
                        <a:latin typeface="Times New Roman"/>
                        <a:ea typeface="Times New Roman"/>
                        <a:cs typeface="Times New Roman"/>
                      </a:endParaRPr>
                    </a:p>
                  </a:txBody>
                  <a:tcPr marL="68580" marR="68580" marT="0" marB="0">
                    <a:solidFill>
                      <a:schemeClr val="accent4">
                        <a:lumMod val="40000"/>
                        <a:lumOff val="60000"/>
                      </a:schemeClr>
                    </a:solidFill>
                  </a:tcPr>
                </a:tc>
              </a:tr>
              <a:tr h="216024">
                <a:tc>
                  <a:txBody>
                    <a:bodyPr/>
                    <a:lstStyle/>
                    <a:p>
                      <a:pPr algn="l" fontAlgn="t"/>
                      <a:r>
                        <a:rPr lang="ru-RU" sz="1000" b="0" i="0" u="none" strike="noStrike" dirty="0">
                          <a:effectLst/>
                          <a:latin typeface="Times New Roman"/>
                        </a:rPr>
                        <a:t>Прочие субсидии бюджетам поселений</a:t>
                      </a:r>
                    </a:p>
                  </a:txBody>
                  <a:tcPr marL="9525" marR="9525" marT="9525" marB="0">
                    <a:solidFill>
                      <a:schemeClr val="accent4">
                        <a:lumMod val="60000"/>
                        <a:lumOff val="40000"/>
                      </a:schemeClr>
                    </a:solidFill>
                  </a:tcPr>
                </a:tc>
                <a:tc>
                  <a:txBody>
                    <a:bodyPr/>
                    <a:lstStyle/>
                    <a:p>
                      <a:pPr algn="r" fontAlgn="t"/>
                      <a:r>
                        <a:rPr lang="ru-RU" sz="1000" b="0" i="0" u="none" strike="noStrike" dirty="0" smtClean="0">
                          <a:effectLst/>
                          <a:latin typeface="Times New Roman"/>
                        </a:rPr>
                        <a:t>44318,78</a:t>
                      </a:r>
                      <a:endParaRPr lang="ru-RU" sz="1000" b="0" i="0" u="none" strike="noStrike" dirty="0">
                        <a:effectLst/>
                        <a:latin typeface="Times New Roman"/>
                      </a:endParaRPr>
                    </a:p>
                  </a:txBody>
                  <a:tcPr marL="9525" marR="9525" marT="9525" marB="0">
                    <a:solidFill>
                      <a:schemeClr val="accent4">
                        <a:lumMod val="60000"/>
                        <a:lumOff val="40000"/>
                      </a:schemeClr>
                    </a:solidFill>
                  </a:tcPr>
                </a:tc>
                <a:tc>
                  <a:txBody>
                    <a:bodyPr/>
                    <a:lstStyle/>
                    <a:p>
                      <a:pPr algn="r" fontAlgn="t"/>
                      <a:r>
                        <a:rPr lang="ru-RU" sz="1000" b="0" i="0" u="none" strike="noStrike" dirty="0" smtClean="0">
                          <a:effectLst/>
                          <a:latin typeface="Times New Roman"/>
                        </a:rPr>
                        <a:t>100555,60</a:t>
                      </a:r>
                      <a:endParaRPr lang="ru-RU" sz="1000" b="0" i="0" u="none" strike="noStrike" dirty="0">
                        <a:effectLst/>
                        <a:latin typeface="Times New Roman"/>
                      </a:endParaRPr>
                    </a:p>
                  </a:txBody>
                  <a:tcPr marL="9525" marR="9525" marT="9525" marB="0">
                    <a:solidFill>
                      <a:schemeClr val="accent4">
                        <a:lumMod val="60000"/>
                        <a:lumOff val="40000"/>
                      </a:schemeClr>
                    </a:solidFill>
                  </a:tcPr>
                </a:tc>
                <a:tc>
                  <a:txBody>
                    <a:bodyPr/>
                    <a:lstStyle/>
                    <a:p>
                      <a:pPr algn="r" fontAlgn="t"/>
                      <a:r>
                        <a:rPr lang="ru-RU" sz="1000" b="0" i="0" u="none" strike="noStrike" dirty="0" smtClean="0">
                          <a:effectLst/>
                          <a:latin typeface="Times New Roman"/>
                        </a:rPr>
                        <a:t>26728,52</a:t>
                      </a:r>
                      <a:endParaRPr lang="ru-RU" sz="1000" b="0" i="0" u="none" strike="noStrike" dirty="0">
                        <a:effectLst/>
                        <a:latin typeface="Times New Roman"/>
                      </a:endParaRPr>
                    </a:p>
                  </a:txBody>
                  <a:tcPr marL="9525" marR="9525" marT="9525" marB="0">
                    <a:solidFill>
                      <a:schemeClr val="accent4">
                        <a:lumMod val="60000"/>
                        <a:lumOff val="40000"/>
                      </a:schemeClr>
                    </a:solidFill>
                  </a:tcPr>
                </a:tc>
              </a:tr>
            </a:tbl>
          </a:graphicData>
        </a:graphic>
      </p:graphicFrame>
      <p:sp>
        <p:nvSpPr>
          <p:cNvPr id="4" name="Номер слайда 3"/>
          <p:cNvSpPr>
            <a:spLocks noGrp="1"/>
          </p:cNvSpPr>
          <p:nvPr>
            <p:ph type="sldNum" sz="quarter" idx="12"/>
          </p:nvPr>
        </p:nvSpPr>
        <p:spPr>
          <a:xfrm>
            <a:off x="7969122" y="188640"/>
            <a:ext cx="1161826" cy="365125"/>
          </a:xfrm>
        </p:spPr>
        <p:txBody>
          <a:bodyPr/>
          <a:lstStyle/>
          <a:p>
            <a:fld id="{B19B0651-EE4F-4900-A07F-96A6BFA9D0F0}" type="slidenum">
              <a:rPr lang="ru-RU" smtClean="0"/>
              <a:pPr/>
              <a:t>14</a:t>
            </a:fld>
            <a:endParaRPr lang="ru-RU"/>
          </a:p>
        </p:txBody>
      </p:sp>
    </p:spTree>
    <p:extLst>
      <p:ext uri="{BB962C8B-B14F-4D97-AF65-F5344CB8AC3E}">
        <p14:creationId xmlns:p14="http://schemas.microsoft.com/office/powerpoint/2010/main" xmlns="" val="2668721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924179171"/>
              </p:ext>
            </p:extLst>
          </p:nvPr>
        </p:nvGraphicFramePr>
        <p:xfrm>
          <a:off x="395536" y="1052736"/>
          <a:ext cx="8496944" cy="3187864"/>
        </p:xfrm>
        <a:graphic>
          <a:graphicData uri="http://schemas.openxmlformats.org/drawingml/2006/table">
            <a:tbl>
              <a:tblPr firstRow="1" bandRow="1">
                <a:tableStyleId>{00A15C55-8517-42AA-B614-E9B94910E393}</a:tableStyleId>
              </a:tblPr>
              <a:tblGrid>
                <a:gridCol w="3600400"/>
                <a:gridCol w="1656184"/>
                <a:gridCol w="1656184"/>
                <a:gridCol w="1584176"/>
              </a:tblGrid>
              <a:tr h="370840">
                <a:tc rowSpan="2">
                  <a:txBody>
                    <a:bodyPr/>
                    <a:lstStyle/>
                    <a:p>
                      <a:pPr algn="ctr"/>
                      <a:r>
                        <a:rPr lang="ru-RU" sz="1400" b="1" i="0" u="none" strike="noStrike" dirty="0" smtClean="0">
                          <a:effectLst/>
                          <a:latin typeface="Times New Roman"/>
                        </a:rPr>
                        <a:t>Источник доходов</a:t>
                      </a:r>
                      <a:endParaRPr lang="ru-RU" sz="1400" dirty="0"/>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effectLst/>
                          <a:latin typeface="Times New Roman"/>
                        </a:rPr>
                        <a:t>Прогноз поступлений</a:t>
                      </a:r>
                      <a:endParaRPr lang="ru-RU" sz="1400" dirty="0"/>
                    </a:p>
                  </a:txBody>
                  <a:tcPr/>
                </a:tc>
                <a:tc hMerge="1">
                  <a:txBody>
                    <a:bodyPr/>
                    <a:lstStyle/>
                    <a:p>
                      <a:endParaRPr lang="ru-RU" dirty="0"/>
                    </a:p>
                  </a:txBody>
                  <a:tcPr/>
                </a:tc>
                <a:tc hMerge="1">
                  <a:txBody>
                    <a:bodyPr/>
                    <a:lstStyle/>
                    <a:p>
                      <a:endParaRPr lang="ru-RU" dirty="0"/>
                    </a:p>
                  </a:txBody>
                  <a:tcPr/>
                </a:tc>
              </a:tr>
              <a:tr h="293008">
                <a:tc vMerge="1">
                  <a:txBody>
                    <a:bodyPr/>
                    <a:lstStyle/>
                    <a:p>
                      <a:endParaRPr lang="ru-RU" dirty="0"/>
                    </a:p>
                  </a:txBody>
                  <a:tcPr/>
                </a:tc>
                <a:tc>
                  <a:txBody>
                    <a:bodyPr/>
                    <a:lstStyle/>
                    <a:p>
                      <a:pPr algn="ctr" fontAlgn="ctr"/>
                      <a:r>
                        <a:rPr lang="ru-RU" sz="1000" b="1" i="0" u="none" strike="noStrike" dirty="0" smtClean="0">
                          <a:effectLst/>
                          <a:latin typeface="Times New Roman"/>
                        </a:rPr>
                        <a:t>2024год </a:t>
                      </a:r>
                      <a:r>
                        <a:rPr lang="ru-RU" sz="1000" b="1" i="0" u="none" strike="noStrike" dirty="0">
                          <a:effectLst/>
                          <a:latin typeface="Times New Roman"/>
                        </a:rPr>
                        <a:t>(</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2025 </a:t>
                      </a:r>
                      <a:r>
                        <a:rPr lang="ru-RU" sz="1000" b="1" i="0" u="none" strike="noStrike" dirty="0">
                          <a:effectLst/>
                          <a:latin typeface="Times New Roman"/>
                        </a:rPr>
                        <a:t>год (</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c>
                  <a:txBody>
                    <a:bodyPr/>
                    <a:lstStyle/>
                    <a:p>
                      <a:pPr algn="ctr" fontAlgn="ctr"/>
                      <a:r>
                        <a:rPr lang="ru-RU" sz="1000" b="1" i="0" u="none" strike="noStrike" dirty="0" smtClean="0">
                          <a:effectLst/>
                          <a:latin typeface="Times New Roman"/>
                        </a:rPr>
                        <a:t> 2026 </a:t>
                      </a:r>
                      <a:r>
                        <a:rPr lang="ru-RU" sz="1000" b="1" i="0" u="none" strike="noStrike" dirty="0">
                          <a:effectLst/>
                          <a:latin typeface="Times New Roman"/>
                        </a:rPr>
                        <a:t>год (</a:t>
                      </a:r>
                      <a:r>
                        <a:rPr lang="ru-RU" sz="1000" b="1" i="0" u="none" strike="noStrike" dirty="0" smtClean="0">
                          <a:effectLst/>
                          <a:latin typeface="Times New Roman"/>
                        </a:rPr>
                        <a:t>тыс.руб.) </a:t>
                      </a:r>
                      <a:endParaRPr lang="ru-RU" sz="1000" b="1" i="0" u="none" strike="noStrike" dirty="0">
                        <a:effectLst/>
                        <a:latin typeface="Times New Roman"/>
                      </a:endParaRPr>
                    </a:p>
                  </a:txBody>
                  <a:tcPr marL="9525" marR="9525" marT="9525" marB="0" anchor="ctr"/>
                </a:tc>
              </a:tr>
              <a:tr h="203091">
                <a:tc>
                  <a:txBody>
                    <a:bodyPr/>
                    <a:lstStyle/>
                    <a:p>
                      <a:pPr algn="ctr" fontAlgn="b"/>
                      <a:r>
                        <a:rPr lang="ru-RU" sz="1000" b="0" i="0" u="none" strike="noStrike" dirty="0" smtClean="0">
                          <a:solidFill>
                            <a:schemeClr val="tx1"/>
                          </a:solidFill>
                          <a:effectLst/>
                          <a:latin typeface="Times New Roman"/>
                        </a:rPr>
                        <a:t>1</a:t>
                      </a:r>
                      <a:endParaRPr lang="ru-RU" sz="1000" b="0" i="0" u="none" strike="noStrike" dirty="0">
                        <a:solidFill>
                          <a:schemeClr val="tx1"/>
                        </a:solidFill>
                        <a:effectLst/>
                        <a:latin typeface="Times New Roman"/>
                      </a:endParaRPr>
                    </a:p>
                  </a:txBody>
                  <a:tcPr marL="9525" marR="9525" marT="9525" marB="0" anchor="ctr"/>
                </a:tc>
                <a:tc>
                  <a:txBody>
                    <a:bodyPr/>
                    <a:lstStyle/>
                    <a:p>
                      <a:pPr algn="ctr" fontAlgn="b"/>
                      <a:r>
                        <a:rPr lang="ru-RU" sz="1000" b="0" i="0" u="none" strike="noStrike" dirty="0" smtClean="0">
                          <a:solidFill>
                            <a:schemeClr val="tx1"/>
                          </a:solidFill>
                          <a:effectLst/>
                          <a:latin typeface="Times New Roman"/>
                        </a:rPr>
                        <a:t>2</a:t>
                      </a:r>
                      <a:endParaRPr lang="ru-RU" sz="1000" b="0" i="0" u="none" strike="noStrike" dirty="0">
                        <a:solidFill>
                          <a:schemeClr val="tx1"/>
                        </a:solidFill>
                        <a:effectLst/>
                        <a:latin typeface="Times New Roman"/>
                      </a:endParaRPr>
                    </a:p>
                  </a:txBody>
                  <a:tcPr marL="9525" marR="9525" marT="9525" marB="0" anchor="ctr"/>
                </a:tc>
                <a:tc>
                  <a:txBody>
                    <a:bodyPr/>
                    <a:lstStyle/>
                    <a:p>
                      <a:pPr algn="ctr" fontAlgn="b"/>
                      <a:r>
                        <a:rPr lang="ru-RU" sz="1000" b="0" i="0" u="none" strike="noStrike" dirty="0">
                          <a:solidFill>
                            <a:schemeClr val="tx1"/>
                          </a:solidFill>
                          <a:effectLst/>
                          <a:latin typeface="Times New Roman"/>
                        </a:rPr>
                        <a:t>3</a:t>
                      </a:r>
                    </a:p>
                  </a:txBody>
                  <a:tcPr marL="9525" marR="9525" marT="9525" marB="0" anchor="ctr"/>
                </a:tc>
                <a:tc>
                  <a:txBody>
                    <a:bodyPr/>
                    <a:lstStyle/>
                    <a:p>
                      <a:pPr algn="ctr" fontAlgn="b"/>
                      <a:r>
                        <a:rPr lang="ru-RU" sz="1000" b="0" i="0" u="none" strike="noStrike" dirty="0">
                          <a:solidFill>
                            <a:schemeClr val="tx1"/>
                          </a:solidFill>
                          <a:effectLst/>
                          <a:latin typeface="Times New Roman"/>
                        </a:rPr>
                        <a:t>4</a:t>
                      </a:r>
                    </a:p>
                  </a:txBody>
                  <a:tcPr marL="9525" marR="9525" marT="9525" marB="0" anchor="ctr"/>
                </a:tc>
              </a:tr>
              <a:tr h="370840">
                <a:tc>
                  <a:txBody>
                    <a:bodyPr/>
                    <a:lstStyle/>
                    <a:p>
                      <a:pPr algn="l" fontAlgn="t"/>
                      <a:r>
                        <a:rPr lang="ru-RU" sz="1000" b="0" i="0" u="none" strike="noStrike" dirty="0">
                          <a:effectLst/>
                          <a:latin typeface="Times New Roman"/>
                        </a:rPr>
                        <a:t>Субсидии на </a:t>
                      </a:r>
                      <a:r>
                        <a:rPr lang="ru-RU" sz="1000" b="0" i="0" u="none" strike="noStrike" dirty="0" smtClean="0">
                          <a:effectLst/>
                          <a:latin typeface="Times New Roman"/>
                        </a:rPr>
                        <a:t>мероприятия по</a:t>
                      </a:r>
                      <a:r>
                        <a:rPr lang="ru-RU" sz="1000" b="0" i="0" u="none" strike="noStrike" baseline="0" dirty="0" smtClean="0">
                          <a:effectLst/>
                          <a:latin typeface="Times New Roman"/>
                        </a:rPr>
                        <a:t> капитальному ремонту объектов</a:t>
                      </a:r>
                      <a:endParaRPr lang="ru-RU" sz="1000" b="0" i="0" u="none" strike="noStrike" dirty="0">
                        <a:effectLst/>
                        <a:latin typeface="Times New Roman"/>
                      </a:endParaRPr>
                    </a:p>
                  </a:txBody>
                  <a:tcPr marL="9525" marR="9525" marT="9525" marB="0"/>
                </a:tc>
                <a:tc>
                  <a:txBody>
                    <a:bodyPr/>
                    <a:lstStyle/>
                    <a:p>
                      <a:pPr algn="r" fontAlgn="t"/>
                      <a:r>
                        <a:rPr lang="ru-RU" sz="1000" kern="1200" dirty="0" smtClean="0">
                          <a:solidFill>
                            <a:schemeClr val="dk1"/>
                          </a:solidFill>
                          <a:latin typeface="Times New Roman" pitchFamily="18" charset="0"/>
                          <a:ea typeface="+mn-ea"/>
                          <a:cs typeface="Times New Roman" pitchFamily="18" charset="0"/>
                        </a:rPr>
                        <a:t>37 361,98</a:t>
                      </a:r>
                      <a:endParaRPr lang="ru-RU" sz="1000" b="0" i="0" u="none" strike="noStrike" dirty="0">
                        <a:effectLst/>
                        <a:latin typeface="Times New Roman" pitchFamily="18" charset="0"/>
                        <a:cs typeface="Times New Roman" pitchFamily="18" charset="0"/>
                      </a:endParaRPr>
                    </a:p>
                  </a:txBody>
                  <a:tcPr marL="9525" marR="9525" marT="9525" marB="0"/>
                </a:tc>
                <a:tc>
                  <a:txBody>
                    <a:bodyPr/>
                    <a:lstStyle/>
                    <a:p>
                      <a:pPr algn="r" fontAlgn="t"/>
                      <a:r>
                        <a:rPr lang="ru-RU" sz="1000" b="0" i="0" u="none" strike="noStrike" dirty="0" smtClean="0">
                          <a:effectLst/>
                          <a:latin typeface="Times New Roman"/>
                        </a:rPr>
                        <a:t>0,00</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a:effectLst/>
                          <a:latin typeface="Times New Roman"/>
                        </a:rPr>
                        <a:t>0,00</a:t>
                      </a:r>
                    </a:p>
                  </a:txBody>
                  <a:tcPr marL="9525" marR="9525" marT="9525" marB="0"/>
                </a:tc>
              </a:tr>
              <a:tr h="370840">
                <a:tc>
                  <a:txBody>
                    <a:bodyPr/>
                    <a:lstStyle/>
                    <a:p>
                      <a:pPr algn="l" fontAlgn="t"/>
                      <a:r>
                        <a:rPr lang="ru-RU" sz="1000" b="0" i="0" u="none" strike="noStrike" dirty="0">
                          <a:effectLst/>
                          <a:latin typeface="Times New Roman"/>
                        </a:rPr>
                        <a:t>Субсидии бюджетам поселений на </a:t>
                      </a:r>
                      <a:r>
                        <a:rPr lang="ru-RU" sz="1000" b="0" i="0" u="none" strike="noStrike" dirty="0" smtClean="0">
                          <a:effectLst/>
                          <a:latin typeface="Times New Roman"/>
                        </a:rPr>
                        <a:t>реализацию</a:t>
                      </a:r>
                      <a:r>
                        <a:rPr lang="ru-RU" sz="1000" b="0" i="0" u="none" strike="noStrike" baseline="0" dirty="0" smtClean="0">
                          <a:effectLst/>
                          <a:latin typeface="Times New Roman"/>
                        </a:rPr>
                        <a:t> программ формирования современной городской среды</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dirty="0" smtClean="0">
                          <a:effectLst/>
                          <a:latin typeface="Times New Roman"/>
                        </a:rPr>
                        <a:t>0,00</a:t>
                      </a:r>
                      <a:endParaRPr lang="ru-RU" sz="1000" b="0" i="0" u="none" strike="noStrike" dirty="0">
                        <a:effectLst/>
                        <a:latin typeface="Times New Roman"/>
                      </a:endParaRPr>
                    </a:p>
                  </a:txBody>
                  <a:tcPr marL="9525" marR="9525" marT="9525" marB="0"/>
                </a:tc>
                <a:tc>
                  <a:txBody>
                    <a:bodyPr/>
                    <a:lstStyle/>
                    <a:p>
                      <a:pPr algn="r" fontAlgn="t"/>
                      <a:r>
                        <a:rPr lang="ru-RU" sz="1000" b="0" i="0" u="none" strike="noStrike" dirty="0">
                          <a:effectLst/>
                          <a:latin typeface="Times New Roman"/>
                        </a:rPr>
                        <a:t>0,00</a:t>
                      </a:r>
                    </a:p>
                  </a:txBody>
                  <a:tcPr marL="9525" marR="9525" marT="9525" marB="0"/>
                </a:tc>
                <a:tc>
                  <a:txBody>
                    <a:bodyPr/>
                    <a:lstStyle/>
                    <a:p>
                      <a:pPr algn="r" fontAlgn="t"/>
                      <a:r>
                        <a:rPr lang="ru-RU" sz="1000" b="0" i="0" u="none" strike="noStrike">
                          <a:effectLst/>
                          <a:latin typeface="Times New Roman"/>
                        </a:rPr>
                        <a:t>0,00</a:t>
                      </a:r>
                    </a:p>
                  </a:txBody>
                  <a:tcPr marL="9525" marR="9525" marT="9525" marB="0"/>
                </a:tc>
              </a:tr>
              <a:tr h="370840">
                <a:tc>
                  <a:txBody>
                    <a:bodyPr/>
                    <a:lstStyle/>
                    <a:p>
                      <a:pPr algn="l" fontAlgn="t"/>
                      <a:r>
                        <a:rPr lang="ru-RU" sz="1000" b="1" i="0" u="none" strike="noStrike" dirty="0">
                          <a:effectLst/>
                          <a:latin typeface="Times New Roman"/>
                        </a:rPr>
                        <a:t>Субвенции бюджетам субъектов  Российской Федерации и муниципальных образований</a:t>
                      </a:r>
                    </a:p>
                  </a:txBody>
                  <a:tcPr marL="9525" marR="9525" marT="9525" marB="0"/>
                </a:tc>
                <a:tc>
                  <a:txBody>
                    <a:bodyPr/>
                    <a:lstStyle/>
                    <a:p>
                      <a:pPr algn="r">
                        <a:spcAft>
                          <a:spcPts val="0"/>
                        </a:spcAft>
                      </a:pPr>
                      <a:r>
                        <a:rPr lang="ru-RU" sz="1000" b="1">
                          <a:latin typeface="Times New Roman"/>
                          <a:ea typeface="Times New Roman"/>
                          <a:cs typeface="Times New Roman"/>
                        </a:rPr>
                        <a:t>332,02</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343,42</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a:latin typeface="Times New Roman"/>
                          <a:ea typeface="Times New Roman"/>
                          <a:cs typeface="Times New Roman"/>
                        </a:rPr>
                        <a:t>0,00</a:t>
                      </a:r>
                      <a:endParaRPr lang="ru-RU" sz="1000">
                        <a:latin typeface="Times New Roman"/>
                        <a:ea typeface="Times New Roman"/>
                        <a:cs typeface="Times New Roman"/>
                      </a:endParaRPr>
                    </a:p>
                  </a:txBody>
                  <a:tcPr marL="68580" marR="68580" marT="0" marB="0"/>
                </a:tc>
              </a:tr>
              <a:tr h="370840">
                <a:tc>
                  <a:txBody>
                    <a:bodyPr/>
                    <a:lstStyle/>
                    <a:p>
                      <a:pPr algn="l" fontAlgn="t"/>
                      <a:r>
                        <a:rPr lang="ru-RU" sz="1000" b="0" i="0" u="none" strike="noStrike">
                          <a:effectLst/>
                          <a:latin typeface="Times New Roman"/>
                        </a:rPr>
                        <a:t>Субвенции бюджетам поселений на осуществление первичного воинского  учета на территориях, где отсутствуют военные комиссариаты </a:t>
                      </a:r>
                    </a:p>
                  </a:txBody>
                  <a:tcPr marL="9525" marR="9525" marT="9525" marB="0"/>
                </a:tc>
                <a:tc>
                  <a:txBody>
                    <a:bodyPr/>
                    <a:lstStyle/>
                    <a:p>
                      <a:pPr algn="r">
                        <a:spcAft>
                          <a:spcPts val="0"/>
                        </a:spcAft>
                      </a:pPr>
                      <a:r>
                        <a:rPr lang="ru-RU" sz="1000">
                          <a:latin typeface="Times New Roman"/>
                          <a:ea typeface="Times New Roman"/>
                          <a:cs typeface="Times New Roman"/>
                        </a:rPr>
                        <a:t>328,50</a:t>
                      </a:r>
                    </a:p>
                  </a:txBody>
                  <a:tcPr marL="68580" marR="68580" marT="0" marB="0"/>
                </a:tc>
                <a:tc>
                  <a:txBody>
                    <a:bodyPr/>
                    <a:lstStyle/>
                    <a:p>
                      <a:pPr algn="r">
                        <a:spcAft>
                          <a:spcPts val="0"/>
                        </a:spcAft>
                      </a:pPr>
                      <a:r>
                        <a:rPr lang="ru-RU" sz="1000">
                          <a:latin typeface="Times New Roman"/>
                          <a:ea typeface="Times New Roman"/>
                          <a:cs typeface="Times New Roman"/>
                        </a:rPr>
                        <a:t>339,90</a:t>
                      </a:r>
                    </a:p>
                  </a:txBody>
                  <a:tcPr marL="68580" marR="68580" marT="0" marB="0"/>
                </a:tc>
                <a:tc>
                  <a:txBody>
                    <a:bodyPr/>
                    <a:lstStyle/>
                    <a:p>
                      <a:pPr algn="r">
                        <a:spcAft>
                          <a:spcPts val="0"/>
                        </a:spcAft>
                      </a:pPr>
                      <a:r>
                        <a:rPr lang="ru-RU" sz="1000">
                          <a:latin typeface="Times New Roman"/>
                          <a:ea typeface="Times New Roman"/>
                          <a:cs typeface="Times New Roman"/>
                        </a:rPr>
                        <a:t>0,00</a:t>
                      </a:r>
                    </a:p>
                  </a:txBody>
                  <a:tcPr marL="68580" marR="68580" marT="0" marB="0"/>
                </a:tc>
              </a:tr>
              <a:tr h="370840">
                <a:tc>
                  <a:txBody>
                    <a:bodyPr/>
                    <a:lstStyle/>
                    <a:p>
                      <a:pPr algn="l" fontAlgn="t"/>
                      <a:r>
                        <a:rPr lang="ru-RU" sz="1000" b="0" i="0" u="none" strike="noStrike">
                          <a:effectLst/>
                          <a:latin typeface="Times New Roman"/>
                        </a:rPr>
                        <a:t>Субвенции бюджетам поселений на выполнение передаваемых полномочий субъектов Российской Федерации</a:t>
                      </a:r>
                    </a:p>
                  </a:txBody>
                  <a:tcPr marL="9525" marR="9525" marT="9525" marB="0"/>
                </a:tc>
                <a:tc>
                  <a:txBody>
                    <a:bodyPr/>
                    <a:lstStyle/>
                    <a:p>
                      <a:pPr algn="r">
                        <a:spcAft>
                          <a:spcPts val="0"/>
                        </a:spcAft>
                      </a:pPr>
                      <a:r>
                        <a:rPr lang="ru-RU" sz="1000" dirty="0">
                          <a:latin typeface="Times New Roman"/>
                          <a:ea typeface="Times New Roman"/>
                          <a:cs typeface="Times New Roman"/>
                        </a:rPr>
                        <a:t>3,52</a:t>
                      </a:r>
                    </a:p>
                  </a:txBody>
                  <a:tcPr marL="68580" marR="68580" marT="0" marB="0"/>
                </a:tc>
                <a:tc>
                  <a:txBody>
                    <a:bodyPr/>
                    <a:lstStyle/>
                    <a:p>
                      <a:pPr algn="r">
                        <a:spcAft>
                          <a:spcPts val="0"/>
                        </a:spcAft>
                      </a:pPr>
                      <a:r>
                        <a:rPr lang="ru-RU" sz="1000">
                          <a:latin typeface="Times New Roman"/>
                          <a:ea typeface="Times New Roman"/>
                          <a:cs typeface="Times New Roman"/>
                        </a:rPr>
                        <a:t>3,52</a:t>
                      </a:r>
                    </a:p>
                  </a:txBody>
                  <a:tcPr marL="68580" marR="68580" marT="0" marB="0"/>
                </a:tc>
                <a:tc>
                  <a:txBody>
                    <a:bodyPr/>
                    <a:lstStyle/>
                    <a:p>
                      <a:pPr algn="r">
                        <a:spcAft>
                          <a:spcPts val="0"/>
                        </a:spcAft>
                      </a:pPr>
                      <a:r>
                        <a:rPr lang="ru-RU" sz="1000" dirty="0">
                          <a:latin typeface="Times New Roman"/>
                          <a:ea typeface="Times New Roman"/>
                          <a:cs typeface="Times New Roman"/>
                        </a:rPr>
                        <a:t>0,00</a:t>
                      </a:r>
                    </a:p>
                  </a:txBody>
                  <a:tcPr marL="68580" marR="68580" marT="0" marB="0"/>
                </a:tc>
              </a:tr>
              <a:tr h="370840">
                <a:tc>
                  <a:txBody>
                    <a:bodyPr/>
                    <a:lstStyle/>
                    <a:p>
                      <a:pPr algn="l" fontAlgn="t"/>
                      <a:r>
                        <a:rPr lang="ru-RU" sz="1000" b="1" i="0" u="none" strike="noStrike">
                          <a:effectLst/>
                          <a:latin typeface="Times New Roman"/>
                        </a:rPr>
                        <a:t>ВСЕГО ДОХОДОВ</a:t>
                      </a:r>
                    </a:p>
                  </a:txBody>
                  <a:tcPr marL="9525" marR="9525" marT="9525" marB="0"/>
                </a:tc>
                <a:tc>
                  <a:txBody>
                    <a:bodyPr/>
                    <a:lstStyle/>
                    <a:p>
                      <a:pPr algn="r" fontAlgn="t"/>
                      <a:r>
                        <a:rPr lang="ru-RU" sz="1050" b="1" kern="1200" dirty="0" smtClean="0">
                          <a:solidFill>
                            <a:schemeClr val="dk1"/>
                          </a:solidFill>
                          <a:latin typeface="Times New Roman" pitchFamily="18" charset="0"/>
                          <a:ea typeface="+mn-ea"/>
                          <a:cs typeface="Times New Roman" pitchFamily="18" charset="0"/>
                        </a:rPr>
                        <a:t>106 130,00</a:t>
                      </a:r>
                      <a:endParaRPr lang="ru-RU" sz="1050" b="1" i="0" u="none" strike="noStrike" dirty="0">
                        <a:effectLst/>
                        <a:latin typeface="Times New Roman" pitchFamily="18" charset="0"/>
                        <a:cs typeface="Times New Roman" pitchFamily="18" charset="0"/>
                      </a:endParaRPr>
                    </a:p>
                  </a:txBody>
                  <a:tcPr marL="9525" marR="9525" marT="9525" marB="0"/>
                </a:tc>
                <a:tc>
                  <a:txBody>
                    <a:bodyPr/>
                    <a:lstStyle/>
                    <a:p>
                      <a:pPr algn="r">
                        <a:spcAft>
                          <a:spcPts val="0"/>
                        </a:spcAft>
                      </a:pPr>
                      <a:r>
                        <a:rPr lang="ru-RU" sz="1000" b="1">
                          <a:latin typeface="Times New Roman"/>
                          <a:ea typeface="Times New Roman"/>
                          <a:cs typeface="Times New Roman"/>
                        </a:rPr>
                        <a:t>158 946,00</a:t>
                      </a:r>
                      <a:endParaRPr lang="ru-RU" sz="1000">
                        <a:latin typeface="Times New Roman"/>
                        <a:ea typeface="Times New Roman"/>
                        <a:cs typeface="Times New Roman"/>
                      </a:endParaRPr>
                    </a:p>
                  </a:txBody>
                  <a:tcPr marL="68580" marR="68580" marT="0" marB="0"/>
                </a:tc>
                <a:tc>
                  <a:txBody>
                    <a:bodyPr/>
                    <a:lstStyle/>
                    <a:p>
                      <a:pPr algn="r">
                        <a:spcAft>
                          <a:spcPts val="0"/>
                        </a:spcAft>
                      </a:pPr>
                      <a:r>
                        <a:rPr lang="ru-RU" sz="1000" b="1" dirty="0">
                          <a:latin typeface="Times New Roman"/>
                          <a:ea typeface="Times New Roman"/>
                          <a:cs typeface="Times New Roman"/>
                        </a:rPr>
                        <a:t>83 197,00</a:t>
                      </a:r>
                      <a:endParaRPr lang="ru-RU" sz="1000" dirty="0">
                        <a:latin typeface="Times New Roman"/>
                        <a:ea typeface="Times New Roman"/>
                        <a:cs typeface="Times New Roman"/>
                      </a:endParaRPr>
                    </a:p>
                  </a:txBody>
                  <a:tcPr marL="68580" marR="68580" marT="0" marB="0"/>
                </a:tc>
              </a:tr>
            </a:tbl>
          </a:graphicData>
        </a:graphic>
      </p:graphicFrame>
      <p:sp>
        <p:nvSpPr>
          <p:cNvPr id="3" name="Прямоугольник 2"/>
          <p:cNvSpPr/>
          <p:nvPr/>
        </p:nvSpPr>
        <p:spPr>
          <a:xfrm>
            <a:off x="251520" y="5157192"/>
            <a:ext cx="8784976" cy="1508105"/>
          </a:xfrm>
          <a:prstGeom prst="rect">
            <a:avLst/>
          </a:prstGeom>
        </p:spPr>
        <p:txBody>
          <a:bodyPr wrap="square">
            <a:spAutoFit/>
          </a:bodyPr>
          <a:lstStyle/>
          <a:p>
            <a:r>
              <a:rPr lang="ru-RU" sz="2800" b="1" dirty="0" smtClean="0">
                <a:solidFill>
                  <a:schemeClr val="accent4">
                    <a:lumMod val="75000"/>
                  </a:schemeClr>
                </a:solidFill>
                <a:latin typeface="Times New Roman" panose="02020603050405020304" pitchFamily="18" charset="0"/>
                <a:cs typeface="Times New Roman" panose="02020603050405020304" pitchFamily="18" charset="0"/>
              </a:rPr>
              <a:t>Д</a:t>
            </a:r>
            <a:r>
              <a:rPr lang="ru-RU" b="1" dirty="0" smtClean="0">
                <a:latin typeface="Times New Roman" panose="02020603050405020304" pitchFamily="18" charset="0"/>
                <a:cs typeface="Times New Roman" panose="02020603050405020304" pitchFamily="18" charset="0"/>
              </a:rPr>
              <a:t>ефицит бюджета—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ситуация, при которой расходы бюджета превышают его доходы</a:t>
            </a:r>
            <a:r>
              <a:rPr lang="ru-RU" dirty="0" smtClean="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r>
              <a:rPr lang="ru-RU" sz="2800" b="1" dirty="0" smtClean="0">
                <a:solidFill>
                  <a:schemeClr val="accent4">
                    <a:lumMod val="75000"/>
                  </a:schemeClr>
                </a:solidFill>
                <a:latin typeface="Times New Roman" panose="02020603050405020304" pitchFamily="18" charset="0"/>
                <a:cs typeface="Times New Roman" panose="02020603050405020304" pitchFamily="18" charset="0"/>
              </a:rPr>
              <a:t>П</a:t>
            </a:r>
            <a:r>
              <a:rPr lang="ru-RU" b="1" dirty="0" smtClean="0">
                <a:latin typeface="Times New Roman" panose="02020603050405020304" pitchFamily="18" charset="0"/>
                <a:cs typeface="Times New Roman" panose="02020603050405020304" pitchFamily="18" charset="0"/>
              </a:rPr>
              <a:t>рофицит бюджета—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ситуация, при которой доходы бюджета превышают его расходы.</a:t>
            </a:r>
            <a:endParaRPr lang="ru-RU"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7668344" y="332656"/>
            <a:ext cx="1161826" cy="365125"/>
          </a:xfrm>
        </p:spPr>
        <p:txBody>
          <a:bodyPr/>
          <a:lstStyle/>
          <a:p>
            <a:fld id="{B19B0651-EE4F-4900-A07F-96A6BFA9D0F0}" type="slidenum">
              <a:rPr lang="ru-RU" smtClean="0"/>
              <a:pPr/>
              <a:t>15</a:t>
            </a:fld>
            <a:endParaRPr lang="ru-RU" dirty="0"/>
          </a:p>
        </p:txBody>
      </p:sp>
    </p:spTree>
    <p:extLst>
      <p:ext uri="{BB962C8B-B14F-4D97-AF65-F5344CB8AC3E}">
        <p14:creationId xmlns:p14="http://schemas.microsoft.com/office/powerpoint/2010/main" xmlns="" val="2015076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087724" y="338328"/>
            <a:ext cx="1908212" cy="1252728"/>
          </a:xfrm>
        </p:spPr>
        <p:txBody>
          <a:bodyPr>
            <a:normAutofit fontScale="90000"/>
          </a:bodyPr>
          <a:lstStyle/>
          <a:p>
            <a:pPr algn="l"/>
            <a:r>
              <a:rPr lang="ru-RU" sz="3200" b="1" cap="all" dirty="0"/>
              <a:t>РАСХОДЫ</a:t>
            </a:r>
            <a:r>
              <a:rPr lang="ru-RU" sz="3200" b="1" dirty="0" smtClean="0"/>
              <a:t/>
            </a:r>
            <a:br>
              <a:rPr lang="ru-RU" sz="3200" b="1" dirty="0" smtClean="0"/>
            </a:br>
            <a:r>
              <a:rPr lang="ru-RU" sz="3200" b="1" dirty="0" smtClean="0"/>
              <a:t>бюджета</a:t>
            </a:r>
            <a:endParaRPr lang="ru-RU" sz="3200" b="1" dirty="0"/>
          </a:p>
        </p:txBody>
      </p:sp>
      <p:sp>
        <p:nvSpPr>
          <p:cNvPr id="5" name="TextBox 4"/>
          <p:cNvSpPr txBox="1"/>
          <p:nvPr/>
        </p:nvSpPr>
        <p:spPr>
          <a:xfrm>
            <a:off x="4067944" y="519315"/>
            <a:ext cx="4464496" cy="1477328"/>
          </a:xfrm>
          <a:prstGeom prst="rect">
            <a:avLst/>
          </a:prstGeom>
          <a:noFill/>
        </p:spPr>
        <p:txBody>
          <a:bodyPr wrap="square" rtlCol="0">
            <a:spAutoFit/>
          </a:bodyPr>
          <a:lstStyle/>
          <a:p>
            <a:r>
              <a:rPr lang="ru-RU" b="1" dirty="0" smtClean="0">
                <a:solidFill>
                  <a:schemeClr val="bg1"/>
                </a:solidFill>
              </a:rPr>
              <a:t>—</a:t>
            </a:r>
            <a:r>
              <a:rPr lang="ru-RU" dirty="0" smtClean="0">
                <a:solidFill>
                  <a:schemeClr val="bg1"/>
                </a:solidFill>
              </a:rPr>
              <a:t>выплачиваемые </a:t>
            </a:r>
            <a:r>
              <a:rPr lang="ru-RU" dirty="0">
                <a:solidFill>
                  <a:schemeClr val="bg1"/>
                </a:solidFill>
              </a:rPr>
              <a:t>из бюджета денежные средства, за исключением средств, являющихся в соответствии с </a:t>
            </a:r>
            <a:r>
              <a:rPr lang="ru-RU" dirty="0" smtClean="0">
                <a:solidFill>
                  <a:schemeClr val="bg1"/>
                </a:solidFill>
              </a:rPr>
              <a:t>Бюджетным Кодексом </a:t>
            </a:r>
            <a:r>
              <a:rPr lang="ru-RU" dirty="0">
                <a:solidFill>
                  <a:schemeClr val="bg1"/>
                </a:solidFill>
              </a:rPr>
              <a:t>источниками финансирования дефицита бюджета</a:t>
            </a:r>
            <a:endParaRPr lang="ru-RU" b="1" dirty="0">
              <a:solidFill>
                <a:schemeClr val="bg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448410016"/>
              </p:ext>
            </p:extLst>
          </p:nvPr>
        </p:nvGraphicFramePr>
        <p:xfrm>
          <a:off x="323850" y="2060575"/>
          <a:ext cx="8496300"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a:xfrm>
            <a:off x="7730654" y="183555"/>
            <a:ext cx="1161826" cy="365125"/>
          </a:xfrm>
        </p:spPr>
        <p:txBody>
          <a:bodyPr/>
          <a:lstStyle/>
          <a:p>
            <a:fld id="{B19B0651-EE4F-4900-A07F-96A6BFA9D0F0}" type="slidenum">
              <a:rPr lang="ru-RU" smtClean="0"/>
              <a:pPr/>
              <a:t>16</a:t>
            </a:fld>
            <a:endParaRPr lang="ru-RU" dirty="0"/>
          </a:p>
        </p:txBody>
      </p:sp>
    </p:spTree>
    <p:extLst>
      <p:ext uri="{BB962C8B-B14F-4D97-AF65-F5344CB8AC3E}">
        <p14:creationId xmlns:p14="http://schemas.microsoft.com/office/powerpoint/2010/main" xmlns="" val="2946366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548680"/>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087724" y="338328"/>
            <a:ext cx="6732748" cy="1252728"/>
          </a:xfrm>
        </p:spPr>
        <p:txBody>
          <a:bodyPr>
            <a:normAutofit/>
          </a:bodyPr>
          <a:lstStyle/>
          <a:p>
            <a:pPr algn="l"/>
            <a:r>
              <a:rPr lang="ru-RU" sz="3200" b="1" cap="all" dirty="0" smtClean="0"/>
              <a:t>П</a:t>
            </a:r>
            <a:r>
              <a:rPr lang="ru-RU" sz="3200" b="1" dirty="0" smtClean="0"/>
              <a:t>ланируемые расходы</a:t>
            </a:r>
            <a:r>
              <a:rPr lang="ru-RU" sz="3200" b="1" cap="all" dirty="0" smtClean="0"/>
              <a:t> </a:t>
            </a:r>
            <a:r>
              <a:rPr lang="ru-RU" sz="3200" b="1" dirty="0" smtClean="0"/>
              <a:t>бюджета</a:t>
            </a:r>
            <a:br>
              <a:rPr lang="ru-RU" sz="3200" b="1" dirty="0" smtClean="0"/>
            </a:br>
            <a:r>
              <a:rPr lang="ru-RU" sz="3200" b="1" dirty="0" smtClean="0"/>
              <a:t>МО Войсковицкое СП в 2025-2026г.г.</a:t>
            </a:r>
            <a:endParaRPr lang="ru-RU"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570301714"/>
              </p:ext>
            </p:extLst>
          </p:nvPr>
        </p:nvGraphicFramePr>
        <p:xfrm>
          <a:off x="4860032" y="2204864"/>
          <a:ext cx="352839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a:xfrm>
            <a:off x="7730654" y="183555"/>
            <a:ext cx="1161826" cy="365125"/>
          </a:xfrm>
        </p:spPr>
        <p:txBody>
          <a:bodyPr/>
          <a:lstStyle/>
          <a:p>
            <a:fld id="{B19B0651-EE4F-4900-A07F-96A6BFA9D0F0}" type="slidenum">
              <a:rPr lang="ru-RU" smtClean="0"/>
              <a:pPr/>
              <a:t>17</a:t>
            </a:fld>
            <a:endParaRPr lang="ru-RU" dirty="0"/>
          </a:p>
        </p:txBody>
      </p:sp>
      <p:graphicFrame>
        <p:nvGraphicFramePr>
          <p:cNvPr id="7" name="Объект 3"/>
          <p:cNvGraphicFramePr>
            <a:graphicFrameLocks/>
          </p:cNvGraphicFramePr>
          <p:nvPr>
            <p:extLst>
              <p:ext uri="{D42A27DB-BD31-4B8C-83A1-F6EECF244321}">
                <p14:modId xmlns:p14="http://schemas.microsoft.com/office/powerpoint/2010/main" xmlns="" val="875967587"/>
              </p:ext>
            </p:extLst>
          </p:nvPr>
        </p:nvGraphicFramePr>
        <p:xfrm>
          <a:off x="467866" y="2020880"/>
          <a:ext cx="3600078" cy="43207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504762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            Программные расходы</a:t>
            </a:r>
            <a:br>
              <a:rPr lang="ru-RU" dirty="0" smtClean="0"/>
            </a:br>
            <a:r>
              <a:rPr lang="ru-RU" dirty="0" smtClean="0"/>
              <a:t> </a:t>
            </a:r>
            <a:r>
              <a:rPr lang="ru-RU" dirty="0" smtClean="0"/>
              <a:t>           на 2024-2026 </a:t>
            </a:r>
            <a:r>
              <a:rPr lang="ru-RU" dirty="0" err="1" smtClean="0"/>
              <a:t>гг</a:t>
            </a: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18</a:t>
            </a:fld>
            <a:endParaRPr lang="ru-RU"/>
          </a:p>
        </p:txBody>
      </p:sp>
      <p:pic>
        <p:nvPicPr>
          <p:cNvPr id="6"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04664"/>
            <a:ext cx="1620180" cy="10801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Таблица 9"/>
          <p:cNvGraphicFramePr>
            <a:graphicFrameLocks noGrp="1"/>
          </p:cNvGraphicFramePr>
          <p:nvPr/>
        </p:nvGraphicFramePr>
        <p:xfrm>
          <a:off x="683568" y="2603803"/>
          <a:ext cx="7992885" cy="4136136"/>
        </p:xfrm>
        <a:graphic>
          <a:graphicData uri="http://schemas.openxmlformats.org/drawingml/2006/table">
            <a:tbl>
              <a:tblPr/>
              <a:tblGrid>
                <a:gridCol w="3068699"/>
                <a:gridCol w="713650"/>
                <a:gridCol w="780879"/>
                <a:gridCol w="1143219"/>
                <a:gridCol w="1143219"/>
                <a:gridCol w="1143219"/>
              </a:tblGrid>
              <a:tr h="593051">
                <a:tc>
                  <a:txBody>
                    <a:bodyPr/>
                    <a:lstStyle/>
                    <a:p>
                      <a:pPr algn="ctr">
                        <a:lnSpc>
                          <a:spcPct val="115000"/>
                        </a:lnSpc>
                        <a:spcAft>
                          <a:spcPts val="0"/>
                        </a:spcAft>
                      </a:pPr>
                      <a:r>
                        <a:rPr lang="ru-RU" sz="1200" b="1" dirty="0">
                          <a:latin typeface="Times New Roman"/>
                          <a:ea typeface="Times New Roman"/>
                        </a:rPr>
                        <a:t>Наименование постановления</a:t>
                      </a:r>
                      <a:endParaRPr lang="ru-RU" sz="10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b="1">
                          <a:latin typeface="Times New Roman"/>
                          <a:ea typeface="Times New Roman"/>
                        </a:rPr>
                        <a:t>Дата</a:t>
                      </a:r>
                      <a:endParaRPr lang="ru-RU" sz="10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b="1">
                          <a:latin typeface="Times New Roman"/>
                          <a:ea typeface="Times New Roman"/>
                        </a:rPr>
                        <a:t>Номер</a:t>
                      </a:r>
                      <a:endParaRPr lang="ru-RU" sz="10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b="1" dirty="0">
                          <a:latin typeface="Times New Roman"/>
                          <a:ea typeface="Times New Roman"/>
                        </a:rPr>
                        <a:t>Утверждено  на 2024 год, (тыс.руб.)</a:t>
                      </a:r>
                      <a:endParaRPr lang="ru-RU" sz="10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b="1">
                          <a:latin typeface="Times New Roman"/>
                          <a:ea typeface="Times New Roman"/>
                        </a:rPr>
                        <a:t>Утверждено  на 2025 год, (тыс.руб.)</a:t>
                      </a:r>
                      <a:endParaRPr lang="ru-RU" sz="10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b="1">
                          <a:latin typeface="Times New Roman"/>
                          <a:ea typeface="Times New Roman"/>
                        </a:rPr>
                        <a:t>Утверждено  на 2026 год, (тыс.руб.)</a:t>
                      </a:r>
                      <a:endParaRPr lang="ru-RU" sz="10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92706">
                <a:tc>
                  <a:txBody>
                    <a:bodyPr/>
                    <a:lstStyle/>
                    <a:p>
                      <a:pPr algn="ctr">
                        <a:lnSpc>
                          <a:spcPct val="115000"/>
                        </a:lnSpc>
                        <a:spcAft>
                          <a:spcPts val="0"/>
                        </a:spcAft>
                      </a:pPr>
                      <a:r>
                        <a:rPr lang="ru-RU" sz="1000" b="1" dirty="0">
                          <a:latin typeface="Times New Roman"/>
                          <a:ea typeface="Times New Roman"/>
                        </a:rPr>
                        <a:t>Об утверждении муниципальной программы Социально-экономическое развитие Войсковицкого сельского поселения Гатчинского муниципального района Ленинградской области</a:t>
                      </a:r>
                      <a:endParaRPr lang="ru-RU" sz="10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ru-RU" sz="1000" b="1">
                          <a:latin typeface="Times New Roman"/>
                          <a:ea typeface="Times New Roman"/>
                        </a:rPr>
                        <a:t>18.10.2023</a:t>
                      </a:r>
                      <a:endParaRPr lang="ru-RU" sz="10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ru-RU" sz="1000" b="1" dirty="0">
                          <a:latin typeface="Times New Roman"/>
                          <a:ea typeface="Times New Roman"/>
                        </a:rPr>
                        <a:t>239</a:t>
                      </a:r>
                      <a:endParaRPr lang="ru-RU" sz="10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a:lnSpc>
                          <a:spcPct val="115000"/>
                        </a:lnSpc>
                        <a:spcAft>
                          <a:spcPts val="0"/>
                        </a:spcAft>
                      </a:pPr>
                      <a:r>
                        <a:rPr lang="ru-RU" sz="1000" b="1">
                          <a:latin typeface="Times New Roman"/>
                          <a:ea typeface="Times New Roman"/>
                        </a:rPr>
                        <a:t>95705,77   </a:t>
                      </a:r>
                      <a:endParaRPr lang="ru-RU" sz="10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latin typeface="Times New Roman"/>
                          <a:ea typeface="Times New Roman"/>
                        </a:rPr>
                        <a:t>139428,54</a:t>
                      </a:r>
                      <a:endParaRPr lang="ru-RU" sz="10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b="1">
                          <a:latin typeface="Times New Roman"/>
                          <a:ea typeface="Times New Roman"/>
                        </a:rPr>
                        <a:t>62679,57</a:t>
                      </a:r>
                      <a:endParaRPr lang="ru-RU" sz="10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94209">
                <a:tc>
                  <a:txBody>
                    <a:bodyPr/>
                    <a:lstStyle/>
                    <a:p>
                      <a:pPr>
                        <a:lnSpc>
                          <a:spcPct val="115000"/>
                        </a:lnSpc>
                        <a:spcAft>
                          <a:spcPts val="0"/>
                        </a:spcAft>
                      </a:pPr>
                      <a:r>
                        <a:rPr lang="ru-RU" sz="1000">
                          <a:latin typeface="Times New Roman"/>
                          <a:ea typeface="Times New Roman"/>
                        </a:rPr>
                        <a:t>Мероприятия направленные на достижение цели регионального проекта «Формирование комфортной городской среды»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a:txBody>
                    <a:bodyPr/>
                    <a:lstStyle/>
                    <a:p>
                      <a:pPr algn="r">
                        <a:lnSpc>
                          <a:spcPct val="115000"/>
                        </a:lnSpc>
                        <a:spcAft>
                          <a:spcPts val="0"/>
                        </a:spcAft>
                      </a:pPr>
                      <a:r>
                        <a:rPr lang="ru-RU" sz="1000">
                          <a:latin typeface="Times New Roman"/>
                          <a:ea typeface="Times New Roman"/>
                        </a:rPr>
                        <a:t>8679,42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94209">
                <a:tc>
                  <a:txBody>
                    <a:bodyPr/>
                    <a:lstStyle/>
                    <a:p>
                      <a:pPr>
                        <a:lnSpc>
                          <a:spcPct val="115000"/>
                        </a:lnSpc>
                        <a:spcAft>
                          <a:spcPts val="0"/>
                        </a:spcAft>
                      </a:pPr>
                      <a:r>
                        <a:rPr lang="ru-RU" sz="1000" dirty="0">
                          <a:latin typeface="Times New Roman"/>
                          <a:ea typeface="Times New Roman"/>
                        </a:rPr>
                        <a:t>Мероприятия направленные на достижение цели отраслевого проекта «Благоустройство сельских территории»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a:txBody>
                    <a:bodyPr/>
                    <a:lstStyle/>
                    <a:p>
                      <a:pPr algn="r">
                        <a:lnSpc>
                          <a:spcPct val="115000"/>
                        </a:lnSpc>
                        <a:spcAft>
                          <a:spcPts val="0"/>
                        </a:spcAft>
                      </a:pPr>
                      <a:r>
                        <a:rPr lang="ru-RU" sz="1000">
                          <a:latin typeface="Times New Roman"/>
                          <a:ea typeface="Times New Roman"/>
                        </a:rPr>
                        <a:t>44693,69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1351,09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26728,52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94209">
                <a:tc>
                  <a:txBody>
                    <a:bodyPr/>
                    <a:lstStyle/>
                    <a:p>
                      <a:pPr>
                        <a:lnSpc>
                          <a:spcPct val="115000"/>
                        </a:lnSpc>
                        <a:spcAft>
                          <a:spcPts val="0"/>
                        </a:spcAft>
                      </a:pPr>
                      <a:r>
                        <a:rPr lang="ru-RU" sz="1000" dirty="0">
                          <a:latin typeface="Times New Roman"/>
                          <a:ea typeface="Times New Roman"/>
                        </a:rPr>
                        <a:t>Комплекс процессных мероприятий "Стимулирование экономической активности на территории МО </a:t>
                      </a:r>
                      <a:r>
                        <a:rPr lang="ru-RU" sz="1000" dirty="0" err="1">
                          <a:latin typeface="Times New Roman"/>
                          <a:ea typeface="Times New Roman"/>
                        </a:rPr>
                        <a:t>Войсковицкое</a:t>
                      </a:r>
                      <a:r>
                        <a:rPr lang="ru-RU" sz="1000" dirty="0">
                          <a:latin typeface="Times New Roman"/>
                          <a:ea typeface="Times New Roman"/>
                        </a:rPr>
                        <a:t> сельское поселение"</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a:txBody>
                    <a:bodyPr/>
                    <a:lstStyle/>
                    <a:p>
                      <a:pPr algn="r">
                        <a:lnSpc>
                          <a:spcPct val="115000"/>
                        </a:lnSpc>
                        <a:spcAft>
                          <a:spcPts val="0"/>
                        </a:spcAft>
                      </a:pPr>
                      <a:r>
                        <a:rPr lang="ru-RU" sz="1000">
                          <a:latin typeface="Times New Roman"/>
                          <a:ea typeface="Times New Roman"/>
                        </a:rPr>
                        <a:t>1716,00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470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475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94209">
                <a:tc>
                  <a:txBody>
                    <a:bodyPr/>
                    <a:lstStyle/>
                    <a:p>
                      <a:pPr>
                        <a:lnSpc>
                          <a:spcPct val="115000"/>
                        </a:lnSpc>
                        <a:spcAft>
                          <a:spcPts val="0"/>
                        </a:spcAft>
                      </a:pPr>
                      <a:r>
                        <a:rPr lang="ru-RU" sz="1000">
                          <a:latin typeface="Times New Roman"/>
                          <a:ea typeface="Times New Roman"/>
                        </a:rPr>
                        <a:t>Комплекс процессных мероприятий "Обеспечение безопасности на территории  МО Войсковицкое сельское поселение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a:txBody>
                    <a:bodyPr/>
                    <a:lstStyle/>
                    <a:p>
                      <a:pPr algn="r">
                        <a:lnSpc>
                          <a:spcPct val="115000"/>
                        </a:lnSpc>
                        <a:spcAft>
                          <a:spcPts val="0"/>
                        </a:spcAft>
                      </a:pPr>
                      <a:r>
                        <a:rPr lang="ru-RU" sz="1000">
                          <a:latin typeface="Times New Roman"/>
                          <a:ea typeface="Times New Roman"/>
                        </a:rPr>
                        <a:t>180,00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58946">
                <a:tc>
                  <a:txBody>
                    <a:bodyPr/>
                    <a:lstStyle/>
                    <a:p>
                      <a:pPr>
                        <a:lnSpc>
                          <a:spcPct val="115000"/>
                        </a:lnSpc>
                        <a:spcAft>
                          <a:spcPts val="0"/>
                        </a:spcAft>
                      </a:pPr>
                      <a:r>
                        <a:rPr lang="ru-RU" sz="1000" dirty="0">
                          <a:latin typeface="Times New Roman"/>
                          <a:ea typeface="Times New Roman"/>
                        </a:rPr>
                        <a:t>Комплекс процессных мероприятий "Жилищно-коммунальное хозяйство, содержание автомобильных дорог и благоустройство территории МО </a:t>
                      </a:r>
                      <a:r>
                        <a:rPr lang="ru-RU" sz="1000" dirty="0" err="1">
                          <a:latin typeface="Times New Roman"/>
                          <a:ea typeface="Times New Roman"/>
                        </a:rPr>
                        <a:t>Войсковицкое</a:t>
                      </a:r>
                      <a:r>
                        <a:rPr lang="ru-RU" sz="1000" dirty="0">
                          <a:latin typeface="Times New Roman"/>
                          <a:ea typeface="Times New Roman"/>
                        </a:rPr>
                        <a:t> сельское поселение"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a:txBody>
                    <a:bodyPr/>
                    <a:lstStyle/>
                    <a:p>
                      <a:pPr algn="r">
                        <a:lnSpc>
                          <a:spcPct val="115000"/>
                        </a:lnSpc>
                        <a:spcAft>
                          <a:spcPts val="0"/>
                        </a:spcAft>
                      </a:pPr>
                      <a:r>
                        <a:rPr lang="ru-RU" sz="1000">
                          <a:latin typeface="Times New Roman"/>
                          <a:ea typeface="Times New Roman"/>
                        </a:rPr>
                        <a:t>21362,63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a:latin typeface="Times New Roman"/>
                          <a:ea typeface="Times New Roman"/>
                        </a:rPr>
                        <a:t>17492,79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000" dirty="0">
                          <a:latin typeface="Times New Roman"/>
                          <a:ea typeface="Times New Roman"/>
                        </a:rPr>
                        <a:t>17015,85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Программные расходы</a:t>
            </a:r>
            <a:br>
              <a:rPr lang="ru-RU" dirty="0" smtClean="0"/>
            </a:br>
            <a:r>
              <a:rPr lang="ru-RU" dirty="0" smtClean="0"/>
              <a:t>            на 2024-2026 </a:t>
            </a:r>
            <a:r>
              <a:rPr lang="ru-RU" dirty="0" err="1" smtClean="0"/>
              <a:t>гг</a:t>
            </a:r>
            <a:endParaRPr lang="ru-RU" dirty="0"/>
          </a:p>
        </p:txBody>
      </p:sp>
      <p:sp>
        <p:nvSpPr>
          <p:cNvPr id="2" name="Номер слайда 1"/>
          <p:cNvSpPr>
            <a:spLocks noGrp="1"/>
          </p:cNvSpPr>
          <p:nvPr>
            <p:ph type="sldNum" sz="quarter" idx="12"/>
          </p:nvPr>
        </p:nvSpPr>
        <p:spPr/>
        <p:txBody>
          <a:bodyPr/>
          <a:lstStyle/>
          <a:p>
            <a:fld id="{B19B0651-EE4F-4900-A07F-96A6BFA9D0F0}" type="slidenum">
              <a:rPr lang="ru-RU" smtClean="0"/>
              <a:pPr/>
              <a:t>19</a:t>
            </a:fld>
            <a:endParaRPr lang="ru-RU"/>
          </a:p>
        </p:txBody>
      </p:sp>
      <p:graphicFrame>
        <p:nvGraphicFramePr>
          <p:cNvPr id="4" name="Таблица 3"/>
          <p:cNvGraphicFramePr>
            <a:graphicFrameLocks noGrp="1"/>
          </p:cNvGraphicFramePr>
          <p:nvPr/>
        </p:nvGraphicFramePr>
        <p:xfrm>
          <a:off x="467545" y="2767203"/>
          <a:ext cx="8208910" cy="3126624"/>
        </p:xfrm>
        <a:graphic>
          <a:graphicData uri="http://schemas.openxmlformats.org/drawingml/2006/table">
            <a:tbl>
              <a:tblPr/>
              <a:tblGrid>
                <a:gridCol w="2980276"/>
                <a:gridCol w="999525"/>
                <a:gridCol w="706758"/>
                <a:gridCol w="1174117"/>
                <a:gridCol w="1174117"/>
                <a:gridCol w="1174117"/>
              </a:tblGrid>
              <a:tr h="617716">
                <a:tc>
                  <a:txBody>
                    <a:bodyPr/>
                    <a:lstStyle/>
                    <a:p>
                      <a:pPr>
                        <a:lnSpc>
                          <a:spcPct val="115000"/>
                        </a:lnSpc>
                        <a:spcAft>
                          <a:spcPts val="0"/>
                        </a:spcAft>
                      </a:pPr>
                      <a:r>
                        <a:rPr lang="ru-RU" sz="800" dirty="0">
                          <a:latin typeface="Times New Roman" pitchFamily="18" charset="0"/>
                          <a:ea typeface="Times New Roman"/>
                          <a:cs typeface="Times New Roman" pitchFamily="18" charset="0"/>
                        </a:rPr>
                        <a:t>Комплекс процессных мероприятий "Жилищно-коммунальное хозяйство, содержание автомобильных дорог и благоустройство территории МО </a:t>
                      </a:r>
                      <a:r>
                        <a:rPr lang="ru-RU" sz="800" dirty="0" err="1">
                          <a:latin typeface="Times New Roman" pitchFamily="18" charset="0"/>
                          <a:ea typeface="Times New Roman"/>
                          <a:cs typeface="Times New Roman" pitchFamily="18" charset="0"/>
                        </a:rPr>
                        <a:t>Войсковицкое</a:t>
                      </a:r>
                      <a:r>
                        <a:rPr lang="ru-RU" sz="800" dirty="0">
                          <a:latin typeface="Times New Roman" pitchFamily="18" charset="0"/>
                          <a:ea typeface="Times New Roman"/>
                          <a:cs typeface="Times New Roman" pitchFamily="18" charset="0"/>
                        </a:rPr>
                        <a:t> сельское поселение"  </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15000"/>
                        </a:lnSpc>
                      </a:pPr>
                      <a:endParaRPr lang="ru-RU" sz="800" dirty="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15000"/>
                        </a:lnSpc>
                      </a:pPr>
                      <a:endParaRPr lang="ru-RU" sz="80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800">
                          <a:latin typeface="Times New Roman" pitchFamily="18" charset="0"/>
                          <a:ea typeface="Times New Roman"/>
                          <a:cs typeface="Times New Roman" pitchFamily="18" charset="0"/>
                        </a:rPr>
                        <a:t>21362,63</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latin typeface="Times New Roman" pitchFamily="18" charset="0"/>
                          <a:ea typeface="Times New Roman"/>
                          <a:cs typeface="Times New Roman" pitchFamily="18" charset="0"/>
                        </a:rPr>
                        <a:t>17492,79</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latin typeface="Times New Roman" pitchFamily="18" charset="0"/>
                          <a:ea typeface="Times New Roman"/>
                          <a:cs typeface="Times New Roman" pitchFamily="18" charset="0"/>
                        </a:rPr>
                        <a:t>17015,85</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17716">
                <a:tc>
                  <a:txBody>
                    <a:bodyPr/>
                    <a:lstStyle/>
                    <a:p>
                      <a:pPr>
                        <a:lnSpc>
                          <a:spcPct val="115000"/>
                        </a:lnSpc>
                        <a:spcAft>
                          <a:spcPts val="0"/>
                        </a:spcAft>
                      </a:pPr>
                      <a:r>
                        <a:rPr lang="ru-RU" sz="800" dirty="0">
                          <a:latin typeface="Times New Roman" pitchFamily="18" charset="0"/>
                          <a:ea typeface="Times New Roman"/>
                          <a:cs typeface="Times New Roman" pitchFamily="18" charset="0"/>
                        </a:rPr>
                        <a:t>  Комплекс процессных мероприятий "Развитие культуры, организация праздничных мероприятий  на территории МО </a:t>
                      </a:r>
                      <a:r>
                        <a:rPr lang="ru-RU" sz="800" dirty="0" err="1">
                          <a:latin typeface="Times New Roman" pitchFamily="18" charset="0"/>
                          <a:ea typeface="Times New Roman"/>
                          <a:cs typeface="Times New Roman" pitchFamily="18" charset="0"/>
                        </a:rPr>
                        <a:t>Войсковицкое</a:t>
                      </a:r>
                      <a:r>
                        <a:rPr lang="ru-RU" sz="800" dirty="0">
                          <a:latin typeface="Times New Roman" pitchFamily="18" charset="0"/>
                          <a:ea typeface="Times New Roman"/>
                          <a:cs typeface="Times New Roman" pitchFamily="18" charset="0"/>
                        </a:rPr>
                        <a:t>  сельское поселение"</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a:txBody>
                    <a:bodyPr/>
                    <a:lstStyle/>
                    <a:p>
                      <a:pPr algn="r">
                        <a:lnSpc>
                          <a:spcPct val="115000"/>
                        </a:lnSpc>
                        <a:spcAft>
                          <a:spcPts val="0"/>
                        </a:spcAft>
                      </a:pPr>
                      <a:r>
                        <a:rPr lang="ru-RU" sz="800" dirty="0">
                          <a:latin typeface="Times New Roman" pitchFamily="18" charset="0"/>
                          <a:ea typeface="Times New Roman"/>
                          <a:cs typeface="Times New Roman" pitchFamily="18" charset="0"/>
                        </a:rPr>
                        <a:t>16831,73</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latin typeface="Times New Roman" pitchFamily="18" charset="0"/>
                          <a:ea typeface="Times New Roman"/>
                          <a:cs typeface="Times New Roman" pitchFamily="18" charset="0"/>
                        </a:rPr>
                        <a:t>15815,20</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latin typeface="Times New Roman" pitchFamily="18" charset="0"/>
                          <a:ea typeface="Times New Roman"/>
                          <a:cs typeface="Times New Roman" pitchFamily="18" charset="0"/>
                        </a:rPr>
                        <a:t>16380,20</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17716">
                <a:tc>
                  <a:txBody>
                    <a:bodyPr/>
                    <a:lstStyle/>
                    <a:p>
                      <a:pPr>
                        <a:lnSpc>
                          <a:spcPct val="115000"/>
                        </a:lnSpc>
                        <a:spcAft>
                          <a:spcPts val="0"/>
                        </a:spcAft>
                      </a:pPr>
                      <a:r>
                        <a:rPr lang="ru-RU" sz="800">
                          <a:latin typeface="Times New Roman" pitchFamily="18" charset="0"/>
                          <a:ea typeface="Times New Roman"/>
                          <a:cs typeface="Times New Roman" pitchFamily="18" charset="0"/>
                        </a:rPr>
                        <a:t>Комплекс процессных мероприятий  "Развитие физической культуры, спорта и молодежной политики   на территории МО Войсковицкое  сельское поселение"</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a:txBody>
                    <a:bodyPr/>
                    <a:lstStyle/>
                    <a:p>
                      <a:pPr algn="r">
                        <a:lnSpc>
                          <a:spcPct val="115000"/>
                        </a:lnSpc>
                        <a:spcAft>
                          <a:spcPts val="0"/>
                        </a:spcAft>
                      </a:pPr>
                      <a:r>
                        <a:rPr lang="ru-RU" sz="800" dirty="0">
                          <a:latin typeface="Times New Roman" pitchFamily="18" charset="0"/>
                          <a:ea typeface="Times New Roman"/>
                          <a:cs typeface="Times New Roman" pitchFamily="18" charset="0"/>
                        </a:rPr>
                        <a:t>2242,30</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latin typeface="Times New Roman" pitchFamily="18" charset="0"/>
                          <a:ea typeface="Times New Roman"/>
                          <a:cs typeface="Times New Roman" pitchFamily="18" charset="0"/>
                        </a:rPr>
                        <a:t>103559,46</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latin typeface="Times New Roman" pitchFamily="18" charset="0"/>
                          <a:ea typeface="Times New Roman"/>
                          <a:cs typeface="Times New Roman" pitchFamily="18" charset="0"/>
                        </a:rPr>
                        <a:t>1920,00</a:t>
                      </a: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533040">
                <a:tc>
                  <a:txBody>
                    <a:bodyPr/>
                    <a:lstStyle/>
                    <a:p>
                      <a:pPr algn="ctr">
                        <a:lnSpc>
                          <a:spcPct val="115000"/>
                        </a:lnSpc>
                        <a:spcAft>
                          <a:spcPts val="0"/>
                        </a:spcAft>
                      </a:pPr>
                      <a:r>
                        <a:rPr lang="ru-RU" sz="800" b="1">
                          <a:latin typeface="Times New Roman" pitchFamily="18" charset="0"/>
                          <a:ea typeface="Times New Roman"/>
                          <a:cs typeface="Times New Roman" pitchFamily="18" charset="0"/>
                        </a:rPr>
                        <a:t>Об утверждении муниципальной Программы противодействия коррупции  в МО Войсковицкое сельское поселение Гатчинского муниципального района Ленинградской области на 2021-2023 годы</a:t>
                      </a:r>
                      <a:endParaRPr lang="ru-RU" sz="80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a:latin typeface="Times New Roman" pitchFamily="18" charset="0"/>
                          <a:ea typeface="Times New Roman"/>
                          <a:cs typeface="Times New Roman" pitchFamily="18" charset="0"/>
                        </a:rPr>
                        <a:t>23.04.2021</a:t>
                      </a:r>
                      <a:endParaRPr lang="ru-RU" sz="80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a:latin typeface="Times New Roman" pitchFamily="18" charset="0"/>
                          <a:ea typeface="Times New Roman"/>
                          <a:cs typeface="Times New Roman" pitchFamily="18" charset="0"/>
                        </a:rPr>
                        <a:t>90</a:t>
                      </a:r>
                      <a:endParaRPr lang="ru-RU" sz="80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a:lnSpc>
                          <a:spcPct val="115000"/>
                        </a:lnSpc>
                        <a:spcAft>
                          <a:spcPts val="0"/>
                        </a:spcAft>
                      </a:pPr>
                      <a:r>
                        <a:rPr lang="ru-RU" sz="800" b="1">
                          <a:latin typeface="Times New Roman" pitchFamily="18" charset="0"/>
                          <a:ea typeface="Times New Roman"/>
                          <a:cs typeface="Times New Roman" pitchFamily="18" charset="0"/>
                        </a:rPr>
                        <a:t>45,00</a:t>
                      </a:r>
                      <a:endParaRPr lang="ru-RU" sz="80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dirty="0">
                          <a:latin typeface="Times New Roman" pitchFamily="18" charset="0"/>
                          <a:ea typeface="Times New Roman"/>
                          <a:cs typeface="Times New Roman" pitchFamily="18" charset="0"/>
                        </a:rPr>
                        <a:t>45,00</a:t>
                      </a:r>
                      <a:endParaRPr lang="ru-RU" sz="800" dirty="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dirty="0">
                          <a:latin typeface="Times New Roman" pitchFamily="18" charset="0"/>
                          <a:ea typeface="Times New Roman"/>
                          <a:cs typeface="Times New Roman" pitchFamily="18" charset="0"/>
                        </a:rPr>
                        <a:t>45,00</a:t>
                      </a:r>
                      <a:endParaRPr lang="ru-RU" sz="800" dirty="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23883">
                <a:tc>
                  <a:txBody>
                    <a:bodyPr/>
                    <a:lstStyle/>
                    <a:p>
                      <a:pPr algn="ctr">
                        <a:lnSpc>
                          <a:spcPct val="115000"/>
                        </a:lnSpc>
                        <a:spcAft>
                          <a:spcPts val="0"/>
                        </a:spcAft>
                      </a:pPr>
                      <a:r>
                        <a:rPr lang="ru-RU" sz="800" b="1" dirty="0">
                          <a:latin typeface="Times New Roman" pitchFamily="18" charset="0"/>
                          <a:ea typeface="Times New Roman"/>
                          <a:cs typeface="Times New Roman" pitchFamily="18" charset="0"/>
                        </a:rPr>
                        <a:t>Об утверждении муниципальной Программы развития муниципальной службы в МО </a:t>
                      </a:r>
                      <a:r>
                        <a:rPr lang="ru-RU" sz="800" b="1" dirty="0" err="1">
                          <a:latin typeface="Times New Roman" pitchFamily="18" charset="0"/>
                          <a:ea typeface="Times New Roman"/>
                          <a:cs typeface="Times New Roman" pitchFamily="18" charset="0"/>
                        </a:rPr>
                        <a:t>Войсковицкое</a:t>
                      </a:r>
                      <a:r>
                        <a:rPr lang="ru-RU" sz="800" b="1" dirty="0">
                          <a:latin typeface="Times New Roman" pitchFamily="18" charset="0"/>
                          <a:ea typeface="Times New Roman"/>
                          <a:cs typeface="Times New Roman" pitchFamily="18" charset="0"/>
                        </a:rPr>
                        <a:t> сельское поселение на 2021-2023 годы</a:t>
                      </a:r>
                      <a:endParaRPr lang="ru-RU" sz="800" dirty="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a:latin typeface="Times New Roman" pitchFamily="18" charset="0"/>
                          <a:ea typeface="Times New Roman"/>
                          <a:cs typeface="Times New Roman" pitchFamily="18" charset="0"/>
                        </a:rPr>
                        <a:t>23.04.2021</a:t>
                      </a:r>
                      <a:endParaRPr lang="ru-RU" sz="80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a:latin typeface="Times New Roman" pitchFamily="18" charset="0"/>
                          <a:ea typeface="Times New Roman"/>
                          <a:cs typeface="Times New Roman" pitchFamily="18" charset="0"/>
                        </a:rPr>
                        <a:t>91</a:t>
                      </a:r>
                      <a:endParaRPr lang="ru-RU" sz="80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a:lnSpc>
                          <a:spcPct val="115000"/>
                        </a:lnSpc>
                        <a:spcAft>
                          <a:spcPts val="0"/>
                        </a:spcAft>
                      </a:pPr>
                      <a:r>
                        <a:rPr lang="ru-RU" sz="800" b="1">
                          <a:latin typeface="Times New Roman" pitchFamily="18" charset="0"/>
                          <a:ea typeface="Times New Roman"/>
                          <a:cs typeface="Times New Roman" pitchFamily="18" charset="0"/>
                        </a:rPr>
                        <a:t>268,00</a:t>
                      </a:r>
                      <a:endParaRPr lang="ru-RU" sz="80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dirty="0">
                          <a:latin typeface="Times New Roman" pitchFamily="18" charset="0"/>
                          <a:ea typeface="Times New Roman"/>
                          <a:cs typeface="Times New Roman" pitchFamily="18" charset="0"/>
                        </a:rPr>
                        <a:t>154,00</a:t>
                      </a:r>
                      <a:endParaRPr lang="ru-RU" sz="800" dirty="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dirty="0">
                          <a:latin typeface="Times New Roman" pitchFamily="18" charset="0"/>
                          <a:ea typeface="Times New Roman"/>
                          <a:cs typeface="Times New Roman" pitchFamily="18" charset="0"/>
                        </a:rPr>
                        <a:t>164,00</a:t>
                      </a:r>
                      <a:endParaRPr lang="ru-RU" sz="800" dirty="0">
                        <a:latin typeface="Times New Roman" pitchFamily="18" charset="0"/>
                        <a:ea typeface="Times New Roman"/>
                        <a:cs typeface="Times New Roman" pitchFamily="18" charset="0"/>
                      </a:endParaRPr>
                    </a:p>
                  </a:txBody>
                  <a:tcPr marL="32877" marR="32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5" name="Таблица 4"/>
          <p:cNvGraphicFramePr>
            <a:graphicFrameLocks noGrp="1"/>
          </p:cNvGraphicFramePr>
          <p:nvPr/>
        </p:nvGraphicFramePr>
        <p:xfrm>
          <a:off x="467544" y="6021288"/>
          <a:ext cx="8208911" cy="360040"/>
        </p:xfrm>
        <a:graphic>
          <a:graphicData uri="http://schemas.openxmlformats.org/drawingml/2006/table">
            <a:tbl>
              <a:tblPr/>
              <a:tblGrid>
                <a:gridCol w="4652873"/>
                <a:gridCol w="1185346"/>
                <a:gridCol w="1185346"/>
                <a:gridCol w="1185346"/>
              </a:tblGrid>
              <a:tr h="360040">
                <a:tc>
                  <a:txBody>
                    <a:bodyPr/>
                    <a:lstStyle/>
                    <a:p>
                      <a:pPr algn="ctr">
                        <a:lnSpc>
                          <a:spcPct val="115000"/>
                        </a:lnSpc>
                        <a:spcAft>
                          <a:spcPts val="0"/>
                        </a:spcAft>
                      </a:pPr>
                      <a:r>
                        <a:rPr lang="ru-RU" sz="800" b="1" dirty="0">
                          <a:latin typeface="Times New Roman"/>
                          <a:ea typeface="Times New Roman"/>
                        </a:rPr>
                        <a:t>Итого расходов по утвержденным муниципальным и ведомственным программам :</a:t>
                      </a:r>
                      <a:endParaRPr lang="ru-RU" sz="800" dirty="0">
                        <a:latin typeface="Times New Roman"/>
                        <a:ea typeface="Times New Roman"/>
                      </a:endParaRPr>
                    </a:p>
                  </a:txBody>
                  <a:tcPr marL="32877" marR="32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ru-RU" sz="800" b="1" dirty="0">
                          <a:latin typeface="Times New Roman"/>
                          <a:ea typeface="Times New Roman"/>
                        </a:rPr>
                        <a:t>96018,77 </a:t>
                      </a:r>
                      <a:endParaRPr lang="ru-RU" sz="800" dirty="0">
                        <a:latin typeface="Times New Roman"/>
                        <a:ea typeface="Times New Roman"/>
                      </a:endParaRPr>
                    </a:p>
                  </a:txBody>
                  <a:tcPr marL="32877" marR="32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dirty="0">
                          <a:latin typeface="Times New Roman"/>
                          <a:ea typeface="Times New Roman"/>
                        </a:rPr>
                        <a:t>140997,54</a:t>
                      </a:r>
                      <a:endParaRPr lang="ru-RU" sz="800" dirty="0">
                        <a:latin typeface="Times New Roman"/>
                        <a:ea typeface="Times New Roman"/>
                      </a:endParaRPr>
                    </a:p>
                  </a:txBody>
                  <a:tcPr marL="32877" marR="32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b="1" dirty="0">
                          <a:latin typeface="Times New Roman"/>
                          <a:ea typeface="Times New Roman"/>
                        </a:rPr>
                        <a:t>62888,57</a:t>
                      </a:r>
                      <a:endParaRPr lang="ru-RU" sz="800" dirty="0">
                        <a:latin typeface="Times New Roman"/>
                        <a:ea typeface="Times New Roman"/>
                      </a:endParaRPr>
                    </a:p>
                  </a:txBody>
                  <a:tcPr marL="32877" marR="32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solidFill>
                <a:latin typeface="Constantia" panose="02030602050306030303" pitchFamily="18" charset="0"/>
              </a:rPr>
              <a:t>СОДЕРЖАНИЕ</a:t>
            </a:r>
            <a:endParaRPr lang="ru-RU" dirty="0"/>
          </a:p>
        </p:txBody>
      </p:sp>
      <p:sp>
        <p:nvSpPr>
          <p:cNvPr id="3" name="Номер слайда 2"/>
          <p:cNvSpPr>
            <a:spLocks noGrp="1"/>
          </p:cNvSpPr>
          <p:nvPr>
            <p:ph type="sldNum" sz="quarter" idx="12"/>
          </p:nvPr>
        </p:nvSpPr>
        <p:spPr>
          <a:xfrm>
            <a:off x="7740352" y="260648"/>
            <a:ext cx="1161826" cy="365125"/>
          </a:xfrm>
        </p:spPr>
        <p:txBody>
          <a:bodyPr/>
          <a:lstStyle/>
          <a:p>
            <a:fld id="{B19B0651-EE4F-4900-A07F-96A6BFA9D0F0}" type="slidenum">
              <a:rPr lang="ru-RU" smtClean="0"/>
              <a:pPr/>
              <a:t>2</a:t>
            </a:fld>
            <a:endParaRPr lang="ru-RU" dirty="0"/>
          </a:p>
        </p:txBody>
      </p:sp>
      <p:sp>
        <p:nvSpPr>
          <p:cNvPr id="4" name="TextBox 3"/>
          <p:cNvSpPr txBox="1"/>
          <p:nvPr/>
        </p:nvSpPr>
        <p:spPr>
          <a:xfrm>
            <a:off x="934539" y="2348880"/>
            <a:ext cx="6964151" cy="3693319"/>
          </a:xfrm>
          <a:prstGeom prst="rect">
            <a:avLst/>
          </a:prstGeom>
          <a:noFill/>
        </p:spPr>
        <p:txBody>
          <a:bodyPr wrap="none" rtlCol="0">
            <a:spAutoFit/>
          </a:bodyPr>
          <a:lstStyle/>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Глоссарий………………………………………………………….3</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Состав Войсковицкого сельского поселения……………………9</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Прогноз основных показателей бюджета………………………10</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Доходы бюджета………………………………………………….11</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Расходы бюджета…………………………………………………16</a:t>
            </a:r>
          </a:p>
          <a:p>
            <a:pPr marL="342900" indent="-342900" algn="just">
              <a:lnSpc>
                <a:spcPct val="200000"/>
              </a:lnSpc>
              <a:buAutoNum type="arabicPeriod"/>
            </a:pPr>
            <a:r>
              <a:rPr lang="ru-RU" dirty="0" smtClean="0">
                <a:latin typeface="Times New Roman" panose="02020603050405020304" pitchFamily="18" charset="0"/>
                <a:cs typeface="Times New Roman" panose="02020603050405020304" pitchFamily="18" charset="0"/>
              </a:rPr>
              <a:t>Планы на 2024-2026 годы……</a:t>
            </a:r>
            <a:r>
              <a:rPr lang="ru-RU" dirty="0" smtClean="0"/>
              <a:t>……………………………………</a:t>
            </a:r>
            <a:r>
              <a:rPr lang="ru-RU" dirty="0" smtClean="0">
                <a:latin typeface="Times New Roman" panose="02020603050405020304" pitchFamily="18" charset="0"/>
                <a:cs typeface="Times New Roman" panose="02020603050405020304" pitchFamily="18" charset="0"/>
              </a:rPr>
              <a:t>18</a:t>
            </a:r>
          </a:p>
          <a:p>
            <a:pPr marL="342900" indent="-342900">
              <a:buAutoNum type="arabicPeriod"/>
            </a:pPr>
            <a:endParaRPr lang="ru-RU" dirty="0"/>
          </a:p>
        </p:txBody>
      </p:sp>
    </p:spTree>
    <p:extLst>
      <p:ext uri="{BB962C8B-B14F-4D97-AF65-F5344CB8AC3E}">
        <p14:creationId xmlns:p14="http://schemas.microsoft.com/office/powerpoint/2010/main" xmlns="" val="306907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40352" y="260648"/>
            <a:ext cx="1161826" cy="365125"/>
          </a:xfrm>
        </p:spPr>
        <p:txBody>
          <a:bodyPr/>
          <a:lstStyle/>
          <a:p>
            <a:fld id="{B19B0651-EE4F-4900-A07F-96A6BFA9D0F0}" type="slidenum">
              <a:rPr lang="ru-RU" smtClean="0"/>
              <a:pPr/>
              <a:t>20</a:t>
            </a:fld>
            <a:endParaRPr lang="ru-RU" dirty="0"/>
          </a:p>
        </p:txBody>
      </p:sp>
      <p:sp>
        <p:nvSpPr>
          <p:cNvPr id="3" name="TextBox 2"/>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2026 </a:t>
            </a:r>
            <a:r>
              <a:rPr lang="ru-RU" sz="2400" b="1" dirty="0">
                <a:solidFill>
                  <a:schemeClr val="bg1"/>
                </a:solidFill>
              </a:rPr>
              <a:t>годы</a:t>
            </a:r>
            <a:endParaRPr lang="ru-RU" sz="2400" dirty="0">
              <a:solidFill>
                <a:schemeClr val="bg1"/>
              </a:solidFill>
            </a:endParaRPr>
          </a:p>
        </p:txBody>
      </p:sp>
      <p:pic>
        <p:nvPicPr>
          <p:cNvPr id="4"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36022"/>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47155" y="1876026"/>
            <a:ext cx="3420789" cy="2062103"/>
          </a:xfrm>
          <a:prstGeom prst="rect">
            <a:avLst/>
          </a:prstGeom>
          <a:noFill/>
        </p:spPr>
        <p:txBody>
          <a:bodyPr wrap="square" rtlCol="0">
            <a:spAutoFit/>
          </a:bodyPr>
          <a:lstStyle/>
          <a:p>
            <a:r>
              <a:rPr lang="ru-RU" sz="1600" b="1" dirty="0" smtClean="0"/>
              <a:t>Благоустройство общественного пространства </a:t>
            </a:r>
            <a:endParaRPr lang="ru-RU" sz="1600" dirty="0" smtClean="0"/>
          </a:p>
          <a:p>
            <a:r>
              <a:rPr lang="ru-RU" sz="1600" b="1" dirty="0" smtClean="0"/>
              <a:t>«Детская спортивно-игровая площадка на ул. Молодежная в п.Войсковицы», по адресу: Ленинградская область, Гатчинский р-н, п.Войсковицы, ул.Молодежная, д. 4,6,8</a:t>
            </a:r>
            <a:endParaRPr lang="ru-RU" dirty="0"/>
          </a:p>
        </p:txBody>
      </p:sp>
      <p:pic>
        <p:nvPicPr>
          <p:cNvPr id="1026" name="Picture 2" descr="3"/>
          <p:cNvPicPr>
            <a:picLocks noChangeAspect="1" noChangeArrowheads="1"/>
          </p:cNvPicPr>
          <p:nvPr/>
        </p:nvPicPr>
        <p:blipFill>
          <a:blip r:embed="rId3" cstate="print"/>
          <a:srcRect/>
          <a:stretch>
            <a:fillRect/>
          </a:stretch>
        </p:blipFill>
        <p:spPr bwMode="auto">
          <a:xfrm>
            <a:off x="4283968" y="1772816"/>
            <a:ext cx="4297897" cy="2420888"/>
          </a:xfrm>
          <a:prstGeom prst="rect">
            <a:avLst/>
          </a:prstGeom>
          <a:noFill/>
          <a:ln w="9525">
            <a:noFill/>
            <a:miter lim="800000"/>
            <a:headEnd/>
            <a:tailEnd/>
          </a:ln>
        </p:spPr>
      </p:pic>
      <p:pic>
        <p:nvPicPr>
          <p:cNvPr id="1027" name="Picture 3" descr="4"/>
          <p:cNvPicPr>
            <a:picLocks noChangeAspect="1" noChangeArrowheads="1"/>
          </p:cNvPicPr>
          <p:nvPr/>
        </p:nvPicPr>
        <p:blipFill>
          <a:blip r:embed="rId4" cstate="print"/>
          <a:srcRect/>
          <a:stretch>
            <a:fillRect/>
          </a:stretch>
        </p:blipFill>
        <p:spPr bwMode="auto">
          <a:xfrm>
            <a:off x="251520" y="4437112"/>
            <a:ext cx="3786543" cy="2132856"/>
          </a:xfrm>
          <a:prstGeom prst="rect">
            <a:avLst/>
          </a:prstGeom>
          <a:noFill/>
          <a:ln w="9525">
            <a:noFill/>
            <a:miter lim="800000"/>
            <a:headEnd/>
            <a:tailEnd/>
          </a:ln>
        </p:spPr>
      </p:pic>
      <p:pic>
        <p:nvPicPr>
          <p:cNvPr id="1028" name="Picture 4" descr="5"/>
          <p:cNvPicPr>
            <a:picLocks noChangeAspect="1" noChangeArrowheads="1"/>
          </p:cNvPicPr>
          <p:nvPr/>
        </p:nvPicPr>
        <p:blipFill>
          <a:blip r:embed="rId5" cstate="print"/>
          <a:srcRect/>
          <a:stretch>
            <a:fillRect/>
          </a:stretch>
        </p:blipFill>
        <p:spPr bwMode="auto">
          <a:xfrm>
            <a:off x="4716016" y="4437112"/>
            <a:ext cx="3835158" cy="2160240"/>
          </a:xfrm>
          <a:prstGeom prst="rect">
            <a:avLst/>
          </a:prstGeom>
          <a:noFill/>
          <a:ln w="9525">
            <a:noFill/>
            <a:miter lim="800000"/>
            <a:headEnd/>
            <a:tailEnd/>
          </a:ln>
        </p:spPr>
      </p:pic>
    </p:spTree>
    <p:extLst>
      <p:ext uri="{BB962C8B-B14F-4D97-AF65-F5344CB8AC3E}">
        <p14:creationId xmlns:p14="http://schemas.microsoft.com/office/powerpoint/2010/main" xmlns="" val="1887125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ru-RU" dirty="0" smtClean="0"/>
              <a:t>19</a:t>
            </a:r>
            <a:endParaRPr lang="ru-RU" dirty="0"/>
          </a:p>
        </p:txBody>
      </p:sp>
      <p:pic>
        <p:nvPicPr>
          <p:cNvPr id="3"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04664"/>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2026 </a:t>
            </a:r>
            <a:r>
              <a:rPr lang="ru-RU" sz="2400" b="1" dirty="0">
                <a:solidFill>
                  <a:schemeClr val="bg1"/>
                </a:solidFill>
              </a:rPr>
              <a:t>годы</a:t>
            </a:r>
            <a:endParaRPr lang="ru-RU" sz="2400" dirty="0">
              <a:solidFill>
                <a:schemeClr val="bg1"/>
              </a:solidFill>
            </a:endParaRPr>
          </a:p>
        </p:txBody>
      </p:sp>
      <p:sp>
        <p:nvSpPr>
          <p:cNvPr id="6" name="TextBox 5"/>
          <p:cNvSpPr txBox="1"/>
          <p:nvPr/>
        </p:nvSpPr>
        <p:spPr>
          <a:xfrm>
            <a:off x="647155" y="1876026"/>
            <a:ext cx="3420789" cy="1077218"/>
          </a:xfrm>
          <a:prstGeom prst="rect">
            <a:avLst/>
          </a:prstGeom>
          <a:noFill/>
        </p:spPr>
        <p:txBody>
          <a:bodyPr wrap="square" rtlCol="0">
            <a:spAutoFit/>
          </a:bodyPr>
          <a:lstStyle/>
          <a:p>
            <a:pPr algn="ct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Обустройство спортивной    </a:t>
            </a:r>
          </a:p>
          <a:p>
            <a:pPr algn="ct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      площадки «ПАМПТРЕК»</a:t>
            </a:r>
          </a:p>
          <a:p>
            <a:pPr algn="ct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 на ул. Молодёжная </a:t>
            </a:r>
          </a:p>
          <a:p>
            <a:pPr algn="ct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в пос. </a:t>
            </a:r>
            <a:r>
              <a:rPr lang="ru-RU" sz="1600" b="1" dirty="0" err="1"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Войсковицы</a:t>
            </a:r>
            <a:r>
              <a:rPr lang="ru-RU" sz="1600" b="1" dirty="0" smtClean="0">
                <a:ln w="3175" cmpd="sng">
                  <a:noFill/>
                  <a:prstDash val="solid"/>
                </a:ln>
                <a:effectLst>
                  <a:outerShdw blurRad="63500" dir="3600000" algn="tl" rotWithShape="0">
                    <a:srgbClr val="000000">
                      <a:alpha val="70000"/>
                    </a:srgbClr>
                  </a:outerShdw>
                </a:effectLst>
                <a:latin typeface="Times New Roman" pitchFamily="18" charset="0"/>
                <a:cs typeface="Times New Roman" pitchFamily="18" charset="0"/>
              </a:rPr>
              <a:t> </a:t>
            </a:r>
          </a:p>
        </p:txBody>
      </p:sp>
      <p:pic>
        <p:nvPicPr>
          <p:cNvPr id="7" name="Picture 2" descr="L:\semenova\АПК ЛО, КРСТ\Заявка на 2024г_Памптрек (Благоустройство)\Материалы\Визуализация\9.jpg"/>
          <p:cNvPicPr>
            <a:picLocks noChangeAspect="1" noChangeArrowheads="1"/>
          </p:cNvPicPr>
          <p:nvPr/>
        </p:nvPicPr>
        <p:blipFill>
          <a:blip r:embed="rId3" cstate="print"/>
          <a:srcRect/>
          <a:stretch>
            <a:fillRect/>
          </a:stretch>
        </p:blipFill>
        <p:spPr bwMode="auto">
          <a:xfrm>
            <a:off x="4499992" y="1844824"/>
            <a:ext cx="4392488" cy="2520280"/>
          </a:xfrm>
          <a:prstGeom prst="rect">
            <a:avLst/>
          </a:prstGeom>
          <a:noFill/>
        </p:spPr>
      </p:pic>
      <p:pic>
        <p:nvPicPr>
          <p:cNvPr id="8" name="Picture 2" descr="L:\semenova\АПК ЛО, КРСТ\Заявка на 2024г_Памптрек (Благоустройство)\Материалы\Визуализация\8.jpg"/>
          <p:cNvPicPr>
            <a:picLocks noChangeAspect="1" noChangeArrowheads="1"/>
          </p:cNvPicPr>
          <p:nvPr/>
        </p:nvPicPr>
        <p:blipFill>
          <a:blip r:embed="rId4" cstate="print"/>
          <a:srcRect/>
          <a:stretch>
            <a:fillRect/>
          </a:stretch>
        </p:blipFill>
        <p:spPr bwMode="auto">
          <a:xfrm>
            <a:off x="395536" y="4005064"/>
            <a:ext cx="3600400" cy="2700300"/>
          </a:xfrm>
          <a:prstGeom prst="rect">
            <a:avLst/>
          </a:prstGeom>
          <a:noFill/>
        </p:spPr>
      </p:pic>
      <p:pic>
        <p:nvPicPr>
          <p:cNvPr id="9" name="Picture 2" descr="L:\semenova\АПК ЛО, КРСТ\Заявка на 2024г_Памптрек (Благоустройство)\Материалы\Визуализация\4.jpg"/>
          <p:cNvPicPr>
            <a:picLocks noChangeAspect="1" noChangeArrowheads="1"/>
          </p:cNvPicPr>
          <p:nvPr/>
        </p:nvPicPr>
        <p:blipFill>
          <a:blip r:embed="rId5" cstate="print"/>
          <a:srcRect/>
          <a:stretch>
            <a:fillRect/>
          </a:stretch>
        </p:blipFill>
        <p:spPr bwMode="auto">
          <a:xfrm>
            <a:off x="5076056" y="4365104"/>
            <a:ext cx="3312368" cy="224086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40352" y="260648"/>
            <a:ext cx="1161826" cy="365125"/>
          </a:xfrm>
        </p:spPr>
        <p:txBody>
          <a:bodyPr/>
          <a:lstStyle/>
          <a:p>
            <a:fld id="{B19B0651-EE4F-4900-A07F-96A6BFA9D0F0}" type="slidenum">
              <a:rPr lang="ru-RU" smtClean="0"/>
              <a:pPr/>
              <a:t>22</a:t>
            </a:fld>
            <a:endParaRPr lang="ru-RU" dirty="0"/>
          </a:p>
        </p:txBody>
      </p:sp>
      <p:sp>
        <p:nvSpPr>
          <p:cNvPr id="3" name="TextBox 2"/>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2026 </a:t>
            </a:r>
            <a:r>
              <a:rPr lang="ru-RU" sz="2400" b="1" dirty="0">
                <a:solidFill>
                  <a:schemeClr val="bg1"/>
                </a:solidFill>
              </a:rPr>
              <a:t>годы</a:t>
            </a:r>
            <a:endParaRPr lang="ru-RU" sz="2400" dirty="0">
              <a:solidFill>
                <a:schemeClr val="bg1"/>
              </a:solidFill>
            </a:endParaRPr>
          </a:p>
        </p:txBody>
      </p:sp>
      <p:pic>
        <p:nvPicPr>
          <p:cNvPr id="4"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36022"/>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58879" y="1965580"/>
            <a:ext cx="5092893"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ru-RU" dirty="0" smtClean="0">
              <a:latin typeface="Calibri" panose="020F0502020204030204" pitchFamily="34" charset="0"/>
              <a:cs typeface="Times New Roman" panose="02020603050405020304" pitchFamily="18" charset="0"/>
            </a:endParaRPr>
          </a:p>
          <a:p>
            <a:r>
              <a:rPr lang="ru-RU" dirty="0" smtClean="0">
                <a:latin typeface="Calibri" panose="020F0502020204030204" pitchFamily="34" charset="0"/>
                <a:cs typeface="Times New Roman" panose="02020603050405020304" pitchFamily="18" charset="0"/>
              </a:rPr>
              <a:t>Капитальный ремонт</a:t>
            </a:r>
          </a:p>
          <a:p>
            <a:r>
              <a:rPr lang="ru-RU" dirty="0" smtClean="0">
                <a:latin typeface="Calibri" panose="020F0502020204030204" pitchFamily="34" charset="0"/>
                <a:cs typeface="Times New Roman" panose="02020603050405020304" pitchFamily="18" charset="0"/>
              </a:rPr>
              <a:t>стадиона </a:t>
            </a:r>
          </a:p>
          <a:p>
            <a:r>
              <a:rPr lang="ru-RU" dirty="0" smtClean="0">
                <a:latin typeface="Calibri" panose="020F0502020204030204" pitchFamily="34" charset="0"/>
                <a:cs typeface="Times New Roman" panose="02020603050405020304" pitchFamily="18" charset="0"/>
              </a:rPr>
              <a:t>в п. </a:t>
            </a:r>
            <a:r>
              <a:rPr lang="ru-RU" dirty="0" err="1" smtClean="0">
                <a:latin typeface="Calibri" panose="020F0502020204030204" pitchFamily="34" charset="0"/>
                <a:cs typeface="Times New Roman" panose="02020603050405020304" pitchFamily="18" charset="0"/>
              </a:rPr>
              <a:t>Войсковицы</a:t>
            </a:r>
            <a:endParaRPr lang="ru-RU" dirty="0" smtClean="0">
              <a:latin typeface="Calibri" panose="020F0502020204030204" pitchFamily="34" charset="0"/>
              <a:cs typeface="Times New Roman" panose="02020603050405020304" pitchFamily="18" charset="0"/>
            </a:endParaRPr>
          </a:p>
          <a:p>
            <a:endParaRPr lang="ru-RU" dirty="0">
              <a:latin typeface="Calibri" panose="020F0502020204030204" pitchFamily="34" charset="0"/>
              <a:cs typeface="Times New Roman" panose="02020603050405020304" pitchFamily="18" charset="0"/>
            </a:endParaRPr>
          </a:p>
        </p:txBody>
      </p:sp>
      <p:pic>
        <p:nvPicPr>
          <p:cNvPr id="9" name="Picture 2" descr="Z:\ОТЧЕТЫ ГЛАВЫ\Отчет за 2020 год\Фото\WhatsApp Image 2020-06-18 at 15.44.28.jpe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2636912"/>
            <a:ext cx="5959946" cy="3911897"/>
          </a:xfrm>
          <a:prstGeom prst="rect">
            <a:avLst/>
          </a:prstGeom>
          <a:ln>
            <a:noFill/>
          </a:ln>
          <a:effectLst>
            <a:softEdge rad="112500"/>
          </a:effectLst>
          <a:extLst/>
        </p:spPr>
      </p:pic>
      <p:pic>
        <p:nvPicPr>
          <p:cNvPr id="7"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9984" y="588422"/>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1192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40352" y="260648"/>
            <a:ext cx="1161826" cy="365125"/>
          </a:xfrm>
        </p:spPr>
        <p:txBody>
          <a:bodyPr/>
          <a:lstStyle/>
          <a:p>
            <a:fld id="{B19B0651-EE4F-4900-A07F-96A6BFA9D0F0}" type="slidenum">
              <a:rPr lang="ru-RU" smtClean="0"/>
              <a:pPr/>
              <a:t>23</a:t>
            </a:fld>
            <a:endParaRPr lang="ru-RU" dirty="0"/>
          </a:p>
        </p:txBody>
      </p:sp>
      <p:sp>
        <p:nvSpPr>
          <p:cNvPr id="3" name="TextBox 2"/>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2026 </a:t>
            </a:r>
            <a:r>
              <a:rPr lang="ru-RU" sz="2400" b="1" dirty="0">
                <a:solidFill>
                  <a:schemeClr val="bg1"/>
                </a:solidFill>
              </a:rPr>
              <a:t>годы</a:t>
            </a:r>
            <a:endParaRPr lang="ru-RU" sz="2400" dirty="0">
              <a:solidFill>
                <a:schemeClr val="bg1"/>
              </a:solidFill>
            </a:endParaRPr>
          </a:p>
        </p:txBody>
      </p:sp>
      <p:pic>
        <p:nvPicPr>
          <p:cNvPr id="4"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36022"/>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929596" y="1516142"/>
            <a:ext cx="5092893"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ru-RU" dirty="0" smtClean="0">
              <a:latin typeface="Calibri" panose="020F0502020204030204" pitchFamily="34" charset="0"/>
              <a:cs typeface="Times New Roman" panose="02020603050405020304" pitchFamily="18" charset="0"/>
            </a:endParaRPr>
          </a:p>
          <a:p>
            <a:pPr algn="r"/>
            <a:r>
              <a:rPr lang="ru-RU" i="1" dirty="0"/>
              <a:t>Капитальный ремонт МБУК Войсковицкий центр культуры и </a:t>
            </a:r>
            <a:r>
              <a:rPr lang="ru-RU" i="1" dirty="0" smtClean="0"/>
              <a:t>спорта </a:t>
            </a:r>
            <a:r>
              <a:rPr lang="ru-RU" i="1" dirty="0"/>
              <a:t>в части фасада, в том числе благоустройство прилегающей </a:t>
            </a:r>
            <a:r>
              <a:rPr lang="ru-RU" i="1" dirty="0" smtClean="0"/>
              <a:t>территории</a:t>
            </a:r>
          </a:p>
          <a:p>
            <a:pPr algn="r"/>
            <a:endParaRPr lang="ru-RU" dirty="0">
              <a:latin typeface="Calibri" panose="020F0502020204030204" pitchFamily="34" charset="0"/>
              <a:cs typeface="Times New Roman" panose="02020603050405020304" pitchFamily="18" charset="0"/>
            </a:endParaRPr>
          </a:p>
        </p:txBody>
      </p:sp>
      <p:pic>
        <p:nvPicPr>
          <p:cNvPr id="7"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704244"/>
            <a:ext cx="6152515" cy="3835400"/>
          </a:xfrm>
          <a:prstGeom prst="rect">
            <a:avLst/>
          </a:prstGeom>
          <a:noFill/>
          <a:ln>
            <a:noFill/>
          </a:ln>
          <a:effectLst/>
          <a:extLst/>
        </p:spPr>
      </p:pic>
    </p:spTree>
    <p:extLst>
      <p:ext uri="{BB962C8B-B14F-4D97-AF65-F5344CB8AC3E}">
        <p14:creationId xmlns:p14="http://schemas.microsoft.com/office/powerpoint/2010/main" xmlns="" val="1511443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40352" y="260648"/>
            <a:ext cx="1161826" cy="365125"/>
          </a:xfrm>
        </p:spPr>
        <p:txBody>
          <a:bodyPr/>
          <a:lstStyle/>
          <a:p>
            <a:fld id="{B19B0651-EE4F-4900-A07F-96A6BFA9D0F0}" type="slidenum">
              <a:rPr lang="ru-RU" smtClean="0"/>
              <a:pPr/>
              <a:t>24</a:t>
            </a:fld>
            <a:endParaRPr lang="ru-RU" dirty="0"/>
          </a:p>
        </p:txBody>
      </p:sp>
      <p:sp>
        <p:nvSpPr>
          <p:cNvPr id="3" name="TextBox 2"/>
          <p:cNvSpPr txBox="1"/>
          <p:nvPr/>
        </p:nvSpPr>
        <p:spPr>
          <a:xfrm>
            <a:off x="2987824" y="436022"/>
            <a:ext cx="5184576" cy="461665"/>
          </a:xfrm>
          <a:prstGeom prst="rect">
            <a:avLst/>
          </a:prstGeom>
          <a:noFill/>
        </p:spPr>
        <p:txBody>
          <a:bodyPr wrap="square" rtlCol="0">
            <a:spAutoFit/>
          </a:bodyPr>
          <a:lstStyle/>
          <a:p>
            <a:r>
              <a:rPr lang="ru-RU" sz="2400" b="1" dirty="0">
                <a:solidFill>
                  <a:schemeClr val="bg1"/>
                </a:solidFill>
              </a:rPr>
              <a:t>Планы и задачи </a:t>
            </a:r>
            <a:r>
              <a:rPr lang="ru-RU" sz="2400" b="1" dirty="0" smtClean="0">
                <a:solidFill>
                  <a:schemeClr val="bg1"/>
                </a:solidFill>
              </a:rPr>
              <a:t> на 2024– 2028 </a:t>
            </a:r>
            <a:r>
              <a:rPr lang="ru-RU" sz="2400" b="1" dirty="0">
                <a:solidFill>
                  <a:schemeClr val="bg1"/>
                </a:solidFill>
              </a:rPr>
              <a:t>годы</a:t>
            </a:r>
            <a:endParaRPr lang="ru-RU" sz="2400" dirty="0">
              <a:solidFill>
                <a:schemeClr val="bg1"/>
              </a:solidFill>
            </a:endParaRPr>
          </a:p>
        </p:txBody>
      </p:sp>
      <p:pic>
        <p:nvPicPr>
          <p:cNvPr id="4" name="Picture 2" descr="https://dic.academic.ru/pictures/wiki/files/70/Flag_of_Voyskovitskoe_%28Leningrad_oblast%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36022"/>
            <a:ext cx="162018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26392" y="1965580"/>
            <a:ext cx="758552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ru-RU" dirty="0" smtClean="0">
              <a:solidFill>
                <a:schemeClr val="bg1"/>
              </a:solidFill>
            </a:endParaRPr>
          </a:p>
          <a:p>
            <a:pPr algn="ctr"/>
            <a:r>
              <a:rPr lang="ru-RU" dirty="0" smtClean="0">
                <a:solidFill>
                  <a:schemeClr val="tx1"/>
                </a:solidFill>
              </a:rPr>
              <a:t>Строительство </a:t>
            </a:r>
            <a:r>
              <a:rPr lang="ru-RU" dirty="0">
                <a:solidFill>
                  <a:schemeClr val="tx1"/>
                </a:solidFill>
              </a:rPr>
              <a:t>амбулатории в п. </a:t>
            </a:r>
            <a:r>
              <a:rPr lang="ru-RU" dirty="0" err="1" smtClean="0">
                <a:solidFill>
                  <a:schemeClr val="tx1"/>
                </a:solidFill>
              </a:rPr>
              <a:t>Войсковицы</a:t>
            </a:r>
            <a:endParaRPr lang="ru-RU" dirty="0" smtClean="0">
              <a:solidFill>
                <a:schemeClr val="tx1"/>
              </a:solidFill>
            </a:endParaRPr>
          </a:p>
          <a:p>
            <a:pPr algn="ctr"/>
            <a:endParaRPr lang="ru-RU" dirty="0" smtClean="0">
              <a:solidFill>
                <a:schemeClr val="bg1"/>
              </a:solidFill>
            </a:endParaRPr>
          </a:p>
        </p:txBody>
      </p:sp>
      <p:pic>
        <p:nvPicPr>
          <p:cNvPr id="7" name="Picture 3" descr="D:\Downloads\archive\Page_0000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905" y="3068960"/>
            <a:ext cx="7634495" cy="360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414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32040" y="3755939"/>
            <a:ext cx="4032448" cy="2697163"/>
          </a:xfrm>
        </p:spPr>
        <p:txBody>
          <a:bodyPr>
            <a:normAutofit fontScale="62500" lnSpcReduction="20000"/>
          </a:bodyPr>
          <a:lstStyle/>
          <a:p>
            <a:r>
              <a:rPr lang="ru-RU" b="1" dirty="0">
                <a:solidFill>
                  <a:schemeClr val="tx1"/>
                </a:solidFill>
              </a:rPr>
              <a:t>расходы бюджета</a:t>
            </a:r>
            <a:r>
              <a:rPr lang="ru-RU" dirty="0">
                <a:solidFill>
                  <a:schemeClr val="tx1"/>
                </a:solidFill>
              </a:rPr>
              <a:t>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p>
          <a:p>
            <a:r>
              <a:rPr lang="ru-RU" b="1" dirty="0">
                <a:solidFill>
                  <a:schemeClr val="tx1"/>
                </a:solidFill>
              </a:rPr>
              <a:t> </a:t>
            </a:r>
            <a:endParaRPr lang="ru-RU" dirty="0">
              <a:solidFill>
                <a:schemeClr val="tx1"/>
              </a:solidFill>
            </a:endParaRPr>
          </a:p>
          <a:p>
            <a:r>
              <a:rPr lang="ru-RU" b="1" dirty="0">
                <a:solidFill>
                  <a:schemeClr val="tx1"/>
                </a:solidFill>
              </a:rPr>
              <a:t>дефицит бюджета</a:t>
            </a:r>
            <a:r>
              <a:rPr lang="ru-RU" dirty="0">
                <a:solidFill>
                  <a:schemeClr val="tx1"/>
                </a:solidFill>
              </a:rPr>
              <a:t> - превышение расходов бюджета над его доходами;</a:t>
            </a:r>
          </a:p>
          <a:p>
            <a:r>
              <a:rPr lang="ru-RU" b="1" dirty="0">
                <a:solidFill>
                  <a:schemeClr val="tx1"/>
                </a:solidFill>
              </a:rPr>
              <a:t> </a:t>
            </a:r>
            <a:endParaRPr lang="ru-RU" dirty="0">
              <a:solidFill>
                <a:schemeClr val="tx1"/>
              </a:solidFill>
            </a:endParaRPr>
          </a:p>
          <a:p>
            <a:r>
              <a:rPr lang="ru-RU" b="1" dirty="0">
                <a:solidFill>
                  <a:schemeClr val="tx1"/>
                </a:solidFill>
              </a:rPr>
              <a:t>профицит бюджета</a:t>
            </a:r>
            <a:r>
              <a:rPr lang="ru-RU" dirty="0">
                <a:solidFill>
                  <a:schemeClr val="tx1"/>
                </a:solidFill>
              </a:rPr>
              <a:t> - превышение доходов бюджета над его </a:t>
            </a:r>
            <a:r>
              <a:rPr lang="ru-RU" dirty="0" smtClean="0">
                <a:solidFill>
                  <a:schemeClr val="tx1"/>
                </a:solidFill>
              </a:rPr>
              <a:t>расходами</a:t>
            </a:r>
            <a:endParaRPr lang="ru-RU" dirty="0">
              <a:solidFill>
                <a:schemeClr val="tx1"/>
              </a:solidFill>
            </a:endParaRPr>
          </a:p>
        </p:txBody>
      </p:sp>
      <p:sp>
        <p:nvSpPr>
          <p:cNvPr id="2" name="Заголовок 1"/>
          <p:cNvSpPr>
            <a:spLocks noGrp="1"/>
          </p:cNvSpPr>
          <p:nvPr>
            <p:ph type="title"/>
          </p:nvPr>
        </p:nvSpPr>
        <p:spPr/>
        <p:txBody>
          <a:bodyPr/>
          <a:lstStyle/>
          <a:p>
            <a:r>
              <a:rPr lang="ru-RU" b="1" dirty="0">
                <a:solidFill>
                  <a:schemeClr val="bg1"/>
                </a:solidFill>
                <a:latin typeface="Constantia" panose="02030602050306030303" pitchFamily="18" charset="0"/>
              </a:rPr>
              <a:t>ГЛОССАРИЙ</a:t>
            </a:r>
          </a:p>
        </p:txBody>
      </p:sp>
      <p:sp>
        <p:nvSpPr>
          <p:cNvPr id="4" name="Прямоугольник 3"/>
          <p:cNvSpPr/>
          <p:nvPr/>
        </p:nvSpPr>
        <p:spPr>
          <a:xfrm>
            <a:off x="323528" y="2116353"/>
            <a:ext cx="4608512" cy="39703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ru-RU" b="1" dirty="0" smtClean="0"/>
          </a:p>
          <a:p>
            <a:pPr algn="just"/>
            <a:r>
              <a:rPr lang="ru-RU" b="1" dirty="0"/>
              <a:t>Бюджет</a:t>
            </a:r>
            <a:r>
              <a:rPr lang="ru-RU"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b="1" dirty="0"/>
              <a:t> </a:t>
            </a:r>
            <a:endParaRPr lang="ru-RU" dirty="0"/>
          </a:p>
          <a:p>
            <a:pPr algn="just"/>
            <a:r>
              <a:rPr lang="ru-RU" b="1" dirty="0"/>
              <a:t>консолидированный бюджет</a:t>
            </a:r>
            <a:r>
              <a:rPr lang="ru-RU" dirty="0"/>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r>
              <a:rPr lang="ru-RU" dirty="0" smtClean="0"/>
              <a:t>;</a:t>
            </a:r>
            <a:endParaRPr lang="ru-RU" dirty="0"/>
          </a:p>
        </p:txBody>
      </p:sp>
      <p:sp>
        <p:nvSpPr>
          <p:cNvPr id="5" name="Прямоугольник 4"/>
          <p:cNvSpPr/>
          <p:nvPr/>
        </p:nvSpPr>
        <p:spPr>
          <a:xfrm>
            <a:off x="5220072" y="1556792"/>
            <a:ext cx="3744416" cy="2308324"/>
          </a:xfrm>
          <a:prstGeom prst="rect">
            <a:avLst/>
          </a:prstGeom>
        </p:spPr>
        <p:txBody>
          <a:bodyPr wrap="square">
            <a:spAutoFit/>
          </a:bodyPr>
          <a:lstStyle/>
          <a:p>
            <a:r>
              <a:rPr lang="ru-RU" b="1" dirty="0" smtClean="0"/>
              <a:t>доходы </a:t>
            </a:r>
            <a:r>
              <a:rPr lang="ru-RU" b="1" dirty="0"/>
              <a:t>бюджета</a:t>
            </a:r>
            <a:r>
              <a:rPr lang="ru-RU" dirty="0"/>
              <a:t>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algn="just"/>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Номер слайда 5"/>
          <p:cNvSpPr>
            <a:spLocks noGrp="1"/>
          </p:cNvSpPr>
          <p:nvPr>
            <p:ph type="sldNum" sz="quarter" idx="12"/>
          </p:nvPr>
        </p:nvSpPr>
        <p:spPr>
          <a:xfrm>
            <a:off x="7740352" y="260648"/>
            <a:ext cx="1161826" cy="365125"/>
          </a:xfrm>
        </p:spPr>
        <p:txBody>
          <a:bodyPr/>
          <a:lstStyle/>
          <a:p>
            <a:fld id="{B19B0651-EE4F-4900-A07F-96A6BFA9D0F0}" type="slidenum">
              <a:rPr lang="ru-RU" smtClean="0"/>
              <a:pPr/>
              <a:t>3</a:t>
            </a:fld>
            <a:endParaRPr lang="ru-RU" dirty="0"/>
          </a:p>
        </p:txBody>
      </p:sp>
    </p:spTree>
    <p:extLst>
      <p:ext uri="{BB962C8B-B14F-4D97-AF65-F5344CB8AC3E}">
        <p14:creationId xmlns:p14="http://schemas.microsoft.com/office/powerpoint/2010/main" xmlns="" val="3120521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204864"/>
            <a:ext cx="8568951" cy="4464496"/>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gn="just"/>
            <a:r>
              <a:rPr lang="ru-RU" b="1" dirty="0"/>
              <a:t>бюджетный процесс</a:t>
            </a:r>
            <a:r>
              <a:rPr lang="ru-RU" dirty="0"/>
              <a:t>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algn="just"/>
            <a:r>
              <a:rPr lang="ru-RU" b="1" dirty="0"/>
              <a:t> </a:t>
            </a:r>
            <a:endParaRPr lang="ru-RU" dirty="0"/>
          </a:p>
          <a:p>
            <a:pPr algn="just"/>
            <a:r>
              <a:rPr lang="ru-RU" b="1" dirty="0"/>
              <a:t>бюджетная роспись</a:t>
            </a:r>
            <a:r>
              <a:rPr lang="ru-RU" dirty="0"/>
              <a:t> -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p>
          <a:p>
            <a:pPr algn="just"/>
            <a:r>
              <a:rPr lang="ru-RU" b="1" dirty="0"/>
              <a:t> </a:t>
            </a:r>
            <a:endParaRPr lang="ru-RU" dirty="0"/>
          </a:p>
          <a:p>
            <a:pPr algn="just"/>
            <a:r>
              <a:rPr lang="ru-RU" b="1" dirty="0"/>
              <a:t>бюджетные ассигнования</a:t>
            </a:r>
            <a:r>
              <a:rPr lang="ru-RU" dirty="0"/>
              <a:t> - предельные объемы денежных средств, предусмотренных в соответствующем финансовом году для исполнения бюджетных обязательств;</a:t>
            </a:r>
          </a:p>
          <a:p>
            <a:pPr algn="just"/>
            <a:r>
              <a:rPr lang="ru-RU" b="1" dirty="0"/>
              <a:t> </a:t>
            </a:r>
            <a:endParaRPr lang="ru-RU" dirty="0"/>
          </a:p>
          <a:p>
            <a:pPr algn="just"/>
            <a:r>
              <a:rPr lang="ru-RU" b="1" dirty="0"/>
              <a:t>государственный или муниципальный</a:t>
            </a:r>
            <a:r>
              <a:rPr lang="ru-RU" dirty="0"/>
              <a:t> долг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p>
          <a:p>
            <a:pPr algn="just"/>
            <a:r>
              <a:rPr lang="ru-RU" b="1" dirty="0"/>
              <a:t> </a:t>
            </a:r>
            <a:endParaRPr lang="ru-RU" dirty="0"/>
          </a:p>
          <a:p>
            <a:pPr algn="just"/>
            <a:r>
              <a:rPr lang="ru-RU" b="1" dirty="0"/>
              <a:t>расходные обязательства</a:t>
            </a:r>
            <a:r>
              <a:rPr lang="ru-RU" dirty="0"/>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endParaRPr lang="ru-RU" dirty="0">
              <a:solidFill>
                <a:schemeClr val="tx1"/>
              </a:solidFill>
            </a:endParaRPr>
          </a:p>
        </p:txBody>
      </p:sp>
      <p:sp>
        <p:nvSpPr>
          <p:cNvPr id="2" name="Заголовок 1"/>
          <p:cNvSpPr>
            <a:spLocks noGrp="1"/>
          </p:cNvSpPr>
          <p:nvPr>
            <p:ph type="title"/>
          </p:nvPr>
        </p:nvSpPr>
        <p:spPr/>
        <p:txBody>
          <a:bodyPr/>
          <a:lstStyle/>
          <a:p>
            <a:r>
              <a:rPr lang="ru-RU" dirty="0" smtClean="0"/>
              <a:t>ГЛОССАРИЙ</a:t>
            </a:r>
            <a:endParaRPr lang="ru-RU" dirty="0"/>
          </a:p>
        </p:txBody>
      </p:sp>
      <p:sp>
        <p:nvSpPr>
          <p:cNvPr id="4" name="Прямоугольник 3"/>
          <p:cNvSpPr/>
          <p:nvPr/>
        </p:nvSpPr>
        <p:spPr>
          <a:xfrm>
            <a:off x="-1" y="1277912"/>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Номер слайда 4"/>
          <p:cNvSpPr>
            <a:spLocks noGrp="1"/>
          </p:cNvSpPr>
          <p:nvPr>
            <p:ph type="sldNum" sz="quarter" idx="12"/>
          </p:nvPr>
        </p:nvSpPr>
        <p:spPr>
          <a:xfrm>
            <a:off x="7740352" y="260648"/>
            <a:ext cx="1161826" cy="365125"/>
          </a:xfrm>
        </p:spPr>
        <p:txBody>
          <a:bodyPr/>
          <a:lstStyle/>
          <a:p>
            <a:fld id="{B19B0651-EE4F-4900-A07F-96A6BFA9D0F0}" type="slidenum">
              <a:rPr lang="ru-RU" smtClean="0"/>
              <a:pPr/>
              <a:t>4</a:t>
            </a:fld>
            <a:endParaRPr lang="ru-RU" dirty="0"/>
          </a:p>
        </p:txBody>
      </p:sp>
    </p:spTree>
    <p:extLst>
      <p:ext uri="{BB962C8B-B14F-4D97-AF65-F5344CB8AC3E}">
        <p14:creationId xmlns:p14="http://schemas.microsoft.com/office/powerpoint/2010/main" xmlns="" val="2613115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4" name="Прямоугольник 3"/>
          <p:cNvSpPr/>
          <p:nvPr/>
        </p:nvSpPr>
        <p:spPr>
          <a:xfrm>
            <a:off x="-1" y="1277912"/>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323528" y="1256888"/>
            <a:ext cx="8496944" cy="5355312"/>
          </a:xfrm>
          <a:prstGeom prst="rect">
            <a:avLst/>
          </a:prstGeom>
        </p:spPr>
        <p:txBody>
          <a:bodyPr wrap="square">
            <a:spAutoFit/>
          </a:bodyPr>
          <a:lstStyle/>
          <a:p>
            <a:pPr algn="just"/>
            <a:r>
              <a:rPr lang="ru-RU" b="1" dirty="0"/>
              <a:t>межбюджетные трансферты</a:t>
            </a:r>
            <a:r>
              <a:rPr lang="ru-RU" dirty="0"/>
              <a:t> -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b="1" dirty="0"/>
              <a:t> дотации</a:t>
            </a:r>
            <a:r>
              <a:rPr lang="ru-RU" dirty="0"/>
              <a:t> - межбюджетные трансферты, предоставляемые на безвозмездной и безвозвратной основе;</a:t>
            </a:r>
          </a:p>
          <a:p>
            <a:pPr algn="just"/>
            <a:r>
              <a:rPr lang="ru-RU" b="1" dirty="0"/>
              <a:t> бюджетные полномочия</a:t>
            </a:r>
            <a:r>
              <a:rPr lang="ru-RU" dirty="0"/>
              <a:t> -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p>
          <a:p>
            <a:pPr algn="just"/>
            <a:r>
              <a:rPr lang="ru-RU" b="1" dirty="0"/>
              <a:t>смета доходов и расходов</a:t>
            </a:r>
            <a:r>
              <a:rPr lang="ru-RU" dirty="0"/>
              <a:t> 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p>
        </p:txBody>
      </p:sp>
      <p:sp>
        <p:nvSpPr>
          <p:cNvPr id="7" name="Номер слайда 6"/>
          <p:cNvSpPr>
            <a:spLocks noGrp="1"/>
          </p:cNvSpPr>
          <p:nvPr>
            <p:ph type="sldNum" sz="quarter" idx="12"/>
          </p:nvPr>
        </p:nvSpPr>
        <p:spPr>
          <a:xfrm>
            <a:off x="7740352" y="260648"/>
            <a:ext cx="1161826" cy="365125"/>
          </a:xfrm>
        </p:spPr>
        <p:txBody>
          <a:bodyPr/>
          <a:lstStyle/>
          <a:p>
            <a:fld id="{B19B0651-EE4F-4900-A07F-96A6BFA9D0F0}" type="slidenum">
              <a:rPr lang="ru-RU" smtClean="0"/>
              <a:pPr/>
              <a:t>5</a:t>
            </a:fld>
            <a:endParaRPr lang="ru-RU" dirty="0"/>
          </a:p>
        </p:txBody>
      </p:sp>
    </p:spTree>
    <p:extLst>
      <p:ext uri="{BB962C8B-B14F-4D97-AF65-F5344CB8AC3E}">
        <p14:creationId xmlns:p14="http://schemas.microsoft.com/office/powerpoint/2010/main" xmlns="" val="2846266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4" name="Прямоугольник 3"/>
          <p:cNvSpPr/>
          <p:nvPr/>
        </p:nvSpPr>
        <p:spPr>
          <a:xfrm>
            <a:off x="-2" y="1256888"/>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179512" y="1256888"/>
            <a:ext cx="8784976" cy="5632311"/>
          </a:xfrm>
          <a:prstGeom prst="rect">
            <a:avLst/>
          </a:prstGeom>
        </p:spPr>
        <p:txBody>
          <a:bodyPr wrap="square">
            <a:spAutoFit/>
          </a:bodyPr>
          <a:lstStyle/>
          <a:p>
            <a:pPr algn="just"/>
            <a:r>
              <a:rPr lang="ru-RU" b="1" dirty="0"/>
              <a:t>государственные (муниципальные) услуги (работы)</a:t>
            </a:r>
            <a:r>
              <a:rPr lang="ru-RU" dirty="0"/>
              <a:t> -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pPr algn="just"/>
            <a:r>
              <a:rPr lang="ru-RU" b="1" dirty="0"/>
              <a:t>государственное (муниципальное) задание</a:t>
            </a:r>
            <a:r>
              <a:rPr lang="ru-RU" dirty="0"/>
              <a:t>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pPr algn="just"/>
            <a:r>
              <a:rPr lang="ru-RU" b="1" dirty="0"/>
              <a:t> бюджетные инвестиции</a:t>
            </a:r>
            <a:r>
              <a:rPr lang="ru-RU" dirty="0"/>
              <a:t> - бюджетные средства, направляемые на создание или увеличение за счет средств бюджета стоимости государственного (муниципального) имущества</a:t>
            </a:r>
            <a:r>
              <a:rPr lang="ru-RU" dirty="0" smtClean="0"/>
              <a:t>;</a:t>
            </a:r>
          </a:p>
          <a:p>
            <a:pPr algn="just"/>
            <a:r>
              <a:rPr lang="ru-RU" b="1" dirty="0"/>
              <a:t>главный распорядитель бюджетных средств</a:t>
            </a:r>
            <a:r>
              <a:rPr lang="ru-RU" dirty="0"/>
              <a:t>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algn="just"/>
            <a:endParaRPr lang="ru-RU" dirty="0"/>
          </a:p>
        </p:txBody>
      </p:sp>
      <p:sp>
        <p:nvSpPr>
          <p:cNvPr id="3" name="Номер слайда 2"/>
          <p:cNvSpPr>
            <a:spLocks noGrp="1"/>
          </p:cNvSpPr>
          <p:nvPr>
            <p:ph type="sldNum" sz="quarter" idx="12"/>
          </p:nvPr>
        </p:nvSpPr>
        <p:spPr>
          <a:xfrm>
            <a:off x="7668344" y="404664"/>
            <a:ext cx="1161826" cy="365125"/>
          </a:xfrm>
        </p:spPr>
        <p:txBody>
          <a:bodyPr/>
          <a:lstStyle/>
          <a:p>
            <a:fld id="{B19B0651-EE4F-4900-A07F-96A6BFA9D0F0}" type="slidenum">
              <a:rPr lang="ru-RU" smtClean="0"/>
              <a:pPr/>
              <a:t>6</a:t>
            </a:fld>
            <a:endParaRPr lang="ru-RU" dirty="0"/>
          </a:p>
        </p:txBody>
      </p:sp>
    </p:spTree>
    <p:extLst>
      <p:ext uri="{BB962C8B-B14F-4D97-AF65-F5344CB8AC3E}">
        <p14:creationId xmlns:p14="http://schemas.microsoft.com/office/powerpoint/2010/main" xmlns="" val="162844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4" name="Прямоугольник 3"/>
          <p:cNvSpPr/>
          <p:nvPr/>
        </p:nvSpPr>
        <p:spPr>
          <a:xfrm>
            <a:off x="-2" y="1256888"/>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203783" y="1700306"/>
            <a:ext cx="8784976" cy="4524315"/>
          </a:xfrm>
          <a:prstGeom prst="rect">
            <a:avLst/>
          </a:prstGeom>
        </p:spPr>
        <p:txBody>
          <a:bodyPr wrap="square">
            <a:spAutoFit/>
          </a:bodyPr>
          <a:lstStyle/>
          <a:p>
            <a:pPr algn="just"/>
            <a:r>
              <a:rPr lang="ru-RU" b="1" dirty="0"/>
              <a:t>получатель бюджетных средств</a:t>
            </a:r>
            <a:r>
              <a:rPr lang="ru-RU" dirty="0"/>
              <a:t> (получатель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p>
          <a:p>
            <a:pPr algn="just"/>
            <a:r>
              <a:rPr lang="ru-RU" b="1" dirty="0"/>
              <a:t> </a:t>
            </a:r>
            <a:endParaRPr lang="ru-RU" dirty="0"/>
          </a:p>
          <a:p>
            <a:pPr algn="just"/>
            <a:r>
              <a:rPr lang="ru-RU" b="1" dirty="0"/>
              <a:t>казенное учреждение</a:t>
            </a:r>
            <a:r>
              <a:rPr lang="ru-RU" dirty="0"/>
              <a:t>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p>
        </p:txBody>
      </p:sp>
      <p:sp>
        <p:nvSpPr>
          <p:cNvPr id="3" name="Номер слайда 2"/>
          <p:cNvSpPr>
            <a:spLocks noGrp="1"/>
          </p:cNvSpPr>
          <p:nvPr>
            <p:ph type="sldNum" sz="quarter" idx="12"/>
          </p:nvPr>
        </p:nvSpPr>
        <p:spPr>
          <a:xfrm>
            <a:off x="7668344" y="332656"/>
            <a:ext cx="1161826" cy="365125"/>
          </a:xfrm>
        </p:spPr>
        <p:txBody>
          <a:bodyPr/>
          <a:lstStyle/>
          <a:p>
            <a:fld id="{B19B0651-EE4F-4900-A07F-96A6BFA9D0F0}" type="slidenum">
              <a:rPr lang="ru-RU" smtClean="0"/>
              <a:pPr/>
              <a:t>7</a:t>
            </a:fld>
            <a:endParaRPr lang="ru-RU" dirty="0"/>
          </a:p>
        </p:txBody>
      </p:sp>
    </p:spTree>
    <p:extLst>
      <p:ext uri="{BB962C8B-B14F-4D97-AF65-F5344CB8AC3E}">
        <p14:creationId xmlns:p14="http://schemas.microsoft.com/office/powerpoint/2010/main" xmlns="" val="380368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ГЛОССАРИЙ</a:t>
            </a:r>
            <a:endParaRPr lang="ru-RU" dirty="0"/>
          </a:p>
        </p:txBody>
      </p:sp>
      <p:sp>
        <p:nvSpPr>
          <p:cNvPr id="3" name="Текст 2"/>
          <p:cNvSpPr>
            <a:spLocks noGrp="1"/>
          </p:cNvSpPr>
          <p:nvPr>
            <p:ph type="body" idx="1"/>
          </p:nvPr>
        </p:nvSpPr>
        <p:spPr/>
        <p:txBody>
          <a:bodyPr/>
          <a:lstStyle/>
          <a:p>
            <a:endParaRPr lang="ru-RU"/>
          </a:p>
        </p:txBody>
      </p:sp>
      <p:sp>
        <p:nvSpPr>
          <p:cNvPr id="5" name="Объект 4"/>
          <p:cNvSpPr>
            <a:spLocks noGrp="1"/>
          </p:cNvSpPr>
          <p:nvPr>
            <p:ph sz="half" idx="2"/>
          </p:nvPr>
        </p:nvSpPr>
        <p:spPr/>
        <p:txBody>
          <a:bodyPr/>
          <a:lstStyle/>
          <a:p>
            <a:endParaRPr lang="ru-RU"/>
          </a:p>
        </p:txBody>
      </p:sp>
      <p:sp>
        <p:nvSpPr>
          <p:cNvPr id="7" name="Текст 6"/>
          <p:cNvSpPr>
            <a:spLocks noGrp="1"/>
          </p:cNvSpPr>
          <p:nvPr>
            <p:ph type="body" sz="quarter" idx="3"/>
          </p:nvPr>
        </p:nvSpPr>
        <p:spPr/>
        <p:txBody>
          <a:bodyPr/>
          <a:lstStyle/>
          <a:p>
            <a:endParaRPr lang="ru-RU"/>
          </a:p>
        </p:txBody>
      </p:sp>
      <p:sp>
        <p:nvSpPr>
          <p:cNvPr id="8" name="Объект 7"/>
          <p:cNvSpPr>
            <a:spLocks noGrp="1"/>
          </p:cNvSpPr>
          <p:nvPr>
            <p:ph sz="quarter" idx="4"/>
          </p:nvPr>
        </p:nvSpPr>
        <p:spPr/>
        <p:txBody>
          <a:bodyPr/>
          <a:lstStyle/>
          <a:p>
            <a:endParaRPr lang="ru-RU"/>
          </a:p>
        </p:txBody>
      </p:sp>
      <p:sp>
        <p:nvSpPr>
          <p:cNvPr id="4" name="Прямоугольник 3"/>
          <p:cNvSpPr/>
          <p:nvPr/>
        </p:nvSpPr>
        <p:spPr>
          <a:xfrm>
            <a:off x="-2" y="1256888"/>
            <a:ext cx="118240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186619" y="2060848"/>
            <a:ext cx="8784976" cy="4524315"/>
          </a:xfrm>
          <a:prstGeom prst="rect">
            <a:avLst/>
          </a:prstGeom>
        </p:spPr>
        <p:txBody>
          <a:bodyPr wrap="square">
            <a:spAutoFit/>
          </a:bodyPr>
          <a:lstStyle/>
          <a:p>
            <a:pPr algn="just"/>
            <a:r>
              <a:rPr lang="ru-RU" b="1" dirty="0"/>
              <a:t>администратор доходов бюджета</a:t>
            </a:r>
            <a:r>
              <a:rPr lang="ru-RU" dirty="0"/>
              <a:t>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a:t>
            </a:r>
            <a:r>
              <a:rPr lang="ru-RU" dirty="0" smtClean="0"/>
              <a:t>Федерации;</a:t>
            </a:r>
          </a:p>
          <a:p>
            <a:pPr algn="just"/>
            <a:r>
              <a:rPr lang="ru-RU" b="1" dirty="0" smtClean="0"/>
              <a:t>текущий финансовый год</a:t>
            </a:r>
            <a:r>
              <a:rPr lang="ru-RU" dirty="0" smtClean="0"/>
              <a:t>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r>
              <a:rPr lang="ru-RU" b="1" dirty="0" smtClean="0"/>
              <a:t> </a:t>
            </a:r>
            <a:endParaRPr lang="ru-RU" dirty="0" smtClean="0"/>
          </a:p>
          <a:p>
            <a:pPr algn="just"/>
            <a:r>
              <a:rPr lang="ru-RU" b="1" dirty="0" smtClean="0"/>
              <a:t>очередной </a:t>
            </a:r>
            <a:r>
              <a:rPr lang="ru-RU" b="1" dirty="0"/>
              <a:t>финансовый год</a:t>
            </a:r>
            <a:r>
              <a:rPr lang="ru-RU" dirty="0"/>
              <a:t> - год, следующий за текущим финансовым годом</a:t>
            </a:r>
            <a:r>
              <a:rPr lang="ru-RU" dirty="0" smtClean="0"/>
              <a:t>;</a:t>
            </a:r>
            <a:r>
              <a:rPr lang="ru-RU" b="1" dirty="0"/>
              <a:t> </a:t>
            </a:r>
            <a:endParaRPr lang="ru-RU" dirty="0"/>
          </a:p>
          <a:p>
            <a:pPr algn="just"/>
            <a:r>
              <a:rPr lang="ru-RU" b="1" dirty="0"/>
              <a:t>плановый период</a:t>
            </a:r>
            <a:r>
              <a:rPr lang="ru-RU" dirty="0"/>
              <a:t> - два финансовых года, следующие за очередным финансовым годом</a:t>
            </a:r>
            <a:r>
              <a:rPr lang="ru-RU" dirty="0" smtClean="0"/>
              <a:t>;</a:t>
            </a:r>
            <a:r>
              <a:rPr lang="ru-RU" b="1" dirty="0"/>
              <a:t> </a:t>
            </a:r>
            <a:endParaRPr lang="ru-RU" dirty="0" smtClean="0"/>
          </a:p>
          <a:p>
            <a:pPr algn="just"/>
            <a:r>
              <a:rPr lang="ru-RU" b="1" dirty="0" smtClean="0"/>
              <a:t>отчетный финансовый год</a:t>
            </a:r>
            <a:r>
              <a:rPr lang="ru-RU" dirty="0" smtClean="0"/>
              <a:t> - год, предшествующий текущему финансовому году;</a:t>
            </a:r>
            <a:endParaRPr lang="ru-RU" dirty="0"/>
          </a:p>
        </p:txBody>
      </p:sp>
      <p:sp>
        <p:nvSpPr>
          <p:cNvPr id="9" name="Номер слайда 8"/>
          <p:cNvSpPr>
            <a:spLocks noGrp="1"/>
          </p:cNvSpPr>
          <p:nvPr>
            <p:ph type="sldNum" sz="quarter" idx="12"/>
          </p:nvPr>
        </p:nvSpPr>
        <p:spPr>
          <a:xfrm>
            <a:off x="7668344" y="404664"/>
            <a:ext cx="1161826" cy="365125"/>
          </a:xfrm>
        </p:spPr>
        <p:txBody>
          <a:bodyPr/>
          <a:lstStyle/>
          <a:p>
            <a:fld id="{B19B0651-EE4F-4900-A07F-96A6BFA9D0F0}" type="slidenum">
              <a:rPr lang="ru-RU" smtClean="0"/>
              <a:pPr/>
              <a:t>8</a:t>
            </a:fld>
            <a:endParaRPr lang="ru-RU" dirty="0"/>
          </a:p>
        </p:txBody>
      </p:sp>
    </p:spTree>
    <p:extLst>
      <p:ext uri="{BB962C8B-B14F-4D97-AF65-F5344CB8AC3E}">
        <p14:creationId xmlns:p14="http://schemas.microsoft.com/office/powerpoint/2010/main" xmlns="" val="2287724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864761"/>
            <a:ext cx="4736958" cy="2724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a:spLocks noChangeArrowheads="1"/>
          </p:cNvSpPr>
          <p:nvPr/>
        </p:nvSpPr>
        <p:spPr bwMode="auto">
          <a:xfrm>
            <a:off x="20312" y="228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3" name="Рисунок 12" descr="http://xn--b1aajldgc1acd1a8d.xn--p1ai/wp-content/uploads/Sxema_planiruemyx_granic_zemel_polozheniya.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500" t="3640" r="1633" b="21014"/>
          <a:stretch/>
        </p:blipFill>
        <p:spPr bwMode="auto">
          <a:xfrm>
            <a:off x="5436096" y="1285102"/>
            <a:ext cx="3337201" cy="33196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251520" y="849162"/>
            <a:ext cx="713195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Constantia" panose="02030602050306030303" pitchFamily="18" charset="0"/>
                <a:ea typeface="Century Gothic" pitchFamily="34" charset="0"/>
                <a:cs typeface="David" panose="020E0502060401010101" pitchFamily="34" charset="-79"/>
              </a:rPr>
              <a:t>В состав Войсковицкого  сельского поселения входят</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Constantia" panose="02030602050306030303" pitchFamily="18" charset="0"/>
                <a:ea typeface="Century Gothic" pitchFamily="34" charset="0"/>
                <a:cs typeface="David" panose="020E0502060401010101" pitchFamily="34" charset="-79"/>
              </a:rPr>
              <a:t> следующие населенные  пункты (6725чел.):</a:t>
            </a:r>
            <a:endParaRPr kumimoji="0" lang="ru-RU" altLang="ru-RU" sz="2000" b="0" i="0" u="none" strike="noStrike" cap="none" normalizeH="0" baseline="0" dirty="0" smtClean="0">
              <a:ln>
                <a:noFill/>
              </a:ln>
              <a:solidFill>
                <a:schemeClr val="tx1"/>
              </a:solidFill>
              <a:effectLst/>
              <a:latin typeface="Constantia" panose="02030602050306030303" pitchFamily="18" charset="0"/>
              <a:cs typeface="David" panose="020E0502060401010101" pitchFamily="34" charset="-79"/>
            </a:endParaRPr>
          </a:p>
        </p:txBody>
      </p:sp>
      <p:sp>
        <p:nvSpPr>
          <p:cNvPr id="5" name="Прямоугольник 4"/>
          <p:cNvSpPr/>
          <p:nvPr/>
        </p:nvSpPr>
        <p:spPr>
          <a:xfrm>
            <a:off x="3485885" y="2403096"/>
            <a:ext cx="2172230" cy="646331"/>
          </a:xfrm>
          <a:prstGeom prst="rect">
            <a:avLst/>
          </a:prstGeom>
        </p:spPr>
        <p:txBody>
          <a:bodyPr wrap="square">
            <a:spAutoFit/>
          </a:bodyPr>
          <a:lstStyle/>
          <a:p>
            <a:r>
              <a:rPr lang="ru-RU" sz="1200" dirty="0" smtClean="0"/>
              <a:t>посёлок </a:t>
            </a:r>
            <a:r>
              <a:rPr lang="ru-RU" dirty="0" err="1"/>
              <a:t>Войсковицы</a:t>
            </a:r>
            <a:r>
              <a:rPr lang="ru-RU" dirty="0"/>
              <a:t>  </a:t>
            </a:r>
            <a:r>
              <a:rPr lang="ru-RU" dirty="0" smtClean="0"/>
              <a:t>3861 </a:t>
            </a:r>
            <a:r>
              <a:rPr lang="ru-RU" dirty="0"/>
              <a:t>чел</a:t>
            </a:r>
          </a:p>
        </p:txBody>
      </p:sp>
      <p:sp>
        <p:nvSpPr>
          <p:cNvPr id="6" name="Прямоугольник 5"/>
          <p:cNvSpPr/>
          <p:nvPr/>
        </p:nvSpPr>
        <p:spPr>
          <a:xfrm>
            <a:off x="2267744" y="5219909"/>
            <a:ext cx="3390371" cy="646331"/>
          </a:xfrm>
          <a:prstGeom prst="rect">
            <a:avLst/>
          </a:prstGeom>
        </p:spPr>
        <p:txBody>
          <a:bodyPr wrap="square">
            <a:spAutoFit/>
          </a:bodyPr>
          <a:lstStyle/>
          <a:p>
            <a:r>
              <a:rPr lang="ru-RU" sz="1200" dirty="0" smtClean="0"/>
              <a:t>посёлок</a:t>
            </a:r>
            <a:r>
              <a:rPr lang="ru-RU" dirty="0" smtClean="0"/>
              <a:t> </a:t>
            </a:r>
            <a:r>
              <a:rPr lang="ru-RU" dirty="0"/>
              <a:t>Новый Учхоз </a:t>
            </a:r>
            <a:endParaRPr lang="ru-RU" dirty="0" smtClean="0"/>
          </a:p>
          <a:p>
            <a:r>
              <a:rPr lang="ru-RU" dirty="0" smtClean="0"/>
              <a:t>         2477 </a:t>
            </a:r>
            <a:r>
              <a:rPr lang="ru-RU" dirty="0"/>
              <a:t>чел.</a:t>
            </a:r>
          </a:p>
        </p:txBody>
      </p:sp>
      <p:sp>
        <p:nvSpPr>
          <p:cNvPr id="7" name="Прямоугольник 6"/>
          <p:cNvSpPr/>
          <p:nvPr/>
        </p:nvSpPr>
        <p:spPr>
          <a:xfrm rot="10800000" flipV="1">
            <a:off x="2403975" y="2141485"/>
            <a:ext cx="864096" cy="923330"/>
          </a:xfrm>
          <a:prstGeom prst="rect">
            <a:avLst/>
          </a:prstGeom>
        </p:spPr>
        <p:txBody>
          <a:bodyPr wrap="square">
            <a:spAutoFit/>
          </a:bodyPr>
          <a:lstStyle/>
          <a:p>
            <a:r>
              <a:rPr lang="ru-RU" sz="1000" dirty="0" smtClean="0"/>
              <a:t>деревня</a:t>
            </a:r>
            <a:r>
              <a:rPr lang="ru-RU" dirty="0" smtClean="0"/>
              <a:t> </a:t>
            </a:r>
            <a:r>
              <a:rPr lang="ru-RU" sz="1400" dirty="0" err="1"/>
              <a:t>Ряб</a:t>
            </a:r>
            <a:r>
              <a:rPr lang="ru-RU" sz="1400" i="1" dirty="0" err="1"/>
              <a:t>из</a:t>
            </a:r>
            <a:r>
              <a:rPr lang="ru-RU" sz="1400" dirty="0" err="1"/>
              <a:t>и</a:t>
            </a:r>
            <a:r>
              <a:rPr lang="ru-RU" dirty="0"/>
              <a:t>  </a:t>
            </a:r>
            <a:r>
              <a:rPr lang="ru-RU" dirty="0" smtClean="0"/>
              <a:t>46 </a:t>
            </a:r>
            <a:r>
              <a:rPr lang="ru-RU" sz="1400" dirty="0"/>
              <a:t>чел.</a:t>
            </a:r>
          </a:p>
        </p:txBody>
      </p:sp>
      <p:sp>
        <p:nvSpPr>
          <p:cNvPr id="8" name="Прямоугольник 7"/>
          <p:cNvSpPr/>
          <p:nvPr/>
        </p:nvSpPr>
        <p:spPr>
          <a:xfrm>
            <a:off x="1032871" y="2453430"/>
            <a:ext cx="1249861" cy="861774"/>
          </a:xfrm>
          <a:prstGeom prst="rect">
            <a:avLst/>
          </a:prstGeom>
        </p:spPr>
        <p:txBody>
          <a:bodyPr wrap="square">
            <a:spAutoFit/>
          </a:bodyPr>
          <a:lstStyle/>
          <a:p>
            <a:r>
              <a:rPr lang="ru-RU" sz="1000" dirty="0" smtClean="0"/>
              <a:t>деревня</a:t>
            </a:r>
            <a:r>
              <a:rPr lang="ru-RU" dirty="0" smtClean="0"/>
              <a:t> </a:t>
            </a:r>
            <a:r>
              <a:rPr lang="ru-RU" sz="1400" dirty="0" err="1" smtClean="0"/>
              <a:t>Карстолово</a:t>
            </a:r>
            <a:endParaRPr lang="ru-RU" sz="1400" dirty="0" smtClean="0"/>
          </a:p>
          <a:p>
            <a:r>
              <a:rPr lang="ru-RU" dirty="0" smtClean="0"/>
              <a:t>76 чел.</a:t>
            </a:r>
            <a:endParaRPr lang="ru-RU" dirty="0"/>
          </a:p>
        </p:txBody>
      </p:sp>
      <p:sp>
        <p:nvSpPr>
          <p:cNvPr id="9" name="Прямоугольник 8"/>
          <p:cNvSpPr/>
          <p:nvPr/>
        </p:nvSpPr>
        <p:spPr>
          <a:xfrm>
            <a:off x="489868" y="4981568"/>
            <a:ext cx="1040670" cy="830997"/>
          </a:xfrm>
          <a:prstGeom prst="rect">
            <a:avLst/>
          </a:prstGeom>
        </p:spPr>
        <p:txBody>
          <a:bodyPr wrap="none">
            <a:spAutoFit/>
          </a:bodyPr>
          <a:lstStyle/>
          <a:p>
            <a:r>
              <a:rPr lang="ru-RU" sz="1200" dirty="0" smtClean="0"/>
              <a:t>Деревня</a:t>
            </a:r>
          </a:p>
          <a:p>
            <a:r>
              <a:rPr lang="ru-RU" dirty="0" err="1" smtClean="0"/>
              <a:t>Тяглино</a:t>
            </a:r>
            <a:r>
              <a:rPr lang="ru-RU" dirty="0" smtClean="0"/>
              <a:t> </a:t>
            </a:r>
          </a:p>
          <a:p>
            <a:r>
              <a:rPr lang="ru-RU" dirty="0" smtClean="0"/>
              <a:t>265 </a:t>
            </a:r>
            <a:r>
              <a:rPr lang="ru-RU" dirty="0"/>
              <a:t>чел.</a:t>
            </a:r>
          </a:p>
        </p:txBody>
      </p:sp>
      <p:sp>
        <p:nvSpPr>
          <p:cNvPr id="10" name="Номер слайда 9"/>
          <p:cNvSpPr>
            <a:spLocks noGrp="1"/>
          </p:cNvSpPr>
          <p:nvPr>
            <p:ph type="sldNum" sz="quarter" idx="12"/>
          </p:nvPr>
        </p:nvSpPr>
        <p:spPr>
          <a:xfrm>
            <a:off x="7707581" y="274637"/>
            <a:ext cx="1161826" cy="365125"/>
          </a:xfrm>
        </p:spPr>
        <p:txBody>
          <a:bodyPr/>
          <a:lstStyle/>
          <a:p>
            <a:fld id="{B19B0651-EE4F-4900-A07F-96A6BFA9D0F0}" type="slidenum">
              <a:rPr lang="ru-RU" smtClean="0"/>
              <a:pPr/>
              <a:t>9</a:t>
            </a:fld>
            <a:endParaRPr lang="ru-RU" dirty="0"/>
          </a:p>
        </p:txBody>
      </p:sp>
      <p:sp>
        <p:nvSpPr>
          <p:cNvPr id="11" name="TextBox 10"/>
          <p:cNvSpPr txBox="1"/>
          <p:nvPr/>
        </p:nvSpPr>
        <p:spPr>
          <a:xfrm>
            <a:off x="2023923" y="316468"/>
            <a:ext cx="5444952" cy="369332"/>
          </a:xfrm>
          <a:prstGeom prst="rect">
            <a:avLst/>
          </a:prstGeom>
          <a:noFill/>
        </p:spPr>
        <p:txBody>
          <a:bodyPr wrap="none" rtlCol="0">
            <a:spAutoFit/>
          </a:bodyPr>
          <a:lstStyle/>
          <a:p>
            <a:r>
              <a:rPr lang="ru-RU" b="1" dirty="0">
                <a:solidFill>
                  <a:schemeClr val="bg1"/>
                </a:solidFill>
                <a:latin typeface="Constantia" panose="02030602050306030303" pitchFamily="18" charset="0"/>
                <a:ea typeface="Century Gothic" pitchFamily="34" charset="0"/>
                <a:cs typeface="David" panose="020E0502060401010101" pitchFamily="34" charset="-79"/>
              </a:rPr>
              <a:t>СОСТАВ </a:t>
            </a:r>
            <a:r>
              <a:rPr lang="ru-RU" altLang="ru-RU" b="1" dirty="0">
                <a:solidFill>
                  <a:schemeClr val="bg1"/>
                </a:solidFill>
                <a:latin typeface="Constantia" panose="02030602050306030303" pitchFamily="18" charset="0"/>
                <a:ea typeface="Century Gothic" pitchFamily="34" charset="0"/>
                <a:cs typeface="David" panose="020E0502060401010101" pitchFamily="34" charset="-79"/>
              </a:rPr>
              <a:t>Войсковицкого  сельского поселения</a:t>
            </a:r>
            <a:r>
              <a:rPr lang="ru-RU" dirty="0" smtClean="0">
                <a:solidFill>
                  <a:schemeClr val="bg1"/>
                </a:solidFill>
              </a:rPr>
              <a:t> </a:t>
            </a:r>
            <a:endParaRPr lang="ru-RU" dirty="0">
              <a:solidFill>
                <a:schemeClr val="bg1"/>
              </a:solidFill>
            </a:endParaRPr>
          </a:p>
        </p:txBody>
      </p:sp>
    </p:spTree>
    <p:extLst>
      <p:ext uri="{BB962C8B-B14F-4D97-AF65-F5344CB8AC3E}">
        <p14:creationId xmlns:p14="http://schemas.microsoft.com/office/powerpoint/2010/main" xmlns="" val="3747413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6831</TotalTime>
  <Words>1520</Words>
  <Application>Microsoft Office PowerPoint</Application>
  <PresentationFormat>Экран (4:3)</PresentationFormat>
  <Paragraphs>450</Paragraphs>
  <Slides>24</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Волна</vt:lpstr>
      <vt:lpstr>Проект бюджета  МО Войсковицкое сельское поселение на 2024 год и плановый период 2025-2026 годов </vt:lpstr>
      <vt:lpstr>СОДЕРЖАНИЕ</vt:lpstr>
      <vt:lpstr>ГЛОССАРИЙ</vt:lpstr>
      <vt:lpstr>ГЛОССАРИЙ</vt:lpstr>
      <vt:lpstr>ГЛОССАРИЙ</vt:lpstr>
      <vt:lpstr>ГЛОССАРИЙ</vt:lpstr>
      <vt:lpstr>ГЛОССАРИЙ</vt:lpstr>
      <vt:lpstr>ГЛОССАРИЙ</vt:lpstr>
      <vt:lpstr>Слайд 9</vt:lpstr>
      <vt:lpstr>Прогноз основных показателей бюджета МО Войсковицкое СП</vt:lpstr>
      <vt:lpstr>ДОХОДЫ бюджета</vt:lpstr>
      <vt:lpstr>Прогноз поступлений доходов  МО Войсковицкое СП</vt:lpstr>
      <vt:lpstr>Слайд 13</vt:lpstr>
      <vt:lpstr>Слайд 14</vt:lpstr>
      <vt:lpstr>Слайд 15</vt:lpstr>
      <vt:lpstr>РАСХОДЫ бюджета</vt:lpstr>
      <vt:lpstr>Планируемые расходы бюджета МО Войсковицкое СП в 2025-2026г.г.</vt:lpstr>
      <vt:lpstr>            Программные расходы             на 2024-2026 гг</vt:lpstr>
      <vt:lpstr>Программные расходы             на 2024-2026 гг</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бюджета МО Войсковицкое сельское поселение на 2022 год и плановый период 2023-2024 годов  для граждан</dc:title>
  <dc:creator>Solovyeva</dc:creator>
  <cp:lastModifiedBy>work</cp:lastModifiedBy>
  <cp:revision>116</cp:revision>
  <dcterms:created xsi:type="dcterms:W3CDTF">2022-05-13T07:45:19Z</dcterms:created>
  <dcterms:modified xsi:type="dcterms:W3CDTF">2024-03-14T09:07:44Z</dcterms:modified>
</cp:coreProperties>
</file>