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621" r:id="rId2"/>
  </p:sldIdLst>
  <p:sldSz cx="7561263" cy="10693400"/>
  <p:notesSz cx="6797675" cy="9928225"/>
  <p:defaultTextStyle>
    <a:defPPr>
      <a:defRPr lang="ru-RU"/>
    </a:defPPr>
    <a:lvl1pPr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520700" indent="-63500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1042988" indent="-1285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563688" indent="-1920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2085975" indent="-257175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69">
          <p15:clr>
            <a:srgbClr val="A4A3A4"/>
          </p15:clr>
        </p15:guide>
        <p15:guide id="2" orient="horz" pos="1578">
          <p15:clr>
            <a:srgbClr val="A4A3A4"/>
          </p15:clr>
        </p15:guide>
        <p15:guide id="3" orient="horz" pos="492">
          <p15:clr>
            <a:srgbClr val="A4A3A4"/>
          </p15:clr>
        </p15:guide>
        <p15:guide id="4" orient="horz" pos="6322">
          <p15:clr>
            <a:srgbClr val="A4A3A4"/>
          </p15:clr>
        </p15:guide>
        <p15:guide id="5" pos="2382">
          <p15:clr>
            <a:srgbClr val="A4A3A4"/>
          </p15:clr>
        </p15:guide>
        <p15:guide id="6" pos="585">
          <p15:clr>
            <a:srgbClr val="A4A3A4"/>
          </p15:clr>
        </p15:guide>
        <p15:guide id="7" pos="1290">
          <p15:clr>
            <a:srgbClr val="A4A3A4"/>
          </p15:clr>
        </p15:guide>
        <p15:guide id="8" pos="4250">
          <p15:clr>
            <a:srgbClr val="A4A3A4"/>
          </p15:clr>
        </p15:guide>
        <p15:guide id="9" pos="4565">
          <p15:clr>
            <a:srgbClr val="A4A3A4"/>
          </p15:clr>
        </p15:guide>
        <p15:guide id="10" pos="4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D7DC9"/>
    <a:srgbClr val="FA0000"/>
    <a:srgbClr val="CC00CC"/>
    <a:srgbClr val="47F030"/>
    <a:srgbClr val="660033"/>
    <a:srgbClr val="CC0000"/>
    <a:srgbClr val="59A562"/>
    <a:srgbClr val="66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971" autoAdjust="0"/>
    <p:restoredTop sz="92409" autoAdjust="0"/>
  </p:normalViewPr>
  <p:slideViewPr>
    <p:cSldViewPr>
      <p:cViewPr varScale="1">
        <p:scale>
          <a:sx n="74" d="100"/>
          <a:sy n="74" d="100"/>
        </p:scale>
        <p:origin x="-3288" y="-120"/>
      </p:cViewPr>
      <p:guideLst>
        <p:guide orient="horz" pos="3369"/>
        <p:guide orient="horz" pos="1578"/>
        <p:guide orient="horz" pos="492"/>
        <p:guide orient="horz" pos="6322"/>
        <p:guide pos="2382"/>
        <p:guide pos="585"/>
        <p:guide pos="1290"/>
        <p:guide pos="4250"/>
        <p:guide pos="4565"/>
        <p:guide pos="429"/>
      </p:guideLst>
    </p:cSldViewPr>
  </p:slideViewPr>
  <p:outlineViewPr>
    <p:cViewPr>
      <p:scale>
        <a:sx n="33" d="100"/>
        <a:sy n="33" d="100"/>
      </p:scale>
      <p:origin x="0" y="883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D1CD2B9-D292-471F-B04A-48E0B16F8025}" type="datetimeFigureOut">
              <a:rPr lang="ru-RU"/>
              <a:pPr>
                <a:defRPr/>
              </a:pPr>
              <a:t>11.11.2022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04305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DE695DB-F4FD-4F41-9E44-215B6780CE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700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9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6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975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3" y="2247"/>
            <a:ext cx="7560140" cy="10688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5244864"/>
            <a:ext cx="6427074" cy="2292150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7587097"/>
            <a:ext cx="5292884" cy="2732758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4D4E5-D49D-410D-904A-304FECDD89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F94A6-5F2B-4664-828C-8BC8902F09C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C4944-3706-4F91-B463-D0DF89F8E6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78063" y="2495127"/>
            <a:ext cx="3339558" cy="70571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843642" y="2495128"/>
            <a:ext cx="3339558" cy="34085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3843642" y="6141281"/>
            <a:ext cx="3339558" cy="341099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378288" y="9741479"/>
            <a:ext cx="1764594" cy="7408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2582908" y="9741479"/>
            <a:ext cx="2395448" cy="7408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5418382" y="9741479"/>
            <a:ext cx="1764594" cy="7408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118D2-FB30-436A-B128-02CB5A85F1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33183"/>
            <a:ext cx="6805137" cy="177728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378063" y="2495127"/>
            <a:ext cx="6805137" cy="705715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647FA-37D6-4B3B-BC14-3A3CD3FBB98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3" y="2247"/>
            <a:ext cx="7560140" cy="10691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4900902" y="7994793"/>
            <a:ext cx="763310" cy="588216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0245" y="2505529"/>
            <a:ext cx="6053549" cy="7530057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80245" y="781296"/>
            <a:ext cx="6067196" cy="1724233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393C1-8EF7-4E87-BBF5-C94C038B3B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7560141" cy="10691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0245" y="2505529"/>
            <a:ext cx="6053549" cy="7530057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79658" y="781296"/>
            <a:ext cx="6067782" cy="1724233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863DE-1812-4C9A-A84E-969B5C7175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60141" cy="10688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5" y="1578760"/>
            <a:ext cx="6053549" cy="3156922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0245" y="5347822"/>
            <a:ext cx="6053549" cy="4687764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BC186-86B4-4BEE-A8E3-63A56ADAAF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3" y="2247"/>
            <a:ext cx="7560140" cy="10691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5" y="781295"/>
            <a:ext cx="6067196" cy="1724235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0245" y="2505529"/>
            <a:ext cx="2994045" cy="732196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33439" y="2505529"/>
            <a:ext cx="3014001" cy="732196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08712-D45D-4804-AAD7-14B8BBBA16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4" y="781294"/>
            <a:ext cx="6502956" cy="172423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0244" y="2505529"/>
            <a:ext cx="3038690" cy="8856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80244" y="3391195"/>
            <a:ext cx="3038690" cy="664439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0632" y="2505529"/>
            <a:ext cx="2966808" cy="8856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0632" y="3411812"/>
            <a:ext cx="2966808" cy="662377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D5FE1-9BE8-49D3-A291-8E0F04C61DB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3" y="2247"/>
            <a:ext cx="7560140" cy="10691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4" y="781295"/>
            <a:ext cx="6502956" cy="1724235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164ED-04FF-4D34-BCF7-7CF32B3612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73258" y="9157754"/>
            <a:ext cx="469211" cy="1017028"/>
          </a:xfrm>
        </p:spPr>
        <p:txBody>
          <a:bodyPr/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FA6F4480-B9D9-4BCB-A981-FC90F2B4AF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7953A-94B4-4C97-882E-54683D1583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 bwMode="auto">
          <a:xfrm>
            <a:off x="674632" y="763334"/>
            <a:ext cx="6072808" cy="1730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9939" name="Текст 2"/>
          <p:cNvSpPr>
            <a:spLocks noGrp="1"/>
          </p:cNvSpPr>
          <p:nvPr>
            <p:ph type="body" idx="1"/>
          </p:nvPr>
        </p:nvSpPr>
        <p:spPr bwMode="auto">
          <a:xfrm>
            <a:off x="674632" y="2494304"/>
            <a:ext cx="6072808" cy="7541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288" y="9912107"/>
            <a:ext cx="1764594" cy="568009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2908" y="9912107"/>
            <a:ext cx="2395448" cy="568009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 defTabSz="1043056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883264" y="9420429"/>
            <a:ext cx="512990" cy="985599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 defTabSz="1043056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7D1D58A-2108-43AF-9CC3-98CB9316D7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22" r:id="rId1"/>
    <p:sldLayoutId id="2147485923" r:id="rId2"/>
    <p:sldLayoutId id="2147485924" r:id="rId3"/>
    <p:sldLayoutId id="2147485925" r:id="rId4"/>
    <p:sldLayoutId id="2147485926" r:id="rId5"/>
    <p:sldLayoutId id="2147485916" r:id="rId6"/>
    <p:sldLayoutId id="2147485927" r:id="rId7"/>
    <p:sldLayoutId id="2147485928" r:id="rId8"/>
    <p:sldLayoutId id="2147485917" r:id="rId9"/>
    <p:sldLayoutId id="2147485918" r:id="rId10"/>
    <p:sldLayoutId id="2147485919" r:id="rId11"/>
    <p:sldLayoutId id="2147485920" r:id="rId12"/>
    <p:sldLayoutId id="2147485929" r:id="rId13"/>
    <p:sldLayoutId id="2147485921" r:id="rId14"/>
  </p:sldLayoutIdLst>
  <p:transition>
    <p:fade/>
  </p:transition>
  <p:hf hdr="0" ftr="0" dt="0"/>
  <p:txStyles>
    <p:titleStyle>
      <a:lvl1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2pPr>
      <a:lvl3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3pPr>
      <a:lvl4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4pPr>
      <a:lvl5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5pPr>
      <a:lvl6pPr marL="4572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6pPr>
      <a:lvl7pPr marL="9144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7pPr>
      <a:lvl8pPr marL="13716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8pPr>
      <a:lvl9pPr marL="18288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9pPr>
    </p:titleStyle>
    <p:bodyStyle>
      <a:lvl1pPr marL="363538" indent="-363538" algn="l" defTabSz="1042988" rtl="0" eaLnBrk="0" fontAlgn="base" hangingPunct="0">
        <a:spcBef>
          <a:spcPct val="20000"/>
        </a:spcBef>
        <a:spcAft>
          <a:spcPct val="0"/>
        </a:spcAft>
        <a:buFont typeface="Calibri" pitchFamily="34" charset="0"/>
        <a:buChar char="•"/>
        <a:defRPr sz="360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93663" algn="l" defTabSz="10429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29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504F53"/>
          </a:solidFill>
          <a:latin typeface="+mj-lt"/>
          <a:ea typeface="+mn-ea"/>
          <a:cs typeface="+mn-cs"/>
        </a:defRPr>
      </a:lvl3pPr>
      <a:lvl4pPr marL="1600200" indent="-1239838" algn="just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buChar char="–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393700" algn="l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2131990"/>
            <a:ext cx="7066779" cy="8358246"/>
          </a:xfrm>
        </p:spPr>
        <p:txBody>
          <a:bodyPr/>
          <a:lstStyle/>
          <a:p>
            <a:pPr algn="ctr">
              <a:spcBef>
                <a:spcPts val="0"/>
              </a:spcBef>
            </a:pPr>
            <a:endParaRPr lang="ru-RU" sz="3200" dirty="0" smtClean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</a:rPr>
              <a:t>Срок уплаты имущественных налогов для физических лиц</a:t>
            </a:r>
          </a:p>
          <a:p>
            <a:pPr algn="ctr"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</a:rPr>
              <a:t>за 202</a:t>
            </a:r>
            <a:r>
              <a:rPr lang="en-US" sz="3200" dirty="0" smtClean="0">
                <a:solidFill>
                  <a:schemeClr val="tx1"/>
                </a:solidFill>
              </a:rPr>
              <a:t>1</a:t>
            </a:r>
            <a:r>
              <a:rPr lang="ru-RU" sz="3200" dirty="0" smtClean="0">
                <a:solidFill>
                  <a:schemeClr val="tx1"/>
                </a:solidFill>
              </a:rPr>
              <a:t> год – </a:t>
            </a:r>
          </a:p>
          <a:p>
            <a:pPr marL="0" algn="ctr">
              <a:spcBef>
                <a:spcPts val="0"/>
              </a:spcBef>
            </a:pPr>
            <a:r>
              <a:rPr lang="ru-RU" sz="4400" dirty="0" smtClean="0">
                <a:solidFill>
                  <a:srgbClr val="FF0000"/>
                </a:solidFill>
              </a:rPr>
              <a:t>не позднее</a:t>
            </a:r>
          </a:p>
          <a:p>
            <a:pPr marL="0" algn="ctr">
              <a:spcBef>
                <a:spcPts val="0"/>
              </a:spcBef>
            </a:pPr>
            <a:r>
              <a:rPr lang="ru-RU" sz="4400" dirty="0">
                <a:solidFill>
                  <a:srgbClr val="FF0000"/>
                </a:solidFill>
              </a:rPr>
              <a:t>1</a:t>
            </a:r>
            <a:r>
              <a:rPr lang="ru-RU" sz="4400" dirty="0" smtClean="0">
                <a:solidFill>
                  <a:srgbClr val="FF0000"/>
                </a:solidFill>
              </a:rPr>
              <a:t> декабря 202</a:t>
            </a:r>
            <a:r>
              <a:rPr lang="en-US" sz="4400" dirty="0" smtClean="0">
                <a:solidFill>
                  <a:srgbClr val="FF0000"/>
                </a:solidFill>
              </a:rPr>
              <a:t>2</a:t>
            </a:r>
            <a:r>
              <a:rPr lang="ru-RU" sz="4400" dirty="0" smtClean="0">
                <a:solidFill>
                  <a:srgbClr val="FF0000"/>
                </a:solidFill>
              </a:rPr>
              <a:t> года!</a:t>
            </a:r>
          </a:p>
          <a:p>
            <a:pPr algn="ctr"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Заплатить налоги можно не выходя из дома, подключившись к сервису </a:t>
            </a:r>
            <a:r>
              <a:rPr lang="ru-RU" sz="2400" dirty="0" smtClean="0">
                <a:solidFill>
                  <a:schemeClr val="accent1"/>
                </a:solidFill>
              </a:rPr>
              <a:t>«Личный кабинет налогоплательщика для физических лиц»</a:t>
            </a:r>
          </a:p>
          <a:p>
            <a:pPr algn="ctr"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или через сервис</a:t>
            </a:r>
          </a:p>
          <a:p>
            <a:pPr algn="ctr">
              <a:spcBef>
                <a:spcPts val="0"/>
              </a:spcBef>
            </a:pP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smtClean="0">
                <a:solidFill>
                  <a:schemeClr val="accent1"/>
                </a:solidFill>
              </a:rPr>
              <a:t>«Уплата налогов, страховых взносов физических лиц»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Получить налоговое уведомление на уплату налогов Вы можете в любом налоговом органе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либо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в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0070C0"/>
                </a:solidFill>
              </a:rPr>
              <a:t>Многофункциональном центре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endParaRPr lang="ru-RU" sz="1100" b="0" dirty="0" smtClean="0">
              <a:solidFill>
                <a:schemeClr val="tx1"/>
              </a:solidFill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Единый Контакт-центр ФНС России</a:t>
            </a:r>
          </a:p>
          <a:p>
            <a:pPr algn="ctr">
              <a:spcBef>
                <a:spcPts val="0"/>
              </a:spcBef>
            </a:pPr>
            <a:r>
              <a:rPr lang="ru-RU" sz="2800" dirty="0" smtClean="0">
                <a:solidFill>
                  <a:srgbClr val="FF0000"/>
                </a:solidFill>
              </a:rPr>
              <a:t>8-800-222-22-22</a:t>
            </a: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accent1"/>
                </a:solidFill>
              </a:rPr>
              <a:t>                                                                      WWW.</a:t>
            </a:r>
            <a:r>
              <a:rPr lang="en-US" sz="2400" dirty="0" smtClean="0">
                <a:solidFill>
                  <a:schemeClr val="accent1"/>
                </a:solidFill>
              </a:rPr>
              <a:t>nalog.ru</a:t>
            </a:r>
            <a:endParaRPr lang="ru-RU" sz="2400" dirty="0" smtClean="0">
              <a:solidFill>
                <a:schemeClr val="accent1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08929" y="846106"/>
            <a:ext cx="5179385" cy="1724233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006699"/>
                </a:solidFill>
              </a:rPr>
              <a:t>Уважаемые</a:t>
            </a:r>
            <a:r>
              <a:rPr lang="ru-RU" sz="4000" smtClean="0">
                <a:solidFill>
                  <a:srgbClr val="006699"/>
                </a:solidFill>
              </a:rPr>
              <a:t/>
            </a:r>
            <a:br>
              <a:rPr lang="ru-RU" sz="4000" smtClean="0">
                <a:solidFill>
                  <a:srgbClr val="006699"/>
                </a:solidFill>
              </a:rPr>
            </a:br>
            <a:r>
              <a:rPr lang="ru-RU" sz="4000" smtClean="0">
                <a:solidFill>
                  <a:srgbClr val="006699"/>
                </a:solidFill>
              </a:rPr>
              <a:t>граждане!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797" y="917544"/>
            <a:ext cx="1357322" cy="135732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9660</TotalTime>
  <Words>77</Words>
  <Application>Microsoft Office PowerPoint</Application>
  <PresentationFormat>Произвольный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Уважаемые граждане!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Сятковская Екатерина Валерьевна</dc:creator>
  <cp:lastModifiedBy>Бутовская Людмила Викторовна</cp:lastModifiedBy>
  <cp:revision>815</cp:revision>
  <cp:lastPrinted>2014-02-12T07:52:05Z</cp:lastPrinted>
  <dcterms:created xsi:type="dcterms:W3CDTF">2013-05-07T09:52:01Z</dcterms:created>
  <dcterms:modified xsi:type="dcterms:W3CDTF">2022-11-11T04:31:29Z</dcterms:modified>
</cp:coreProperties>
</file>